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8"/>
  </p:notesMasterIdLst>
  <p:handoutMasterIdLst>
    <p:handoutMasterId r:id="rId29"/>
  </p:handoutMasterIdLst>
  <p:sldIdLst>
    <p:sldId id="281" r:id="rId3"/>
    <p:sldId id="288" r:id="rId4"/>
    <p:sldId id="283" r:id="rId5"/>
    <p:sldId id="285" r:id="rId6"/>
    <p:sldId id="321" r:id="rId7"/>
    <p:sldId id="320" r:id="rId8"/>
    <p:sldId id="308" r:id="rId9"/>
    <p:sldId id="303" r:id="rId10"/>
    <p:sldId id="313" r:id="rId11"/>
    <p:sldId id="290" r:id="rId12"/>
    <p:sldId id="311" r:id="rId13"/>
    <p:sldId id="312" r:id="rId14"/>
    <p:sldId id="318" r:id="rId15"/>
    <p:sldId id="314" r:id="rId16"/>
    <p:sldId id="325" r:id="rId17"/>
    <p:sldId id="299" r:id="rId18"/>
    <p:sldId id="322" r:id="rId19"/>
    <p:sldId id="305" r:id="rId20"/>
    <p:sldId id="323" r:id="rId21"/>
    <p:sldId id="324" r:id="rId22"/>
    <p:sldId id="297" r:id="rId23"/>
    <p:sldId id="317" r:id="rId24"/>
    <p:sldId id="307" r:id="rId25"/>
    <p:sldId id="309" r:id="rId26"/>
    <p:sldId id="302" r:id="rId27"/>
  </p:sldIdLst>
  <p:sldSz cx="9144000" cy="5143500" type="screen16x9"/>
  <p:notesSz cx="6805613"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63" userDrawn="1">
          <p15:clr>
            <a:srgbClr val="A4A3A4"/>
          </p15:clr>
        </p15:guide>
        <p15:guide id="2" pos="1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359" autoAdjust="0"/>
  </p:normalViewPr>
  <p:slideViewPr>
    <p:cSldViewPr snapToGrid="0" snapToObjects="1">
      <p:cViewPr varScale="1">
        <p:scale>
          <a:sx n="107" d="100"/>
          <a:sy n="107" d="100"/>
        </p:scale>
        <p:origin x="114" y="282"/>
      </p:cViewPr>
      <p:guideLst>
        <p:guide orient="horz" pos="463"/>
        <p:guide pos="181"/>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0E8748-8305-44A7-8706-EE083D2AD89A}"/>
              </a:ext>
            </a:extLst>
          </p:cNvPr>
          <p:cNvSpPr>
            <a:spLocks noGrp="1"/>
          </p:cNvSpPr>
          <p:nvPr>
            <p:ph type="hdr" sz="quarter"/>
          </p:nvPr>
        </p:nvSpPr>
        <p:spPr>
          <a:xfrm>
            <a:off x="0" y="0"/>
            <a:ext cx="2949841" cy="497524"/>
          </a:xfrm>
          <a:prstGeom prst="rect">
            <a:avLst/>
          </a:prstGeom>
        </p:spPr>
        <p:txBody>
          <a:bodyPr vert="horz" lIns="91550" tIns="45775" rIns="91550" bIns="45775" rtlCol="0"/>
          <a:lstStyle>
            <a:lvl1pPr algn="l">
              <a:defRPr sz="1200"/>
            </a:lvl1pPr>
          </a:lstStyle>
          <a:p>
            <a:endParaRPr lang="en-IE"/>
          </a:p>
        </p:txBody>
      </p:sp>
      <p:sp>
        <p:nvSpPr>
          <p:cNvPr id="3" name="Date Placeholder 2">
            <a:extLst>
              <a:ext uri="{FF2B5EF4-FFF2-40B4-BE49-F238E27FC236}">
                <a16:creationId xmlns:a16="http://schemas.microsoft.com/office/drawing/2014/main" id="{1231D344-83BD-4675-9099-0A733BDB9648}"/>
              </a:ext>
            </a:extLst>
          </p:cNvPr>
          <p:cNvSpPr>
            <a:spLocks noGrp="1"/>
          </p:cNvSpPr>
          <p:nvPr>
            <p:ph type="dt" sz="quarter" idx="1"/>
          </p:nvPr>
        </p:nvSpPr>
        <p:spPr>
          <a:xfrm>
            <a:off x="3854183" y="0"/>
            <a:ext cx="2949841" cy="497524"/>
          </a:xfrm>
          <a:prstGeom prst="rect">
            <a:avLst/>
          </a:prstGeom>
        </p:spPr>
        <p:txBody>
          <a:bodyPr vert="horz" lIns="91550" tIns="45775" rIns="91550" bIns="45775" rtlCol="0"/>
          <a:lstStyle>
            <a:lvl1pPr algn="r">
              <a:defRPr sz="1200"/>
            </a:lvl1pPr>
          </a:lstStyle>
          <a:p>
            <a:fld id="{6A9DC46C-0832-422E-B9E5-24FEF950A901}" type="datetimeFigureOut">
              <a:rPr lang="en-IE" smtClean="0"/>
              <a:t>15/11/2017</a:t>
            </a:fld>
            <a:endParaRPr lang="en-IE"/>
          </a:p>
        </p:txBody>
      </p:sp>
      <p:sp>
        <p:nvSpPr>
          <p:cNvPr id="4" name="Footer Placeholder 3">
            <a:extLst>
              <a:ext uri="{FF2B5EF4-FFF2-40B4-BE49-F238E27FC236}">
                <a16:creationId xmlns:a16="http://schemas.microsoft.com/office/drawing/2014/main" id="{A9712A43-AB45-452D-98E3-ABBE3EF25E5F}"/>
              </a:ext>
            </a:extLst>
          </p:cNvPr>
          <p:cNvSpPr>
            <a:spLocks noGrp="1"/>
          </p:cNvSpPr>
          <p:nvPr>
            <p:ph type="ftr" sz="quarter" idx="2"/>
          </p:nvPr>
        </p:nvSpPr>
        <p:spPr>
          <a:xfrm>
            <a:off x="0" y="9441814"/>
            <a:ext cx="2949841" cy="497524"/>
          </a:xfrm>
          <a:prstGeom prst="rect">
            <a:avLst/>
          </a:prstGeom>
        </p:spPr>
        <p:txBody>
          <a:bodyPr vert="horz" lIns="91550" tIns="45775" rIns="91550" bIns="45775" rtlCol="0" anchor="b"/>
          <a:lstStyle>
            <a:lvl1pPr algn="l">
              <a:defRPr sz="1200"/>
            </a:lvl1pPr>
          </a:lstStyle>
          <a:p>
            <a:endParaRPr lang="en-IE"/>
          </a:p>
        </p:txBody>
      </p:sp>
      <p:sp>
        <p:nvSpPr>
          <p:cNvPr id="5" name="Slide Number Placeholder 4">
            <a:extLst>
              <a:ext uri="{FF2B5EF4-FFF2-40B4-BE49-F238E27FC236}">
                <a16:creationId xmlns:a16="http://schemas.microsoft.com/office/drawing/2014/main" id="{748E4D8D-A027-475A-9704-34F218EFDAE6}"/>
              </a:ext>
            </a:extLst>
          </p:cNvPr>
          <p:cNvSpPr>
            <a:spLocks noGrp="1"/>
          </p:cNvSpPr>
          <p:nvPr>
            <p:ph type="sldNum" sz="quarter" idx="3"/>
          </p:nvPr>
        </p:nvSpPr>
        <p:spPr>
          <a:xfrm>
            <a:off x="3854183" y="9441814"/>
            <a:ext cx="2949841" cy="497524"/>
          </a:xfrm>
          <a:prstGeom prst="rect">
            <a:avLst/>
          </a:prstGeom>
        </p:spPr>
        <p:txBody>
          <a:bodyPr vert="horz" lIns="91550" tIns="45775" rIns="91550" bIns="45775" rtlCol="0" anchor="b"/>
          <a:lstStyle>
            <a:lvl1pPr algn="r">
              <a:defRPr sz="1200"/>
            </a:lvl1pPr>
          </a:lstStyle>
          <a:p>
            <a:fld id="{2ECD58F6-844A-40DA-B488-6EF66225D61B}" type="slidenum">
              <a:rPr lang="en-IE" smtClean="0"/>
              <a:t>‹#›</a:t>
            </a:fld>
            <a:endParaRPr lang="en-IE"/>
          </a:p>
        </p:txBody>
      </p:sp>
    </p:spTree>
    <p:extLst>
      <p:ext uri="{BB962C8B-B14F-4D97-AF65-F5344CB8AC3E}">
        <p14:creationId xmlns:p14="http://schemas.microsoft.com/office/powerpoint/2010/main" val="36284990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550" tIns="45775" rIns="91550" bIns="45775" rtlCol="0"/>
          <a:lstStyle>
            <a:lvl1pPr algn="l">
              <a:defRPr sz="1200"/>
            </a:lvl1pPr>
          </a:lstStyle>
          <a:p>
            <a:endParaRPr lang="en-IE" dirty="0"/>
          </a:p>
        </p:txBody>
      </p:sp>
      <p:sp>
        <p:nvSpPr>
          <p:cNvPr id="3" name="Date Placeholder 2"/>
          <p:cNvSpPr>
            <a:spLocks noGrp="1"/>
          </p:cNvSpPr>
          <p:nvPr>
            <p:ph type="dt" idx="1"/>
          </p:nvPr>
        </p:nvSpPr>
        <p:spPr>
          <a:xfrm>
            <a:off x="3854940" y="0"/>
            <a:ext cx="2949099" cy="498693"/>
          </a:xfrm>
          <a:prstGeom prst="rect">
            <a:avLst/>
          </a:prstGeom>
        </p:spPr>
        <p:txBody>
          <a:bodyPr vert="horz" lIns="91550" tIns="45775" rIns="91550" bIns="45775" rtlCol="0"/>
          <a:lstStyle>
            <a:lvl1pPr algn="r">
              <a:defRPr sz="1200"/>
            </a:lvl1pPr>
          </a:lstStyle>
          <a:p>
            <a:fld id="{B6A0C811-2B61-493A-AF31-F4BC342C488C}" type="datetimeFigureOut">
              <a:rPr lang="en-IE" smtClean="0"/>
              <a:t>15/11/2017</a:t>
            </a:fld>
            <a:endParaRPr lang="en-IE" dirty="0"/>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txBody>
          <a:bodyPr vert="horz" lIns="91550" tIns="45775" rIns="91550" bIns="45775" rtlCol="0" anchor="ctr"/>
          <a:lstStyle/>
          <a:p>
            <a:endParaRPr lang="en-IE" dirty="0"/>
          </a:p>
        </p:txBody>
      </p:sp>
      <p:sp>
        <p:nvSpPr>
          <p:cNvPr id="5" name="Notes Placeholder 4"/>
          <p:cNvSpPr>
            <a:spLocks noGrp="1"/>
          </p:cNvSpPr>
          <p:nvPr>
            <p:ph type="body" sz="quarter" idx="3"/>
          </p:nvPr>
        </p:nvSpPr>
        <p:spPr>
          <a:xfrm>
            <a:off x="680562" y="4783306"/>
            <a:ext cx="5444490" cy="3913615"/>
          </a:xfrm>
          <a:prstGeom prst="rect">
            <a:avLst/>
          </a:prstGeom>
        </p:spPr>
        <p:txBody>
          <a:bodyPr vert="horz" lIns="91550" tIns="45775" rIns="91550" bIns="4577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9440647"/>
            <a:ext cx="2949099" cy="498692"/>
          </a:xfrm>
          <a:prstGeom prst="rect">
            <a:avLst/>
          </a:prstGeom>
        </p:spPr>
        <p:txBody>
          <a:bodyPr vert="horz" lIns="91550" tIns="45775" rIns="91550" bIns="45775"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54940" y="9440647"/>
            <a:ext cx="2949099" cy="498692"/>
          </a:xfrm>
          <a:prstGeom prst="rect">
            <a:avLst/>
          </a:prstGeom>
        </p:spPr>
        <p:txBody>
          <a:bodyPr vert="horz" lIns="91550" tIns="45775" rIns="91550" bIns="45775" rtlCol="0" anchor="b"/>
          <a:lstStyle>
            <a:lvl1pPr algn="r">
              <a:defRPr sz="1200"/>
            </a:lvl1pPr>
          </a:lstStyle>
          <a:p>
            <a:fld id="{DF58D8E0-0532-4A81-8087-2E28639CCDD1}" type="slidenum">
              <a:rPr lang="en-IE" smtClean="0"/>
              <a:t>‹#›</a:t>
            </a:fld>
            <a:endParaRPr lang="en-IE" dirty="0"/>
          </a:p>
        </p:txBody>
      </p:sp>
    </p:spTree>
    <p:extLst>
      <p:ext uri="{BB962C8B-B14F-4D97-AF65-F5344CB8AC3E}">
        <p14:creationId xmlns:p14="http://schemas.microsoft.com/office/powerpoint/2010/main" val="340436871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DF58D8E0-0532-4A81-8087-2E28639CCDD1}" type="slidenum">
              <a:rPr lang="en-IE" smtClean="0"/>
              <a:t>1</a:t>
            </a:fld>
            <a:endParaRPr lang="en-IE" dirty="0"/>
          </a:p>
        </p:txBody>
      </p:sp>
    </p:spTree>
    <p:extLst>
      <p:ext uri="{BB962C8B-B14F-4D97-AF65-F5344CB8AC3E}">
        <p14:creationId xmlns:p14="http://schemas.microsoft.com/office/powerpoint/2010/main" val="1976348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65388" y="555625"/>
            <a:ext cx="4922837" cy="2770188"/>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F9BF2295-FA66-44C8-808A-EF2566014A4A}" type="slidenum">
              <a:rPr lang="en-IE" smtClean="0"/>
              <a:t>2</a:t>
            </a:fld>
            <a:endParaRPr lang="en-IE" dirty="0"/>
          </a:p>
        </p:txBody>
      </p:sp>
    </p:spTree>
    <p:extLst>
      <p:ext uri="{BB962C8B-B14F-4D97-AF65-F5344CB8AC3E}">
        <p14:creationId xmlns:p14="http://schemas.microsoft.com/office/powerpoint/2010/main" val="2633819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F9BF2295-FA66-44C8-808A-EF2566014A4A}" type="slidenum">
              <a:rPr lang="en-IE" smtClean="0"/>
              <a:t>3</a:t>
            </a:fld>
            <a:endParaRPr lang="en-IE" dirty="0"/>
          </a:p>
        </p:txBody>
      </p:sp>
    </p:spTree>
    <p:extLst>
      <p:ext uri="{BB962C8B-B14F-4D97-AF65-F5344CB8AC3E}">
        <p14:creationId xmlns:p14="http://schemas.microsoft.com/office/powerpoint/2010/main" val="4273536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defTabSz="915497">
              <a:defRPr/>
            </a:pPr>
            <a:fld id="{CE5808F7-BC94-46F7-9E6A-53E2CECBC3F3}" type="slidenum">
              <a:rPr lang="en-IE">
                <a:solidFill>
                  <a:prstClr val="black"/>
                </a:solidFill>
                <a:latin typeface="Calibri" panose="020F0502020204030204"/>
              </a:rPr>
              <a:pPr defTabSz="915497">
                <a:defRPr/>
              </a:pPr>
              <a:t>4</a:t>
            </a:fld>
            <a:endParaRPr lang="en-IE" dirty="0">
              <a:solidFill>
                <a:prstClr val="black"/>
              </a:solidFill>
              <a:latin typeface="Calibri" panose="020F0502020204030204"/>
            </a:endParaRPr>
          </a:p>
        </p:txBody>
      </p:sp>
    </p:spTree>
    <p:extLst>
      <p:ext uri="{BB962C8B-B14F-4D97-AF65-F5344CB8AC3E}">
        <p14:creationId xmlns:p14="http://schemas.microsoft.com/office/powerpoint/2010/main" val="2211274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DF58D8E0-0532-4A81-8087-2E28639CCDD1}" type="slidenum">
              <a:rPr lang="en-IE" smtClean="0"/>
              <a:t>5</a:t>
            </a:fld>
            <a:endParaRPr lang="en-IE" dirty="0"/>
          </a:p>
        </p:txBody>
      </p:sp>
    </p:spTree>
    <p:extLst>
      <p:ext uri="{BB962C8B-B14F-4D97-AF65-F5344CB8AC3E}">
        <p14:creationId xmlns:p14="http://schemas.microsoft.com/office/powerpoint/2010/main" val="664534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DF58D8E0-0532-4A81-8087-2E28639CCDD1}" type="slidenum">
              <a:rPr lang="en-IE" smtClean="0"/>
              <a:t>6</a:t>
            </a:fld>
            <a:endParaRPr lang="en-IE" dirty="0"/>
          </a:p>
        </p:txBody>
      </p:sp>
    </p:spTree>
    <p:extLst>
      <p:ext uri="{BB962C8B-B14F-4D97-AF65-F5344CB8AC3E}">
        <p14:creationId xmlns:p14="http://schemas.microsoft.com/office/powerpoint/2010/main" val="758426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DF58D8E0-0532-4A81-8087-2E28639CCDD1}" type="slidenum">
              <a:rPr lang="en-IE" smtClean="0"/>
              <a:t>7</a:t>
            </a:fld>
            <a:endParaRPr lang="en-IE" dirty="0"/>
          </a:p>
        </p:txBody>
      </p:sp>
    </p:spTree>
    <p:extLst>
      <p:ext uri="{BB962C8B-B14F-4D97-AF65-F5344CB8AC3E}">
        <p14:creationId xmlns:p14="http://schemas.microsoft.com/office/powerpoint/2010/main" val="2029653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DF58D8E0-0532-4A81-8087-2E28639CCDD1}" type="slidenum">
              <a:rPr lang="en-IE" smtClean="0"/>
              <a:t>8</a:t>
            </a:fld>
            <a:endParaRPr lang="en-IE" dirty="0"/>
          </a:p>
        </p:txBody>
      </p:sp>
    </p:spTree>
    <p:extLst>
      <p:ext uri="{BB962C8B-B14F-4D97-AF65-F5344CB8AC3E}">
        <p14:creationId xmlns:p14="http://schemas.microsoft.com/office/powerpoint/2010/main" val="253666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DF58D8E0-0532-4A81-8087-2E28639CCDD1}" type="slidenum">
              <a:rPr lang="en-IE" smtClean="0"/>
              <a:t>9</a:t>
            </a:fld>
            <a:endParaRPr lang="en-IE" dirty="0"/>
          </a:p>
        </p:txBody>
      </p:sp>
    </p:spTree>
    <p:extLst>
      <p:ext uri="{BB962C8B-B14F-4D97-AF65-F5344CB8AC3E}">
        <p14:creationId xmlns:p14="http://schemas.microsoft.com/office/powerpoint/2010/main" val="1000505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0EA1B61B-9729-FE45-91D1-11ADE2EE231E}" type="slidenum">
              <a:rPr lang="en-US" smtClean="0"/>
              <a:t>10</a:t>
            </a:fld>
            <a:endParaRPr lang="en-US" dirty="0"/>
          </a:p>
        </p:txBody>
      </p:sp>
    </p:spTree>
    <p:extLst>
      <p:ext uri="{BB962C8B-B14F-4D97-AF65-F5344CB8AC3E}">
        <p14:creationId xmlns:p14="http://schemas.microsoft.com/office/powerpoint/2010/main" val="2561725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F9BF2295-FA66-44C8-808A-EF2566014A4A}" type="slidenum">
              <a:rPr lang="en-IE" smtClean="0"/>
              <a:t>11</a:t>
            </a:fld>
            <a:endParaRPr lang="en-IE" dirty="0"/>
          </a:p>
        </p:txBody>
      </p:sp>
    </p:spTree>
    <p:extLst>
      <p:ext uri="{BB962C8B-B14F-4D97-AF65-F5344CB8AC3E}">
        <p14:creationId xmlns:p14="http://schemas.microsoft.com/office/powerpoint/2010/main" val="866256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8AE77D2-FA05-44AA-AFFD-F64E30B4557A}" type="slidenum">
              <a:rPr lang="en-US" smtClean="0"/>
              <a:pPr>
                <a:defRPr/>
              </a:pPr>
              <a:t>12</a:t>
            </a:fld>
            <a:endParaRPr lang="en-US" dirty="0"/>
          </a:p>
        </p:txBody>
      </p:sp>
    </p:spTree>
    <p:extLst>
      <p:ext uri="{BB962C8B-B14F-4D97-AF65-F5344CB8AC3E}">
        <p14:creationId xmlns:p14="http://schemas.microsoft.com/office/powerpoint/2010/main" val="1984675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DF58D8E0-0532-4A81-8087-2E28639CCDD1}" type="slidenum">
              <a:rPr lang="en-IE" smtClean="0"/>
              <a:t>13</a:t>
            </a:fld>
            <a:endParaRPr lang="en-IE" dirty="0"/>
          </a:p>
        </p:txBody>
      </p:sp>
    </p:spTree>
    <p:extLst>
      <p:ext uri="{BB962C8B-B14F-4D97-AF65-F5344CB8AC3E}">
        <p14:creationId xmlns:p14="http://schemas.microsoft.com/office/powerpoint/2010/main" val="3933041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defTabSz="906225">
              <a:defRPr/>
            </a:pPr>
            <a:fld id="{98AE77D2-FA05-44AA-AFFD-F64E30B4557A}" type="slidenum">
              <a:rPr lang="en-US" sz="1800" kern="0">
                <a:solidFill>
                  <a:sysClr val="windowText" lastClr="000000"/>
                </a:solidFill>
              </a:rPr>
              <a:pPr defTabSz="906225">
                <a:defRPr/>
              </a:pPr>
              <a:t>14</a:t>
            </a:fld>
            <a:endParaRPr lang="en-US" sz="1800" kern="0" dirty="0">
              <a:solidFill>
                <a:sysClr val="windowText" lastClr="000000"/>
              </a:solidFill>
            </a:endParaRPr>
          </a:p>
        </p:txBody>
      </p:sp>
    </p:spTree>
    <p:extLst>
      <p:ext uri="{BB962C8B-B14F-4D97-AF65-F5344CB8AC3E}">
        <p14:creationId xmlns:p14="http://schemas.microsoft.com/office/powerpoint/2010/main" val="4102427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 </a:t>
            </a:r>
            <a:endParaRPr lang="en-GB" dirty="0"/>
          </a:p>
        </p:txBody>
      </p:sp>
      <p:sp>
        <p:nvSpPr>
          <p:cNvPr id="4" name="Slide Number Placeholder 3"/>
          <p:cNvSpPr>
            <a:spLocks noGrp="1"/>
          </p:cNvSpPr>
          <p:nvPr>
            <p:ph type="sldNum" sz="quarter" idx="10"/>
          </p:nvPr>
        </p:nvSpPr>
        <p:spPr/>
        <p:txBody>
          <a:bodyPr/>
          <a:lstStyle/>
          <a:p>
            <a:pPr defTabSz="905139">
              <a:defRPr/>
            </a:pPr>
            <a:fld id="{98AE77D2-FA05-44AA-AFFD-F64E30B4557A}" type="slidenum">
              <a:rPr lang="en-US" sz="1800" kern="0">
                <a:solidFill>
                  <a:sysClr val="windowText" lastClr="000000"/>
                </a:solidFill>
              </a:rPr>
              <a:pPr defTabSz="905139">
                <a:defRPr/>
              </a:pPr>
              <a:t>15</a:t>
            </a:fld>
            <a:endParaRPr lang="en-US" sz="1800" kern="0" dirty="0">
              <a:solidFill>
                <a:sysClr val="windowText" lastClr="000000"/>
              </a:solidFill>
            </a:endParaRPr>
          </a:p>
        </p:txBody>
      </p:sp>
    </p:spTree>
    <p:extLst>
      <p:ext uri="{BB962C8B-B14F-4D97-AF65-F5344CB8AC3E}">
        <p14:creationId xmlns:p14="http://schemas.microsoft.com/office/powerpoint/2010/main" val="518430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defTabSz="915497">
              <a:defRPr/>
            </a:pPr>
            <a:fld id="{0EA1B61B-9729-FE45-91D1-11ADE2EE231E}" type="slidenum">
              <a:rPr lang="en-US">
                <a:solidFill>
                  <a:prstClr val="black"/>
                </a:solidFill>
                <a:latin typeface="Calibri" panose="020F0502020204030204"/>
              </a:rPr>
              <a:pPr defTabSz="915497">
                <a:defRPr/>
              </a:pPr>
              <a:t>16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745094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DF58D8E0-0532-4A81-8087-2E28639CCDD1}" type="slidenum">
              <a:rPr lang="en-IE" smtClean="0"/>
              <a:t>17</a:t>
            </a:fld>
            <a:endParaRPr lang="en-IE" dirty="0"/>
          </a:p>
        </p:txBody>
      </p:sp>
    </p:spTree>
    <p:extLst>
      <p:ext uri="{BB962C8B-B14F-4D97-AF65-F5344CB8AC3E}">
        <p14:creationId xmlns:p14="http://schemas.microsoft.com/office/powerpoint/2010/main" val="1373036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i="1" dirty="0"/>
          </a:p>
        </p:txBody>
      </p:sp>
      <p:sp>
        <p:nvSpPr>
          <p:cNvPr id="4" name="Slide Number Placeholder 3"/>
          <p:cNvSpPr>
            <a:spLocks noGrp="1"/>
          </p:cNvSpPr>
          <p:nvPr>
            <p:ph type="sldNum" sz="quarter" idx="10"/>
          </p:nvPr>
        </p:nvSpPr>
        <p:spPr/>
        <p:txBody>
          <a:bodyPr/>
          <a:lstStyle/>
          <a:p>
            <a:fld id="{DF58D8E0-0532-4A81-8087-2E28639CCDD1}" type="slidenum">
              <a:rPr lang="en-IE" smtClean="0"/>
              <a:t>18</a:t>
            </a:fld>
            <a:endParaRPr lang="en-IE" dirty="0"/>
          </a:p>
        </p:txBody>
      </p:sp>
    </p:spTree>
    <p:extLst>
      <p:ext uri="{BB962C8B-B14F-4D97-AF65-F5344CB8AC3E}">
        <p14:creationId xmlns:p14="http://schemas.microsoft.com/office/powerpoint/2010/main" val="3019872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DF58D8E0-0532-4A81-8087-2E28639CCDD1}" type="slidenum">
              <a:rPr lang="en-IE" smtClean="0"/>
              <a:t>19</a:t>
            </a:fld>
            <a:endParaRPr lang="en-IE" dirty="0"/>
          </a:p>
        </p:txBody>
      </p:sp>
    </p:spTree>
    <p:extLst>
      <p:ext uri="{BB962C8B-B14F-4D97-AF65-F5344CB8AC3E}">
        <p14:creationId xmlns:p14="http://schemas.microsoft.com/office/powerpoint/2010/main" val="1577611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DF58D8E0-0532-4A81-8087-2E28639CCDD1}" type="slidenum">
              <a:rPr lang="en-IE" smtClean="0"/>
              <a:t>20</a:t>
            </a:fld>
            <a:endParaRPr lang="en-IE" dirty="0"/>
          </a:p>
        </p:txBody>
      </p:sp>
    </p:spTree>
    <p:extLst>
      <p:ext uri="{BB962C8B-B14F-4D97-AF65-F5344CB8AC3E}">
        <p14:creationId xmlns:p14="http://schemas.microsoft.com/office/powerpoint/2010/main" val="7914354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DF58D8E0-0532-4A81-8087-2E28639CCDD1}" type="slidenum">
              <a:rPr lang="en-IE" smtClean="0"/>
              <a:t>21</a:t>
            </a:fld>
            <a:endParaRPr lang="en-IE" dirty="0"/>
          </a:p>
        </p:txBody>
      </p:sp>
    </p:spTree>
    <p:extLst>
      <p:ext uri="{BB962C8B-B14F-4D97-AF65-F5344CB8AC3E}">
        <p14:creationId xmlns:p14="http://schemas.microsoft.com/office/powerpoint/2010/main" val="19285324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Date Placeholder 3"/>
          <p:cNvSpPr>
            <a:spLocks noGrp="1"/>
          </p:cNvSpPr>
          <p:nvPr>
            <p:ph type="dt" idx="10"/>
          </p:nvPr>
        </p:nvSpPr>
        <p:spPr/>
        <p:txBody>
          <a:bodyPr/>
          <a:lstStyle/>
          <a:p>
            <a:pPr defTabSz="905138">
              <a:defRPr/>
            </a:pPr>
            <a:endParaRPr lang="en-US" sz="1800" kern="0" dirty="0">
              <a:solidFill>
                <a:srgbClr val="000000"/>
              </a:solidFill>
              <a:latin typeface="Calibri" panose="020F0502020204030204"/>
            </a:endParaRPr>
          </a:p>
        </p:txBody>
      </p:sp>
      <p:sp>
        <p:nvSpPr>
          <p:cNvPr id="5" name="Slide Number Placeholder 4"/>
          <p:cNvSpPr>
            <a:spLocks noGrp="1"/>
          </p:cNvSpPr>
          <p:nvPr>
            <p:ph type="sldNum" sz="quarter" idx="11"/>
          </p:nvPr>
        </p:nvSpPr>
        <p:spPr/>
        <p:txBody>
          <a:bodyPr/>
          <a:lstStyle/>
          <a:p>
            <a:pPr defTabSz="905138">
              <a:defRPr/>
            </a:pPr>
            <a:fld id="{98AE77D2-FA05-44AA-AFFD-F64E30B4557A}" type="slidenum">
              <a:rPr lang="en-US" sz="1800" kern="0">
                <a:solidFill>
                  <a:srgbClr val="000000"/>
                </a:solidFill>
                <a:latin typeface="Calibri" panose="020F0502020204030204"/>
              </a:rPr>
              <a:pPr defTabSz="905138">
                <a:defRPr/>
              </a:pPr>
              <a:t>22</a:t>
            </a:fld>
            <a:endParaRPr lang="en-US" sz="1800" kern="0" dirty="0">
              <a:solidFill>
                <a:srgbClr val="000000"/>
              </a:solidFill>
              <a:latin typeface="Calibri" panose="020F0502020204030204"/>
            </a:endParaRPr>
          </a:p>
        </p:txBody>
      </p:sp>
    </p:spTree>
    <p:extLst>
      <p:ext uri="{BB962C8B-B14F-4D97-AF65-F5344CB8AC3E}">
        <p14:creationId xmlns:p14="http://schemas.microsoft.com/office/powerpoint/2010/main" val="4856810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DF58D8E0-0532-4A81-8087-2E28639CCDD1}" type="slidenum">
              <a:rPr lang="en-IE" smtClean="0"/>
              <a:t>23</a:t>
            </a:fld>
            <a:endParaRPr lang="en-IE" dirty="0"/>
          </a:p>
        </p:txBody>
      </p:sp>
    </p:spTree>
    <p:extLst>
      <p:ext uri="{BB962C8B-B14F-4D97-AF65-F5344CB8AC3E}">
        <p14:creationId xmlns:p14="http://schemas.microsoft.com/office/powerpoint/2010/main" val="2462187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DF58D8E0-0532-4A81-8087-2E28639CCDD1}" type="slidenum">
              <a:rPr lang="en-IE" smtClean="0"/>
              <a:t>24</a:t>
            </a:fld>
            <a:endParaRPr lang="en-IE" dirty="0"/>
          </a:p>
        </p:txBody>
      </p:sp>
    </p:spTree>
    <p:extLst>
      <p:ext uri="{BB962C8B-B14F-4D97-AF65-F5344CB8AC3E}">
        <p14:creationId xmlns:p14="http://schemas.microsoft.com/office/powerpoint/2010/main" val="4057247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DF58D8E0-0532-4A81-8087-2E28639CCDD1}" type="slidenum">
              <a:rPr lang="en-IE" smtClean="0"/>
              <a:t>25</a:t>
            </a:fld>
            <a:endParaRPr lang="en-IE" dirty="0"/>
          </a:p>
        </p:txBody>
      </p:sp>
    </p:spTree>
    <p:extLst>
      <p:ext uri="{BB962C8B-B14F-4D97-AF65-F5344CB8AC3E}">
        <p14:creationId xmlns:p14="http://schemas.microsoft.com/office/powerpoint/2010/main" val="1887278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ga-IE"/>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a:t>Click to edit Master subtitle style</a:t>
            </a:r>
            <a:endParaRPr lang="en-US"/>
          </a:p>
        </p:txBody>
      </p:sp>
      <p:sp>
        <p:nvSpPr>
          <p:cNvPr id="4" name="Date Placeholder 3"/>
          <p:cNvSpPr>
            <a:spLocks noGrp="1"/>
          </p:cNvSpPr>
          <p:nvPr>
            <p:ph type="dt" sz="half" idx="10"/>
          </p:nvPr>
        </p:nvSpPr>
        <p:spPr/>
        <p:txBody>
          <a:bodyPr/>
          <a:lstStyle/>
          <a:p>
            <a:fld id="{9CAAD064-B0AB-4F76-99A5-908E44F05483}" type="datetime1">
              <a:rPr lang="en-US" smtClean="0"/>
              <a:t>11/15/2017</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B85D8FB7-1C7E-384A-B2B3-BAE7381B0F22}" type="slidenum">
              <a:rPr lang="en-US" smtClean="0"/>
              <a:t>‹#›</a:t>
            </a:fld>
            <a:endParaRPr lang="en-US" dirty="0"/>
          </a:p>
        </p:txBody>
      </p:sp>
    </p:spTree>
    <p:extLst>
      <p:ext uri="{BB962C8B-B14F-4D97-AF65-F5344CB8AC3E}">
        <p14:creationId xmlns:p14="http://schemas.microsoft.com/office/powerpoint/2010/main" val="1082502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idx="1"/>
          </p:nvPr>
        </p:nvSpPr>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A2D7F3FF-7BC3-422F-A7ED-DEF82828A209}" type="datetime1">
              <a:rPr lang="en-US" smtClean="0"/>
              <a:t>11/15/2017</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B85D8FB7-1C7E-384A-B2B3-BAE7381B0F22}" type="slidenum">
              <a:rPr lang="en-US" smtClean="0"/>
              <a:t>‹#›</a:t>
            </a:fld>
            <a:endParaRPr lang="en-US" dirty="0"/>
          </a:p>
        </p:txBody>
      </p:sp>
    </p:spTree>
    <p:extLst>
      <p:ext uri="{BB962C8B-B14F-4D97-AF65-F5344CB8AC3E}">
        <p14:creationId xmlns:p14="http://schemas.microsoft.com/office/powerpoint/2010/main" val="1865761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ga-IE"/>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a:t>Click to edit Master text styles</a:t>
            </a:r>
          </a:p>
        </p:txBody>
      </p:sp>
      <p:sp>
        <p:nvSpPr>
          <p:cNvPr id="4" name="Date Placeholder 3"/>
          <p:cNvSpPr>
            <a:spLocks noGrp="1"/>
          </p:cNvSpPr>
          <p:nvPr>
            <p:ph type="dt" sz="half" idx="10"/>
          </p:nvPr>
        </p:nvSpPr>
        <p:spPr/>
        <p:txBody>
          <a:bodyPr/>
          <a:lstStyle/>
          <a:p>
            <a:fld id="{1EC31719-5F20-497D-89C4-0C164C3BA2BC}" type="datetime1">
              <a:rPr lang="en-US" smtClean="0"/>
              <a:t>11/15/2017</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B85D8FB7-1C7E-384A-B2B3-BAE7381B0F22}" type="slidenum">
              <a:rPr lang="en-US" smtClean="0"/>
              <a:t>‹#›</a:t>
            </a:fld>
            <a:endParaRPr lang="en-US" dirty="0"/>
          </a:p>
        </p:txBody>
      </p:sp>
    </p:spTree>
    <p:extLst>
      <p:ext uri="{BB962C8B-B14F-4D97-AF65-F5344CB8AC3E}">
        <p14:creationId xmlns:p14="http://schemas.microsoft.com/office/powerpoint/2010/main" val="1999114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Date Placeholder 4"/>
          <p:cNvSpPr>
            <a:spLocks noGrp="1"/>
          </p:cNvSpPr>
          <p:nvPr>
            <p:ph type="dt" sz="half" idx="10"/>
          </p:nvPr>
        </p:nvSpPr>
        <p:spPr/>
        <p:txBody>
          <a:bodyPr/>
          <a:lstStyle/>
          <a:p>
            <a:fld id="{5574BB14-1C5A-489E-B95D-D80233F3480E}" type="datetime1">
              <a:rPr lang="en-US" smtClean="0"/>
              <a:t>11/15/2017</a:t>
            </a:fld>
            <a:endParaRPr lang="en-US" dirty="0"/>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B85D8FB7-1C7E-384A-B2B3-BAE7381B0F22}" type="slidenum">
              <a:rPr lang="en-US" smtClean="0"/>
              <a:t>‹#›</a:t>
            </a:fld>
            <a:endParaRPr lang="en-US" dirty="0"/>
          </a:p>
        </p:txBody>
      </p:sp>
    </p:spTree>
    <p:extLst>
      <p:ext uri="{BB962C8B-B14F-4D97-AF65-F5344CB8AC3E}">
        <p14:creationId xmlns:p14="http://schemas.microsoft.com/office/powerpoint/2010/main" val="4055387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7" name="Date Placeholder 6"/>
          <p:cNvSpPr>
            <a:spLocks noGrp="1"/>
          </p:cNvSpPr>
          <p:nvPr>
            <p:ph type="dt" sz="half" idx="10"/>
          </p:nvPr>
        </p:nvSpPr>
        <p:spPr/>
        <p:txBody>
          <a:bodyPr/>
          <a:lstStyle/>
          <a:p>
            <a:fld id="{99A12D88-85B7-46F4-94FA-DDAAEBDBB2B8}" type="datetime1">
              <a:rPr lang="en-US" smtClean="0"/>
              <a:t>11/15/2017</a:t>
            </a:fld>
            <a:endParaRPr lang="en-US" dirty="0"/>
          </a:p>
        </p:txBody>
      </p:sp>
      <p:sp>
        <p:nvSpPr>
          <p:cNvPr id="8" name="Footer Placeholder 7"/>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4767263"/>
            <a:ext cx="2133600" cy="273844"/>
          </a:xfrm>
          <a:prstGeom prst="rect">
            <a:avLst/>
          </a:prstGeom>
        </p:spPr>
        <p:txBody>
          <a:bodyPr/>
          <a:lstStyle/>
          <a:p>
            <a:fld id="{B85D8FB7-1C7E-384A-B2B3-BAE7381B0F22}" type="slidenum">
              <a:rPr lang="en-US" smtClean="0"/>
              <a:t>‹#›</a:t>
            </a:fld>
            <a:endParaRPr lang="en-US" dirty="0"/>
          </a:p>
        </p:txBody>
      </p:sp>
    </p:spTree>
    <p:extLst>
      <p:ext uri="{BB962C8B-B14F-4D97-AF65-F5344CB8AC3E}">
        <p14:creationId xmlns:p14="http://schemas.microsoft.com/office/powerpoint/2010/main" val="1868172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Date Placeholder 2"/>
          <p:cNvSpPr>
            <a:spLocks noGrp="1"/>
          </p:cNvSpPr>
          <p:nvPr>
            <p:ph type="dt" sz="half" idx="10"/>
          </p:nvPr>
        </p:nvSpPr>
        <p:spPr/>
        <p:txBody>
          <a:bodyPr/>
          <a:lstStyle/>
          <a:p>
            <a:fld id="{C42321B9-FF22-4514-9AAE-0E7631AE8A9E}" type="datetime1">
              <a:rPr lang="en-US" smtClean="0"/>
              <a:t>11/15/2017</a:t>
            </a:fld>
            <a:endParaRPr lang="en-US" dirty="0"/>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p>
            <a:fld id="{B85D8FB7-1C7E-384A-B2B3-BAE7381B0F22}" type="slidenum">
              <a:rPr lang="en-US" smtClean="0"/>
              <a:t>‹#›</a:t>
            </a:fld>
            <a:endParaRPr lang="en-US" dirty="0"/>
          </a:p>
        </p:txBody>
      </p:sp>
    </p:spTree>
    <p:extLst>
      <p:ext uri="{BB962C8B-B14F-4D97-AF65-F5344CB8AC3E}">
        <p14:creationId xmlns:p14="http://schemas.microsoft.com/office/powerpoint/2010/main" val="731092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C30D5E-550F-4B41-9C0D-AB84F04F3495}" type="datetime1">
              <a:rPr lang="en-US" smtClean="0"/>
              <a:t>11/15/2017</a:t>
            </a:fld>
            <a:endParaRPr lang="en-US" dirty="0"/>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4767263"/>
            <a:ext cx="2133600" cy="273844"/>
          </a:xfrm>
          <a:prstGeom prst="rect">
            <a:avLst/>
          </a:prstGeom>
        </p:spPr>
        <p:txBody>
          <a:bodyPr/>
          <a:lstStyle/>
          <a:p>
            <a:fld id="{B85D8FB7-1C7E-384A-B2B3-BAE7381B0F22}" type="slidenum">
              <a:rPr lang="en-US" smtClean="0"/>
              <a:t>‹#›</a:t>
            </a:fld>
            <a:endParaRPr lang="en-US" dirty="0"/>
          </a:p>
        </p:txBody>
      </p:sp>
    </p:spTree>
    <p:extLst>
      <p:ext uri="{BB962C8B-B14F-4D97-AF65-F5344CB8AC3E}">
        <p14:creationId xmlns:p14="http://schemas.microsoft.com/office/powerpoint/2010/main" val="2669791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ga-IE"/>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p:txBody>
          <a:bodyPr/>
          <a:lstStyle/>
          <a:p>
            <a:fld id="{5BC10609-5920-4FC1-82CF-72B064718851}" type="datetime1">
              <a:rPr lang="en-US" smtClean="0"/>
              <a:t>11/15/2017</a:t>
            </a:fld>
            <a:endParaRPr lang="en-US" dirty="0"/>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B85D8FB7-1C7E-384A-B2B3-BAE7381B0F22}" type="slidenum">
              <a:rPr lang="en-US" smtClean="0"/>
              <a:t>‹#›</a:t>
            </a:fld>
            <a:endParaRPr lang="en-US" dirty="0"/>
          </a:p>
        </p:txBody>
      </p:sp>
    </p:spTree>
    <p:extLst>
      <p:ext uri="{BB962C8B-B14F-4D97-AF65-F5344CB8AC3E}">
        <p14:creationId xmlns:p14="http://schemas.microsoft.com/office/powerpoint/2010/main" val="2776852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ga-IE"/>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p:txBody>
          <a:bodyPr/>
          <a:lstStyle/>
          <a:p>
            <a:fld id="{9191CD60-A27A-48D6-9D11-E632EAF34C5B}" type="datetime1">
              <a:rPr lang="en-US" smtClean="0"/>
              <a:t>11/15/2017</a:t>
            </a:fld>
            <a:endParaRPr lang="en-US" dirty="0"/>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B85D8FB7-1C7E-384A-B2B3-BAE7381B0F22}" type="slidenum">
              <a:rPr lang="en-US" smtClean="0"/>
              <a:t>‹#›</a:t>
            </a:fld>
            <a:endParaRPr lang="en-US" dirty="0"/>
          </a:p>
        </p:txBody>
      </p:sp>
    </p:spTree>
    <p:extLst>
      <p:ext uri="{BB962C8B-B14F-4D97-AF65-F5344CB8AC3E}">
        <p14:creationId xmlns:p14="http://schemas.microsoft.com/office/powerpoint/2010/main" val="18521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4C3C6306-959C-406F-AE30-1BC7828CFBBF}" type="datetime1">
              <a:rPr lang="en-US" smtClean="0"/>
              <a:t>11/15/2017</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B85D8FB7-1C7E-384A-B2B3-BAE7381B0F22}" type="slidenum">
              <a:rPr lang="en-US" smtClean="0"/>
              <a:t>‹#›</a:t>
            </a:fld>
            <a:endParaRPr lang="en-US" dirty="0"/>
          </a:p>
        </p:txBody>
      </p:sp>
    </p:spTree>
    <p:extLst>
      <p:ext uri="{BB962C8B-B14F-4D97-AF65-F5344CB8AC3E}">
        <p14:creationId xmlns:p14="http://schemas.microsoft.com/office/powerpoint/2010/main" val="2350863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ga-IE"/>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77428639-941C-4677-B8CE-C94793CC7C62}" type="datetime1">
              <a:rPr lang="en-US" smtClean="0"/>
              <a:t>11/15/2017</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B85D8FB7-1C7E-384A-B2B3-BAE7381B0F22}" type="slidenum">
              <a:rPr lang="en-US" smtClean="0"/>
              <a:t>‹#›</a:t>
            </a:fld>
            <a:endParaRPr lang="en-US" dirty="0"/>
          </a:p>
        </p:txBody>
      </p:sp>
    </p:spTree>
    <p:extLst>
      <p:ext uri="{BB962C8B-B14F-4D97-AF65-F5344CB8AC3E}">
        <p14:creationId xmlns:p14="http://schemas.microsoft.com/office/powerpoint/2010/main" val="3875888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374380"/>
            <a:ext cx="7106001" cy="1102519"/>
          </a:xfrm>
        </p:spPr>
        <p:txBody>
          <a:bodyPr anchor="t"/>
          <a:lstStyle>
            <a:lvl1pPr>
              <a:defRPr>
                <a:solidFill>
                  <a:schemeClr val="bg1"/>
                </a:solidFill>
              </a:defRPr>
            </a:lvl1pPr>
          </a:lstStyle>
          <a:p>
            <a:r>
              <a:rPr lang="ga-IE" dirty="0"/>
              <a:t>Click to edit Master title style</a:t>
            </a:r>
            <a:endParaRPr lang="en-US" dirty="0"/>
          </a:p>
        </p:txBody>
      </p:sp>
      <p:sp>
        <p:nvSpPr>
          <p:cNvPr id="3" name="Subtitle 2"/>
          <p:cNvSpPr>
            <a:spLocks noGrp="1"/>
          </p:cNvSpPr>
          <p:nvPr>
            <p:ph type="subTitle" idx="1"/>
          </p:nvPr>
        </p:nvSpPr>
        <p:spPr>
          <a:xfrm>
            <a:off x="685800" y="2627965"/>
            <a:ext cx="3578526" cy="1314450"/>
          </a:xfrm>
        </p:spPr>
        <p:txBody>
          <a:bodyPr>
            <a:normAutofit/>
          </a:bodyPr>
          <a:lstStyle>
            <a:lvl1pPr marL="0" indent="0" algn="l">
              <a:buNone/>
              <a:defRPr sz="12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ga-IE" dirty="0"/>
              <a:t>Click to edit Master subtitle style</a:t>
            </a:r>
            <a:endParaRPr lang="en-US" dirty="0"/>
          </a:p>
        </p:txBody>
      </p:sp>
      <p:sp>
        <p:nvSpPr>
          <p:cNvPr id="4" name="Date Placeholder 3"/>
          <p:cNvSpPr>
            <a:spLocks noGrp="1"/>
          </p:cNvSpPr>
          <p:nvPr>
            <p:ph type="dt" sz="half" idx="10"/>
          </p:nvPr>
        </p:nvSpPr>
        <p:spPr/>
        <p:txBody>
          <a:bodyPr/>
          <a:lstStyle/>
          <a:p>
            <a:fld id="{BEEB190C-D6C3-4A5E-8B22-67177FAF8A75}" type="datetime1">
              <a:rPr lang="en-US" smtClean="0"/>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26DC6DB-5E5B-2D44-918A-09E8F0721618}" type="slidenum">
              <a:rPr lang="en-US" smtClean="0"/>
              <a:t>‹#›</a:t>
            </a:fld>
            <a:endParaRPr lang="en-US" dirty="0"/>
          </a:p>
        </p:txBody>
      </p:sp>
    </p:spTree>
    <p:extLst>
      <p:ext uri="{BB962C8B-B14F-4D97-AF65-F5344CB8AC3E}">
        <p14:creationId xmlns:p14="http://schemas.microsoft.com/office/powerpoint/2010/main" val="1543495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6_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idx="1"/>
          </p:nvPr>
        </p:nvSpPr>
        <p:spPr/>
        <p:txBody>
          <a:bodyPr>
            <a:normAutofit/>
          </a:bodyPr>
          <a:lstStyle>
            <a:lvl1pPr>
              <a:defRPr sz="1350"/>
            </a:lvl1pPr>
            <a:lvl2pPr marL="557213" indent="-214313">
              <a:buFont typeface="Arial"/>
              <a:buChar char="•"/>
              <a:defRPr sz="1350"/>
            </a:lvl2pPr>
            <a:lvl3pPr marL="857250" indent="-171450">
              <a:buFont typeface="Arial"/>
              <a:buChar char="•"/>
              <a:defRPr sz="1350"/>
            </a:lvl3pPr>
            <a:lvl4pPr marL="1200150" indent="-171450">
              <a:buFont typeface="Arial"/>
              <a:buChar char="•"/>
              <a:defRPr sz="1350"/>
            </a:lvl4pPr>
            <a:lvl5pPr marL="1543050" indent="-171450">
              <a:buFont typeface="Arial"/>
              <a:buChar char="•"/>
              <a:defRPr sz="1350"/>
            </a:lvl5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US" dirty="0"/>
          </a:p>
        </p:txBody>
      </p:sp>
      <p:sp>
        <p:nvSpPr>
          <p:cNvPr id="4" name="Date Placeholder 3"/>
          <p:cNvSpPr>
            <a:spLocks noGrp="1"/>
          </p:cNvSpPr>
          <p:nvPr>
            <p:ph type="dt" sz="half" idx="10"/>
          </p:nvPr>
        </p:nvSpPr>
        <p:spPr/>
        <p:txBody>
          <a:bodyPr/>
          <a:lstStyle/>
          <a:p>
            <a:fld id="{9B8ACCAB-D667-44E7-ABDD-13843C632F38}" type="datetime1">
              <a:rPr lang="en-US" smtClean="0"/>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26DC6DB-5E5B-2D44-918A-09E8F0721618}" type="slidenum">
              <a:rPr lang="en-US" smtClean="0"/>
              <a:t>‹#›</a:t>
            </a:fld>
            <a:endParaRPr lang="en-US" dirty="0"/>
          </a:p>
        </p:txBody>
      </p:sp>
    </p:spTree>
    <p:extLst>
      <p:ext uri="{BB962C8B-B14F-4D97-AF65-F5344CB8AC3E}">
        <p14:creationId xmlns:p14="http://schemas.microsoft.com/office/powerpoint/2010/main" val="20620713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idx="1"/>
          </p:nvPr>
        </p:nvSpPr>
        <p:spPr/>
        <p:txBody>
          <a:bodyPr>
            <a:normAutofit/>
          </a:bodyPr>
          <a:lstStyle>
            <a:lvl1pPr>
              <a:defRPr sz="1350"/>
            </a:lvl1pPr>
            <a:lvl2pPr marL="557213" indent="-214313">
              <a:buFont typeface="Arial"/>
              <a:buChar char="•"/>
              <a:defRPr sz="1350"/>
            </a:lvl2pPr>
            <a:lvl3pPr marL="857250" indent="-171450">
              <a:buFont typeface="Arial"/>
              <a:buChar char="•"/>
              <a:defRPr sz="1350"/>
            </a:lvl3pPr>
            <a:lvl4pPr marL="1200150" indent="-171450">
              <a:buFont typeface="Arial"/>
              <a:buChar char="•"/>
              <a:defRPr sz="1350"/>
            </a:lvl4pPr>
            <a:lvl5pPr marL="1543050" indent="-171450">
              <a:buFont typeface="Arial"/>
              <a:buChar char="•"/>
              <a:defRPr sz="1350"/>
            </a:lvl5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US" dirty="0"/>
          </a:p>
        </p:txBody>
      </p:sp>
      <p:sp>
        <p:nvSpPr>
          <p:cNvPr id="4" name="Date Placeholder 3"/>
          <p:cNvSpPr>
            <a:spLocks noGrp="1"/>
          </p:cNvSpPr>
          <p:nvPr>
            <p:ph type="dt" sz="half" idx="10"/>
          </p:nvPr>
        </p:nvSpPr>
        <p:spPr/>
        <p:txBody>
          <a:bodyPr/>
          <a:lstStyle/>
          <a:p>
            <a:fld id="{1BC1D695-41BD-4347-BA70-B8274A3FE1DF}" type="datetime1">
              <a:rPr lang="en-US" smtClean="0"/>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26DC6DB-5E5B-2D44-918A-09E8F0721618}" type="slidenum">
              <a:rPr lang="en-US" smtClean="0"/>
              <a:t>‹#›</a:t>
            </a:fld>
            <a:endParaRPr lang="en-US" dirty="0"/>
          </a:p>
        </p:txBody>
      </p:sp>
    </p:spTree>
    <p:extLst>
      <p:ext uri="{BB962C8B-B14F-4D97-AF65-F5344CB8AC3E}">
        <p14:creationId xmlns:p14="http://schemas.microsoft.com/office/powerpoint/2010/main" val="1703704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ga-IE"/>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ga-IE"/>
              <a:t>Click to edit Master text styles</a:t>
            </a:r>
          </a:p>
        </p:txBody>
      </p:sp>
      <p:sp>
        <p:nvSpPr>
          <p:cNvPr id="4" name="Date Placeholder 3"/>
          <p:cNvSpPr>
            <a:spLocks noGrp="1"/>
          </p:cNvSpPr>
          <p:nvPr>
            <p:ph type="dt" sz="half" idx="10"/>
          </p:nvPr>
        </p:nvSpPr>
        <p:spPr/>
        <p:txBody>
          <a:bodyPr/>
          <a:lstStyle/>
          <a:p>
            <a:fld id="{3BA3B558-2FBC-4CC6-A1A2-349845289F4A}" type="datetime1">
              <a:rPr lang="en-US" smtClean="0"/>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26DC6DB-5E5B-2D44-918A-09E8F0721618}" type="slidenum">
              <a:rPr lang="en-US" smtClean="0"/>
              <a:t>‹#›</a:t>
            </a:fld>
            <a:endParaRPr lang="en-US" dirty="0"/>
          </a:p>
        </p:txBody>
      </p:sp>
    </p:spTree>
    <p:extLst>
      <p:ext uri="{BB962C8B-B14F-4D97-AF65-F5344CB8AC3E}">
        <p14:creationId xmlns:p14="http://schemas.microsoft.com/office/powerpoint/2010/main" val="1469672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normAutofit/>
          </a:bodyPr>
          <a:lstStyle>
            <a:lvl1pPr>
              <a:defRPr sz="1350"/>
            </a:lvl1pPr>
            <a:lvl2pPr marL="557213" indent="-214313">
              <a:buFont typeface="Arial"/>
              <a:buChar char="•"/>
              <a:defRPr sz="1350"/>
            </a:lvl2pPr>
            <a:lvl3pPr marL="857250" indent="-171450">
              <a:buFont typeface="Arial"/>
              <a:buChar char="•"/>
              <a:defRPr sz="1350"/>
            </a:lvl3pPr>
            <a:lvl4pPr marL="1200150" indent="-171450">
              <a:buFont typeface="Arial"/>
              <a:buChar char="•"/>
              <a:defRPr sz="1350"/>
            </a:lvl4pPr>
            <a:lvl5pPr marL="1543050" indent="-171450">
              <a:buFont typeface="Arial"/>
              <a:buChar char="•"/>
              <a:defRPr sz="1350"/>
            </a:lvl5pPr>
            <a:lvl6pPr>
              <a:defRPr sz="1350"/>
            </a:lvl6pPr>
            <a:lvl7pPr>
              <a:defRPr sz="1350"/>
            </a:lvl7pPr>
            <a:lvl8pPr>
              <a:defRPr sz="1350"/>
            </a:lvl8pPr>
            <a:lvl9pPr>
              <a:defRPr sz="135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US" dirty="0"/>
          </a:p>
        </p:txBody>
      </p:sp>
      <p:sp>
        <p:nvSpPr>
          <p:cNvPr id="4" name="Content Placeholder 3"/>
          <p:cNvSpPr>
            <a:spLocks noGrp="1"/>
          </p:cNvSpPr>
          <p:nvPr>
            <p:ph sz="half" idx="2"/>
          </p:nvPr>
        </p:nvSpPr>
        <p:spPr>
          <a:xfrm>
            <a:off x="4648200" y="1200151"/>
            <a:ext cx="4038600" cy="3394472"/>
          </a:xfrm>
        </p:spPr>
        <p:txBody>
          <a:bodyPr>
            <a:normAutofit/>
          </a:bodyPr>
          <a:lstStyle>
            <a:lvl1pPr>
              <a:defRPr sz="1350"/>
            </a:lvl1pPr>
            <a:lvl2pPr marL="557213" indent="-214313">
              <a:buFont typeface="Arial"/>
              <a:buChar char="•"/>
              <a:defRPr sz="1350"/>
            </a:lvl2pPr>
            <a:lvl3pPr marL="857250" indent="-171450">
              <a:buFont typeface="Arial"/>
              <a:buChar char="•"/>
              <a:defRPr sz="1350"/>
            </a:lvl3pPr>
            <a:lvl4pPr marL="1200150" indent="-171450">
              <a:buFont typeface="Arial"/>
              <a:buChar char="•"/>
              <a:defRPr sz="1350"/>
            </a:lvl4pPr>
            <a:lvl5pPr marL="1543050" indent="-171450">
              <a:buFont typeface="Arial"/>
              <a:buChar char="•"/>
              <a:defRPr sz="1350"/>
            </a:lvl5pPr>
            <a:lvl6pPr>
              <a:defRPr sz="1350"/>
            </a:lvl6pPr>
            <a:lvl7pPr>
              <a:defRPr sz="1350"/>
            </a:lvl7pPr>
            <a:lvl8pPr>
              <a:defRPr sz="1350"/>
            </a:lvl8pPr>
            <a:lvl9pPr>
              <a:defRPr sz="135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US" dirty="0"/>
          </a:p>
        </p:txBody>
      </p:sp>
      <p:sp>
        <p:nvSpPr>
          <p:cNvPr id="5" name="Date Placeholder 4"/>
          <p:cNvSpPr>
            <a:spLocks noGrp="1"/>
          </p:cNvSpPr>
          <p:nvPr>
            <p:ph type="dt" sz="half" idx="10"/>
          </p:nvPr>
        </p:nvSpPr>
        <p:spPr/>
        <p:txBody>
          <a:bodyPr/>
          <a:lstStyle/>
          <a:p>
            <a:fld id="{B0A8CA7C-735C-4E0A-9B5F-E2C72870736D}" type="datetime1">
              <a:rPr lang="en-US" smtClean="0"/>
              <a:t>11/15/2017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26DC6DB-5E5B-2D44-918A-09E8F0721618}" type="slidenum">
              <a:rPr lang="en-US" smtClean="0"/>
              <a:t>‹#›</a:t>
            </a:fld>
            <a:endParaRPr lang="en-US" dirty="0"/>
          </a:p>
        </p:txBody>
      </p:sp>
    </p:spTree>
    <p:extLst>
      <p:ext uri="{BB962C8B-B14F-4D97-AF65-F5344CB8AC3E}">
        <p14:creationId xmlns:p14="http://schemas.microsoft.com/office/powerpoint/2010/main" val="36864102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normAutofit/>
          </a:bodyPr>
          <a:lstStyle>
            <a:lvl1pPr marL="0" indent="0">
              <a:buNone/>
              <a:defRPr sz="1500" b="1">
                <a:solidFill>
                  <a:schemeClr val="bg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ga-IE" dirty="0"/>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1350"/>
            </a:lvl1pPr>
            <a:lvl2pPr marL="557213" indent="-214313">
              <a:buFont typeface="Arial"/>
              <a:buChar char="•"/>
              <a:defRPr sz="1350"/>
            </a:lvl2pPr>
            <a:lvl3pPr marL="857250" indent="-171450">
              <a:buFont typeface="Arial"/>
              <a:buChar char="•"/>
              <a:defRPr sz="1350"/>
            </a:lvl3pPr>
            <a:lvl4pPr marL="1200150" indent="-171450">
              <a:buFont typeface="Arial"/>
              <a:buChar char="•"/>
              <a:defRPr sz="1350"/>
            </a:lvl4pPr>
            <a:lvl5pPr marL="1543050" indent="-171450">
              <a:buFont typeface="Arial"/>
              <a:buChar char="•"/>
              <a:defRPr sz="1350"/>
            </a:lvl5pPr>
            <a:lvl6pPr>
              <a:defRPr sz="1200"/>
            </a:lvl6pPr>
            <a:lvl7pPr>
              <a:defRPr sz="1200"/>
            </a:lvl7pPr>
            <a:lvl8pPr>
              <a:defRPr sz="1200"/>
            </a:lvl8pPr>
            <a:lvl9pPr>
              <a:defRPr sz="120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US" dirty="0"/>
          </a:p>
        </p:txBody>
      </p:sp>
      <p:sp>
        <p:nvSpPr>
          <p:cNvPr id="5" name="Text Placeholder 4"/>
          <p:cNvSpPr>
            <a:spLocks noGrp="1"/>
          </p:cNvSpPr>
          <p:nvPr>
            <p:ph type="body" sz="quarter" idx="3"/>
          </p:nvPr>
        </p:nvSpPr>
        <p:spPr>
          <a:xfrm>
            <a:off x="4645026" y="1151335"/>
            <a:ext cx="4041775" cy="479822"/>
          </a:xfrm>
        </p:spPr>
        <p:txBody>
          <a:bodyPr anchor="b">
            <a:normAutofit/>
          </a:bodyPr>
          <a:lstStyle>
            <a:lvl1pPr marL="0" indent="0">
              <a:buNone/>
              <a:defRPr sz="1350" b="1">
                <a:solidFill>
                  <a:schemeClr val="bg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ga-IE" dirty="0"/>
              <a:t>Click to edit Master text styles</a:t>
            </a:r>
          </a:p>
        </p:txBody>
      </p:sp>
      <p:sp>
        <p:nvSpPr>
          <p:cNvPr id="6" name="Content Placeholder 5"/>
          <p:cNvSpPr>
            <a:spLocks noGrp="1"/>
          </p:cNvSpPr>
          <p:nvPr>
            <p:ph sz="quarter" idx="4"/>
          </p:nvPr>
        </p:nvSpPr>
        <p:spPr>
          <a:xfrm>
            <a:off x="4645026" y="1631156"/>
            <a:ext cx="4041775" cy="2963466"/>
          </a:xfrm>
        </p:spPr>
        <p:txBody>
          <a:bodyPr>
            <a:normAutofit/>
          </a:bodyPr>
          <a:lstStyle>
            <a:lvl1pPr>
              <a:defRPr sz="1350"/>
            </a:lvl1pPr>
            <a:lvl2pPr marL="557213" indent="-214313">
              <a:buFont typeface="Arial"/>
              <a:buChar char="•"/>
              <a:defRPr sz="1350"/>
            </a:lvl2pPr>
            <a:lvl3pPr marL="857250" indent="-171450">
              <a:buFont typeface="Arial"/>
              <a:buChar char="•"/>
              <a:defRPr sz="1350"/>
            </a:lvl3pPr>
            <a:lvl4pPr marL="1200150" indent="-171450">
              <a:buFont typeface="Arial"/>
              <a:buChar char="•"/>
              <a:defRPr sz="1350"/>
            </a:lvl4pPr>
            <a:lvl5pPr marL="1543050" indent="-171450">
              <a:buFont typeface="Arial"/>
              <a:buChar char="•"/>
              <a:defRPr sz="1350"/>
            </a:lvl5pPr>
            <a:lvl6pPr>
              <a:defRPr sz="1200"/>
            </a:lvl6pPr>
            <a:lvl7pPr>
              <a:defRPr sz="1200"/>
            </a:lvl7pPr>
            <a:lvl8pPr>
              <a:defRPr sz="1200"/>
            </a:lvl8pPr>
            <a:lvl9pPr>
              <a:defRPr sz="120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US" dirty="0"/>
          </a:p>
        </p:txBody>
      </p:sp>
      <p:sp>
        <p:nvSpPr>
          <p:cNvPr id="7" name="Date Placeholder 6"/>
          <p:cNvSpPr>
            <a:spLocks noGrp="1"/>
          </p:cNvSpPr>
          <p:nvPr>
            <p:ph type="dt" sz="half" idx="10"/>
          </p:nvPr>
        </p:nvSpPr>
        <p:spPr/>
        <p:txBody>
          <a:bodyPr/>
          <a:lstStyle/>
          <a:p>
            <a:fld id="{58E1427B-D06D-49D6-BFE0-83C868A502E9}" type="datetime1">
              <a:rPr lang="en-US" smtClean="0"/>
              <a:t>11/15/2017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26DC6DB-5E5B-2D44-918A-09E8F0721618}" type="slidenum">
              <a:rPr lang="en-US" smtClean="0"/>
              <a:t>‹#›</a:t>
            </a:fld>
            <a:endParaRPr lang="en-US" dirty="0"/>
          </a:p>
        </p:txBody>
      </p:sp>
    </p:spTree>
    <p:extLst>
      <p:ext uri="{BB962C8B-B14F-4D97-AF65-F5344CB8AC3E}">
        <p14:creationId xmlns:p14="http://schemas.microsoft.com/office/powerpoint/2010/main" val="10531784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Date Placeholder 2"/>
          <p:cNvSpPr>
            <a:spLocks noGrp="1"/>
          </p:cNvSpPr>
          <p:nvPr>
            <p:ph type="dt" sz="half" idx="10"/>
          </p:nvPr>
        </p:nvSpPr>
        <p:spPr/>
        <p:txBody>
          <a:bodyPr/>
          <a:lstStyle/>
          <a:p>
            <a:fld id="{EE1CFCF8-FC32-4180-87FF-4AFDB7461458}" type="datetime1">
              <a:rPr lang="en-US" smtClean="0"/>
              <a:t>11/15/2017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26DC6DB-5E5B-2D44-918A-09E8F0721618}" type="slidenum">
              <a:rPr lang="en-US" smtClean="0"/>
              <a:t>‹#›</a:t>
            </a:fld>
            <a:endParaRPr lang="en-US" dirty="0"/>
          </a:p>
        </p:txBody>
      </p:sp>
    </p:spTree>
    <p:extLst>
      <p:ext uri="{BB962C8B-B14F-4D97-AF65-F5344CB8AC3E}">
        <p14:creationId xmlns:p14="http://schemas.microsoft.com/office/powerpoint/2010/main" val="18075251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59B887-FD44-476B-BF45-D75A41AB899F}" type="datetime1">
              <a:rPr lang="en-US" smtClean="0"/>
              <a:t>11/15/2017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26DC6DB-5E5B-2D44-918A-09E8F0721618}" type="slidenum">
              <a:rPr lang="en-US" smtClean="0"/>
              <a:t>‹#›</a:t>
            </a:fld>
            <a:endParaRPr lang="en-US" dirty="0"/>
          </a:p>
        </p:txBody>
      </p:sp>
    </p:spTree>
    <p:extLst>
      <p:ext uri="{BB962C8B-B14F-4D97-AF65-F5344CB8AC3E}">
        <p14:creationId xmlns:p14="http://schemas.microsoft.com/office/powerpoint/2010/main" val="829148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normAutofit/>
          </a:bodyPr>
          <a:lstStyle>
            <a:lvl1pPr algn="l">
              <a:defRPr sz="1350" b="1">
                <a:solidFill>
                  <a:schemeClr val="bg2"/>
                </a:solidFill>
              </a:defRPr>
            </a:lvl1pPr>
          </a:lstStyle>
          <a:p>
            <a:r>
              <a:rPr lang="ga-IE" dirty="0"/>
              <a:t>Click to edit Master title style</a:t>
            </a:r>
            <a:endParaRPr lang="en-US" dirty="0"/>
          </a:p>
        </p:txBody>
      </p:sp>
      <p:sp>
        <p:nvSpPr>
          <p:cNvPr id="3" name="Content Placeholder 2"/>
          <p:cNvSpPr>
            <a:spLocks noGrp="1"/>
          </p:cNvSpPr>
          <p:nvPr>
            <p:ph idx="1"/>
          </p:nvPr>
        </p:nvSpPr>
        <p:spPr>
          <a:xfrm>
            <a:off x="3575050" y="204789"/>
            <a:ext cx="5111750" cy="4389835"/>
          </a:xfrm>
        </p:spPr>
        <p:txBody>
          <a:bodyPr>
            <a:normAutofit/>
          </a:bodyPr>
          <a:lstStyle>
            <a:lvl1pPr>
              <a:defRPr sz="1350"/>
            </a:lvl1pPr>
            <a:lvl2pPr marL="557213" indent="-214313">
              <a:buFont typeface="Arial"/>
              <a:buChar char="•"/>
              <a:defRPr sz="1350"/>
            </a:lvl2pPr>
            <a:lvl3pPr marL="857250" indent="-171450">
              <a:buFont typeface="Arial"/>
              <a:buChar char="•"/>
              <a:defRPr sz="1350"/>
            </a:lvl3pPr>
            <a:lvl4pPr marL="1200150" indent="-171450">
              <a:buFont typeface="Arial"/>
              <a:buChar char="•"/>
              <a:defRPr sz="1350"/>
            </a:lvl4pPr>
            <a:lvl5pPr marL="1543050" indent="-171450">
              <a:buFont typeface="Arial"/>
              <a:buChar char="•"/>
              <a:defRPr sz="1350"/>
            </a:lvl5pPr>
            <a:lvl6pPr>
              <a:defRPr sz="1500"/>
            </a:lvl6pPr>
            <a:lvl7pPr>
              <a:defRPr sz="1500"/>
            </a:lvl7pPr>
            <a:lvl8pPr>
              <a:defRPr sz="1500"/>
            </a:lvl8pPr>
            <a:lvl9pPr>
              <a:defRPr sz="150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US" dirty="0"/>
          </a:p>
        </p:txBody>
      </p:sp>
      <p:sp>
        <p:nvSpPr>
          <p:cNvPr id="4" name="Text Placeholder 3"/>
          <p:cNvSpPr>
            <a:spLocks noGrp="1"/>
          </p:cNvSpPr>
          <p:nvPr>
            <p:ph type="body" sz="half" idx="2"/>
          </p:nvPr>
        </p:nvSpPr>
        <p:spPr>
          <a:xfrm>
            <a:off x="457201" y="1076326"/>
            <a:ext cx="3008313" cy="3518297"/>
          </a:xfrm>
        </p:spPr>
        <p:txBody>
          <a:bodyP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ga-IE" dirty="0"/>
              <a:t>Click to edit Master text styles</a:t>
            </a:r>
          </a:p>
        </p:txBody>
      </p:sp>
      <p:sp>
        <p:nvSpPr>
          <p:cNvPr id="5" name="Date Placeholder 4"/>
          <p:cNvSpPr>
            <a:spLocks noGrp="1"/>
          </p:cNvSpPr>
          <p:nvPr>
            <p:ph type="dt" sz="half" idx="10"/>
          </p:nvPr>
        </p:nvSpPr>
        <p:spPr/>
        <p:txBody>
          <a:bodyPr/>
          <a:lstStyle/>
          <a:p>
            <a:fld id="{16615511-6F4A-40B4-A79B-5B399269795D}" type="datetime1">
              <a:rPr lang="en-US" smtClean="0"/>
              <a:t>11/15/2017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26DC6DB-5E5B-2D44-918A-09E8F0721618}" type="slidenum">
              <a:rPr lang="en-US" smtClean="0"/>
              <a:t>‹#›</a:t>
            </a:fld>
            <a:endParaRPr lang="en-US" dirty="0"/>
          </a:p>
        </p:txBody>
      </p:sp>
    </p:spTree>
    <p:extLst>
      <p:ext uri="{BB962C8B-B14F-4D97-AF65-F5344CB8AC3E}">
        <p14:creationId xmlns:p14="http://schemas.microsoft.com/office/powerpoint/2010/main" val="39913226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normAutofit/>
          </a:bodyPr>
          <a:lstStyle>
            <a:lvl1pPr algn="l">
              <a:defRPr sz="1350" b="1">
                <a:solidFill>
                  <a:schemeClr val="bg2"/>
                </a:solidFill>
              </a:defRPr>
            </a:lvl1pPr>
          </a:lstStyle>
          <a:p>
            <a:r>
              <a:rPr lang="ga-IE" dirty="0"/>
              <a:t>Click to edit Master title style</a:t>
            </a:r>
            <a:endParaRPr lang="en-US" dirty="0"/>
          </a:p>
        </p:txBody>
      </p:sp>
      <p:sp>
        <p:nvSpPr>
          <p:cNvPr id="3" name="Picture Placeholder 2"/>
          <p:cNvSpPr>
            <a:spLocks noGrp="1"/>
          </p:cNvSpPr>
          <p:nvPr>
            <p:ph type="pic" idx="1"/>
          </p:nvPr>
        </p:nvSpPr>
        <p:spPr>
          <a:xfrm>
            <a:off x="1792288" y="459581"/>
            <a:ext cx="5486400" cy="3086100"/>
          </a:xfrm>
        </p:spPr>
        <p:txBody>
          <a:bodyPr>
            <a:normAutofit/>
          </a:bodyPr>
          <a:lstStyle>
            <a:lvl1pPr marL="0" indent="0">
              <a:buNone/>
              <a:defRPr sz="135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ga-IE" dirty="0"/>
              <a:t>Click to edit Master text styles</a:t>
            </a:r>
          </a:p>
        </p:txBody>
      </p:sp>
      <p:sp>
        <p:nvSpPr>
          <p:cNvPr id="5" name="Date Placeholder 4"/>
          <p:cNvSpPr>
            <a:spLocks noGrp="1"/>
          </p:cNvSpPr>
          <p:nvPr>
            <p:ph type="dt" sz="half" idx="10"/>
          </p:nvPr>
        </p:nvSpPr>
        <p:spPr/>
        <p:txBody>
          <a:bodyPr/>
          <a:lstStyle/>
          <a:p>
            <a:fld id="{2EEB4BCF-4508-4AF5-9B1F-C314A45D6FF4}" type="datetime1">
              <a:rPr lang="en-US" smtClean="0"/>
              <a:t>11/15/2017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26DC6DB-5E5B-2D44-918A-09E8F0721618}" type="slidenum">
              <a:rPr lang="en-US" smtClean="0"/>
              <a:t>‹#›</a:t>
            </a:fld>
            <a:endParaRPr lang="en-US" dirty="0"/>
          </a:p>
        </p:txBody>
      </p:sp>
    </p:spTree>
    <p:extLst>
      <p:ext uri="{BB962C8B-B14F-4D97-AF65-F5344CB8AC3E}">
        <p14:creationId xmlns:p14="http://schemas.microsoft.com/office/powerpoint/2010/main" val="3533951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Vertical Text Placeholder 2"/>
          <p:cNvSpPr>
            <a:spLocks noGrp="1"/>
          </p:cNvSpPr>
          <p:nvPr>
            <p:ph type="body" orient="vert" idx="1"/>
          </p:nvPr>
        </p:nvSpPr>
        <p:spPr/>
        <p:txBody>
          <a:bodyPr vert="eaVert">
            <a:normAutofit/>
          </a:bodyPr>
          <a:lstStyle>
            <a:lvl1pPr marL="214313" indent="-214313">
              <a:buFont typeface="Arial"/>
              <a:buChar char="•"/>
              <a:defRPr sz="1350"/>
            </a:lvl1pPr>
            <a:lvl2pPr marL="557213" indent="-214313">
              <a:buFont typeface="Arial"/>
              <a:buChar char="•"/>
              <a:defRPr sz="1350"/>
            </a:lvl2pPr>
            <a:lvl3pPr marL="857250" indent="-171450">
              <a:buFont typeface="Arial"/>
              <a:buChar char="•"/>
              <a:defRPr sz="1350"/>
            </a:lvl3pPr>
            <a:lvl4pPr marL="1200150" indent="-171450">
              <a:buFont typeface="Arial"/>
              <a:buChar char="•"/>
              <a:defRPr sz="1350"/>
            </a:lvl4pPr>
            <a:lvl5pPr marL="1543050" indent="-171450">
              <a:buFont typeface="Arial"/>
              <a:buChar char="•"/>
              <a:defRPr sz="1350"/>
            </a:lvl5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US" dirty="0"/>
          </a:p>
        </p:txBody>
      </p:sp>
      <p:sp>
        <p:nvSpPr>
          <p:cNvPr id="4" name="Date Placeholder 3"/>
          <p:cNvSpPr>
            <a:spLocks noGrp="1"/>
          </p:cNvSpPr>
          <p:nvPr>
            <p:ph type="dt" sz="half" idx="10"/>
          </p:nvPr>
        </p:nvSpPr>
        <p:spPr/>
        <p:txBody>
          <a:bodyPr/>
          <a:lstStyle/>
          <a:p>
            <a:fld id="{3D2E6433-B660-45A0-A808-87AE920E9403}" type="datetime1">
              <a:rPr lang="en-US" smtClean="0"/>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26DC6DB-5E5B-2D44-918A-09E8F0721618}" type="slidenum">
              <a:rPr lang="en-US" smtClean="0"/>
              <a:t>‹#›</a:t>
            </a:fld>
            <a:endParaRPr lang="en-US" dirty="0"/>
          </a:p>
        </p:txBody>
      </p:sp>
    </p:spTree>
    <p:extLst>
      <p:ext uri="{BB962C8B-B14F-4D97-AF65-F5344CB8AC3E}">
        <p14:creationId xmlns:p14="http://schemas.microsoft.com/office/powerpoint/2010/main" val="3925484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ga-IE"/>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normAutofit/>
          </a:bodyPr>
          <a:lstStyle>
            <a:lvl1pPr marL="214313" indent="-214313">
              <a:buFont typeface="Arial"/>
              <a:buChar char="•"/>
              <a:defRPr sz="1350"/>
            </a:lvl1pPr>
            <a:lvl2pPr marL="557213" indent="-214313">
              <a:buFont typeface="Arial"/>
              <a:buChar char="•"/>
              <a:defRPr sz="1350"/>
            </a:lvl2pPr>
            <a:lvl3pPr marL="857250" indent="-171450">
              <a:buFont typeface="Arial"/>
              <a:buChar char="•"/>
              <a:defRPr sz="1350"/>
            </a:lvl3pPr>
            <a:lvl4pPr marL="1200150" indent="-171450">
              <a:buFont typeface="Arial"/>
              <a:buChar char="•"/>
              <a:defRPr sz="1350"/>
            </a:lvl4pPr>
            <a:lvl5pPr marL="1543050" indent="-171450">
              <a:buFont typeface="Arial"/>
              <a:buChar char="•"/>
              <a:defRPr sz="1350"/>
            </a:lvl5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US" dirty="0"/>
          </a:p>
        </p:txBody>
      </p:sp>
      <p:sp>
        <p:nvSpPr>
          <p:cNvPr id="4" name="Date Placeholder 3"/>
          <p:cNvSpPr>
            <a:spLocks noGrp="1"/>
          </p:cNvSpPr>
          <p:nvPr>
            <p:ph type="dt" sz="half" idx="10"/>
          </p:nvPr>
        </p:nvSpPr>
        <p:spPr/>
        <p:txBody>
          <a:bodyPr/>
          <a:lstStyle/>
          <a:p>
            <a:fld id="{0EC9ED55-53DB-4C94-9442-B0BE5D7AFFFA}" type="datetime1">
              <a:rPr lang="en-US" smtClean="0"/>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26DC6DB-5E5B-2D44-918A-09E8F0721618}" type="slidenum">
              <a:rPr lang="en-US" smtClean="0"/>
              <a:t>‹#›</a:t>
            </a:fld>
            <a:endParaRPr lang="en-US" dirty="0"/>
          </a:p>
        </p:txBody>
      </p:sp>
    </p:spTree>
    <p:extLst>
      <p:ext uri="{BB962C8B-B14F-4D97-AF65-F5344CB8AC3E}">
        <p14:creationId xmlns:p14="http://schemas.microsoft.com/office/powerpoint/2010/main" val="39346308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Otsikko ja sisältö ei lähdettä">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lvl1pPr>
              <a:defRPr sz="1125"/>
            </a:lvl1pPr>
            <a:lvl2pPr>
              <a:defRPr sz="1013"/>
            </a:lvl2pPr>
            <a:lvl3pPr>
              <a:defRPr sz="900"/>
            </a:lvl3pPr>
            <a:lvl4pPr>
              <a:defRPr sz="900"/>
            </a:lvl4pPr>
            <a:lvl5pPr>
              <a:defRPr sz="900"/>
            </a:lvl5pPr>
            <a:lvl6pPr>
              <a:buFont typeface="Arial" pitchFamily="34" charset="0"/>
              <a:buChar char="−"/>
              <a:defRPr/>
            </a:lvl6pPr>
            <a:lvl7pPr>
              <a:defRPr/>
            </a:lvl7pPr>
            <a:lvl8pPr>
              <a:defRPr/>
            </a:lvl8pPr>
            <a:lvl9pPr>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Päivämäärän paikkamerkki 3"/>
          <p:cNvSpPr>
            <a:spLocks noGrp="1"/>
          </p:cNvSpPr>
          <p:nvPr>
            <p:ph type="dt" sz="half" idx="10"/>
          </p:nvPr>
        </p:nvSpPr>
        <p:spPr/>
        <p:txBody>
          <a:bodyPr/>
          <a:lstStyle/>
          <a:p>
            <a:fld id="{2672B3C3-150F-477C-A676-C0F284CA01A9}" type="datetime1">
              <a:rPr lang="en-US" sz="450" smtClean="0"/>
              <a:t>11/15/2017</a:t>
            </a:fld>
            <a:endParaRPr lang="fi-FI" sz="450" dirty="0"/>
          </a:p>
        </p:txBody>
      </p:sp>
      <p:sp>
        <p:nvSpPr>
          <p:cNvPr id="5" name="Alatunnisteen paikkamerkki 4"/>
          <p:cNvSpPr>
            <a:spLocks noGrp="1"/>
          </p:cNvSpPr>
          <p:nvPr>
            <p:ph type="ftr" sz="quarter" idx="11"/>
          </p:nvPr>
        </p:nvSpPr>
        <p:spPr/>
        <p:txBody>
          <a:bodyPr/>
          <a:lstStyle/>
          <a:p>
            <a:endParaRPr lang="fi-FI" sz="450" dirty="0"/>
          </a:p>
        </p:txBody>
      </p:sp>
    </p:spTree>
    <p:extLst>
      <p:ext uri="{BB962C8B-B14F-4D97-AF65-F5344CB8AC3E}">
        <p14:creationId xmlns:p14="http://schemas.microsoft.com/office/powerpoint/2010/main" val="21238430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 y="0"/>
            <a:ext cx="9049512" cy="5143500"/>
          </a:xfrm>
          <a:prstGeom prst="rect">
            <a:avLst/>
          </a:prstGeom>
        </p:spPr>
      </p:pic>
      <p:sp>
        <p:nvSpPr>
          <p:cNvPr id="4" name="Date Placeholder 3"/>
          <p:cNvSpPr>
            <a:spLocks noGrp="1"/>
          </p:cNvSpPr>
          <p:nvPr>
            <p:ph type="dt" sz="half" idx="10"/>
          </p:nvPr>
        </p:nvSpPr>
        <p:spPr/>
        <p:txBody>
          <a:bodyPr/>
          <a:lstStyle/>
          <a:p>
            <a:fld id="{EF38204F-2B85-45BD-9FB8-44274BB5C9D2}" type="datetime1">
              <a:rPr lang="en-US" smtClean="0"/>
              <a:t>11/15/2017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6DC6DB-5E5B-2D44-918A-09E8F0721618}" type="slidenum">
              <a:rPr lang="en-US" smtClean="0"/>
              <a:t>‹#›</a:t>
            </a:fld>
            <a:endParaRPr lang="en-US"/>
          </a:p>
        </p:txBody>
      </p:sp>
      <p:sp>
        <p:nvSpPr>
          <p:cNvPr id="8" name="Title 1"/>
          <p:cNvSpPr txBox="1">
            <a:spLocks/>
          </p:cNvSpPr>
          <p:nvPr userDrawn="1"/>
        </p:nvSpPr>
        <p:spPr>
          <a:xfrm>
            <a:off x="921014" y="1925639"/>
            <a:ext cx="7106001" cy="1102519"/>
          </a:xfrm>
          <a:prstGeom prst="rect">
            <a:avLst/>
          </a:prstGeom>
        </p:spPr>
        <p:txBody>
          <a:bodyPr vert="horz" lIns="68580" tIns="34290" rIns="68580" bIns="34290" rtlCol="0" anchor="t">
            <a:normAutofit/>
          </a:bodyPr>
          <a:lstStyle>
            <a:lvl1pPr algn="r" defTabSz="457200" rtl="0" eaLnBrk="1" latinLnBrk="0" hangingPunct="1">
              <a:spcBef>
                <a:spcPct val="0"/>
              </a:spcBef>
              <a:buNone/>
              <a:defRPr sz="3400" b="1" kern="1200">
                <a:solidFill>
                  <a:schemeClr val="tx2"/>
                </a:solidFill>
                <a:latin typeface="+mj-lt"/>
                <a:ea typeface="+mj-ea"/>
                <a:cs typeface="+mj-cs"/>
              </a:defRPr>
            </a:lvl1pPr>
          </a:lstStyle>
          <a:p>
            <a:r>
              <a:rPr lang="ga-IE" sz="2550" dirty="0">
                <a:solidFill>
                  <a:schemeClr val="bg1"/>
                </a:solidFill>
              </a:rPr>
              <a:t>Click to edit Master title style</a:t>
            </a:r>
            <a:endParaRPr lang="en-US" sz="2550" dirty="0">
              <a:solidFill>
                <a:schemeClr val="bg1"/>
              </a:solidFill>
            </a:endParaRPr>
          </a:p>
        </p:txBody>
      </p:sp>
      <p:sp>
        <p:nvSpPr>
          <p:cNvPr id="9" name="Subtitle 2"/>
          <p:cNvSpPr txBox="1">
            <a:spLocks/>
          </p:cNvSpPr>
          <p:nvPr userDrawn="1"/>
        </p:nvSpPr>
        <p:spPr>
          <a:xfrm>
            <a:off x="4442145" y="3210002"/>
            <a:ext cx="3578526" cy="370389"/>
          </a:xfrm>
          <a:prstGeom prst="rect">
            <a:avLst/>
          </a:prstGeom>
        </p:spPr>
        <p:txBody>
          <a:bodyPr vert="horz" lIns="68580" tIns="34290" rIns="68580" bIns="34290" rtlCol="0">
            <a:normAutofit/>
          </a:bodyPr>
          <a:lstStyle>
            <a:lvl1pPr marL="0" indent="0" algn="r" defTabSz="457200" rtl="0" eaLnBrk="1" latinLnBrk="0" hangingPunct="1">
              <a:spcBef>
                <a:spcPct val="20000"/>
              </a:spcBef>
              <a:buClr>
                <a:schemeClr val="bg2"/>
              </a:buClr>
              <a:buSzPct val="105000"/>
              <a:buFont typeface="Lucida Grande"/>
              <a:buNone/>
              <a:defRPr sz="1600" b="1" kern="1200">
                <a:solidFill>
                  <a:schemeClr val="bg2"/>
                </a:solidFill>
                <a:latin typeface="+mn-lt"/>
                <a:ea typeface="+mn-ea"/>
                <a:cs typeface="+mn-cs"/>
              </a:defRPr>
            </a:lvl1pPr>
            <a:lvl2pPr marL="457200" indent="0" algn="ctr" defTabSz="457200" rtl="0" eaLnBrk="1" latinLnBrk="0" hangingPunct="1">
              <a:spcBef>
                <a:spcPct val="20000"/>
              </a:spcBef>
              <a:buFont typeface="Lucida Grande"/>
              <a:buNone/>
              <a:defRPr sz="16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Lucida Grande"/>
              <a:buNone/>
              <a:defRPr sz="16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Lucida Grande"/>
              <a:buNone/>
              <a:defRPr sz="16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Lucida Grande"/>
              <a:buNone/>
              <a:defRPr sz="16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ga-IE" sz="1200" b="1" dirty="0">
                <a:solidFill>
                  <a:schemeClr val="bg1"/>
                </a:solidFill>
              </a:rPr>
              <a:t>Click to edit Master subtitle style</a:t>
            </a:r>
            <a:endParaRPr lang="en-US" sz="1200" b="1" dirty="0">
              <a:solidFill>
                <a:schemeClr val="bg1"/>
              </a:solidFill>
            </a:endParaRPr>
          </a:p>
        </p:txBody>
      </p:sp>
      <p:sp>
        <p:nvSpPr>
          <p:cNvPr id="10" name="Title 1"/>
          <p:cNvSpPr>
            <a:spLocks noGrp="1"/>
          </p:cNvSpPr>
          <p:nvPr>
            <p:ph type="ctrTitle"/>
          </p:nvPr>
        </p:nvSpPr>
        <p:spPr>
          <a:xfrm>
            <a:off x="1073414" y="2039938"/>
            <a:ext cx="7106001" cy="1102519"/>
          </a:xfrm>
        </p:spPr>
        <p:txBody>
          <a:bodyPr anchor="t"/>
          <a:lstStyle>
            <a:lvl1pPr algn="r">
              <a:defRPr>
                <a:solidFill>
                  <a:schemeClr val="tx2"/>
                </a:solidFill>
              </a:defRPr>
            </a:lvl1pPr>
          </a:lstStyle>
          <a:p>
            <a:r>
              <a:rPr lang="ga-IE" dirty="0"/>
              <a:t>Click to edit Master title style</a:t>
            </a:r>
            <a:endParaRPr lang="en-US" dirty="0"/>
          </a:p>
        </p:txBody>
      </p:sp>
      <p:sp>
        <p:nvSpPr>
          <p:cNvPr id="11" name="Subtitle 2"/>
          <p:cNvSpPr>
            <a:spLocks noGrp="1"/>
          </p:cNvSpPr>
          <p:nvPr>
            <p:ph type="subTitle" idx="1"/>
          </p:nvPr>
        </p:nvSpPr>
        <p:spPr>
          <a:xfrm>
            <a:off x="4594545" y="3324302"/>
            <a:ext cx="3578526" cy="370389"/>
          </a:xfrm>
        </p:spPr>
        <p:txBody>
          <a:bodyPr>
            <a:normAutofit/>
          </a:bodyPr>
          <a:lstStyle>
            <a:lvl1pPr marL="0" indent="0" algn="r">
              <a:buNone/>
              <a:defRPr sz="1200" b="1">
                <a:solidFill>
                  <a:schemeClr val="bg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ga-IE" dirty="0"/>
              <a:t>Click to edit Master subtitle style</a:t>
            </a:r>
            <a:endParaRPr lang="en-US" dirty="0"/>
          </a:p>
        </p:txBody>
      </p:sp>
    </p:spTree>
    <p:extLst>
      <p:ext uri="{BB962C8B-B14F-4D97-AF65-F5344CB8AC3E}">
        <p14:creationId xmlns:p14="http://schemas.microsoft.com/office/powerpoint/2010/main" val="1901236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2.jp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43301"/>
            <a:ext cx="8229600" cy="548180"/>
          </a:xfrm>
          <a:prstGeom prst="rect">
            <a:avLst/>
          </a:prstGeom>
        </p:spPr>
        <p:txBody>
          <a:bodyPr vert="horz" lIns="91440" tIns="45720" rIns="91440" bIns="45720" rtlCol="0" anchor="t">
            <a:normAutofit/>
          </a:bodyPr>
          <a:lstStyle/>
          <a:p>
            <a:r>
              <a:rPr lang="ga-IE" dirty="0"/>
              <a:t>Click to edit Master title style</a:t>
            </a:r>
            <a:endParaRPr lang="en-US" dirty="0"/>
          </a:p>
        </p:txBody>
      </p:sp>
      <p:sp>
        <p:nvSpPr>
          <p:cNvPr id="3" name="Text Placeholder 2"/>
          <p:cNvSpPr>
            <a:spLocks noGrp="1"/>
          </p:cNvSpPr>
          <p:nvPr>
            <p:ph type="body" idx="1"/>
          </p:nvPr>
        </p:nvSpPr>
        <p:spPr>
          <a:xfrm>
            <a:off x="457200" y="1276045"/>
            <a:ext cx="8229600" cy="2997020"/>
          </a:xfrm>
          <a:prstGeom prst="rect">
            <a:avLst/>
          </a:prstGeom>
        </p:spPr>
        <p:txBody>
          <a:bodyPr vert="horz" lIns="91440" tIns="45720" rIns="91440" bIns="45720" rtlCol="0" anchor="t">
            <a:normAutofit/>
          </a:body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CFA0878-4936-44CC-9D65-03499DB883C0}" type="datetime1">
              <a:rPr lang="en-US" smtClean="0"/>
              <a:t>11/15/2017</a:t>
            </a:fld>
            <a:endParaRPr lang="en-US" dirty="0"/>
          </a:p>
        </p:txBody>
      </p:sp>
    </p:spTree>
    <p:extLst>
      <p:ext uri="{BB962C8B-B14F-4D97-AF65-F5344CB8AC3E}">
        <p14:creationId xmlns:p14="http://schemas.microsoft.com/office/powerpoint/2010/main" val="1667921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457200" rtl="0" eaLnBrk="1" latinLnBrk="0" hangingPunct="1">
        <a:spcBef>
          <a:spcPct val="0"/>
        </a:spcBef>
        <a:buNone/>
        <a:defRPr sz="3200" b="0" i="0" kern="1200">
          <a:solidFill>
            <a:schemeClr val="tx2"/>
          </a:solidFill>
          <a:latin typeface=""/>
          <a:ea typeface="+mj-ea"/>
          <a:cs typeface="+mj-cs"/>
        </a:defRPr>
      </a:lvl1pPr>
    </p:titleStyle>
    <p:bodyStyle>
      <a:lvl1pPr marL="0" indent="0" algn="l" defTabSz="457200" rtl="0" eaLnBrk="1" latinLnBrk="0" hangingPunct="1">
        <a:spcBef>
          <a:spcPct val="20000"/>
        </a:spcBef>
        <a:buClr>
          <a:srgbClr val="FF6600"/>
        </a:buClr>
        <a:buSzPct val="110000"/>
        <a:buFontTx/>
        <a:buNone/>
        <a:defRPr sz="2000" kern="1200">
          <a:solidFill>
            <a:schemeClr val="tx1"/>
          </a:solidFill>
          <a:latin typeface="Arial"/>
          <a:ea typeface="+mn-ea"/>
          <a:cs typeface="Arial"/>
        </a:defRPr>
      </a:lvl1pPr>
      <a:lvl2pPr marL="457200" indent="0" algn="l" defTabSz="457200" rtl="0" eaLnBrk="1" latinLnBrk="0" hangingPunct="1">
        <a:spcBef>
          <a:spcPct val="20000"/>
        </a:spcBef>
        <a:buClr>
          <a:srgbClr val="FF6600"/>
        </a:buClr>
        <a:buFontTx/>
        <a:buNone/>
        <a:defRPr sz="2000" kern="1200">
          <a:solidFill>
            <a:schemeClr val="tx1"/>
          </a:solidFill>
          <a:latin typeface="Arial"/>
          <a:ea typeface="+mn-ea"/>
          <a:cs typeface="Arial"/>
        </a:defRPr>
      </a:lvl2pPr>
      <a:lvl3pPr marL="1257300" indent="-342900" algn="l" defTabSz="457200" rtl="0" eaLnBrk="1" latinLnBrk="0" hangingPunct="1">
        <a:spcBef>
          <a:spcPct val="20000"/>
        </a:spcBef>
        <a:buClr>
          <a:srgbClr val="FF6600"/>
        </a:buClr>
        <a:buFont typeface="Arial"/>
        <a:buChar char="•"/>
        <a:defRPr sz="2000" kern="1200">
          <a:solidFill>
            <a:schemeClr val="tx1"/>
          </a:solidFill>
          <a:latin typeface="Arial"/>
          <a:ea typeface="+mn-ea"/>
          <a:cs typeface="Arial"/>
        </a:defRPr>
      </a:lvl3pPr>
      <a:lvl4pPr marL="1714500" indent="-342900" algn="l" defTabSz="457200" rtl="0" eaLnBrk="1" latinLnBrk="0" hangingPunct="1">
        <a:spcBef>
          <a:spcPct val="20000"/>
        </a:spcBef>
        <a:buClr>
          <a:srgbClr val="FF6600"/>
        </a:buClr>
        <a:buFont typeface="Arial"/>
        <a:buChar char="•"/>
        <a:defRPr sz="2000" kern="1200">
          <a:solidFill>
            <a:schemeClr val="tx1"/>
          </a:solidFill>
          <a:latin typeface="Arial"/>
          <a:ea typeface="+mn-ea"/>
          <a:cs typeface="Arial"/>
        </a:defRPr>
      </a:lvl4pPr>
      <a:lvl5pPr marL="2171700" indent="-342900" algn="l" defTabSz="457200" rtl="0" eaLnBrk="1" latinLnBrk="0" hangingPunct="1">
        <a:spcBef>
          <a:spcPct val="20000"/>
        </a:spcBef>
        <a:buClr>
          <a:srgbClr val="FF6600"/>
        </a:buClr>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6"/>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507359"/>
            <a:ext cx="8244000" cy="864780"/>
          </a:xfrm>
          <a:prstGeom prst="rect">
            <a:avLst/>
          </a:prstGeom>
        </p:spPr>
        <p:txBody>
          <a:bodyPr vert="horz" lIns="91440" tIns="45720" rIns="91440" bIns="45720" rtlCol="0" anchor="t">
            <a:normAutofit/>
          </a:bodyPr>
          <a:lstStyle/>
          <a:p>
            <a:r>
              <a:rPr lang="ga-IE" dirty="0"/>
              <a:t>Click to edit Master title style</a:t>
            </a:r>
            <a:endParaRPr lang="en-US" dirty="0"/>
          </a:p>
        </p:txBody>
      </p:sp>
      <p:sp>
        <p:nvSpPr>
          <p:cNvPr id="3" name="Text Placeholder 2"/>
          <p:cNvSpPr>
            <a:spLocks noGrp="1"/>
          </p:cNvSpPr>
          <p:nvPr>
            <p:ph type="body" idx="1"/>
          </p:nvPr>
        </p:nvSpPr>
        <p:spPr>
          <a:xfrm>
            <a:off x="457200" y="1485139"/>
            <a:ext cx="8229600" cy="3109484"/>
          </a:xfrm>
          <a:prstGeom prst="rect">
            <a:avLst/>
          </a:prstGeom>
        </p:spPr>
        <p:txBody>
          <a:bodyPr vert="horz" lIns="91440" tIns="45720" rIns="91440" bIns="45720" rtlCol="0">
            <a:normAutofit/>
          </a:bodyPr>
          <a:lstStyle/>
          <a:p>
            <a:pPr lvl="0"/>
            <a:endParaRPr lang="en-US" dirty="0"/>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733243CF-7FF1-48A1-92C2-BF60188B813A}" type="datetime1">
              <a:rPr lang="en-US" smtClean="0"/>
              <a:t>11/15/2017</a:t>
            </a:fld>
            <a:endParaRPr lang="en-US" dirty="0"/>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26DC6DB-5E5B-2D44-918A-09E8F0721618}" type="slidenum">
              <a:rPr lang="en-US" smtClean="0"/>
              <a:t>‹#›</a:t>
            </a:fld>
            <a:endParaRPr lang="en-US" dirty="0"/>
          </a:p>
        </p:txBody>
      </p:sp>
    </p:spTree>
    <p:extLst>
      <p:ext uri="{BB962C8B-B14F-4D97-AF65-F5344CB8AC3E}">
        <p14:creationId xmlns:p14="http://schemas.microsoft.com/office/powerpoint/2010/main" val="14838738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87" r:id="rId14"/>
  </p:sldLayoutIdLst>
  <p:hf sldNum="0" hdr="0" ftr="0" dt="0"/>
  <p:txStyles>
    <p:titleStyle>
      <a:lvl1pPr algn="l" defTabSz="342900" rtl="0" eaLnBrk="1" latinLnBrk="0" hangingPunct="1">
        <a:spcBef>
          <a:spcPct val="0"/>
        </a:spcBef>
        <a:buNone/>
        <a:defRPr sz="2550" b="1" kern="1200">
          <a:solidFill>
            <a:schemeClr val="tx2"/>
          </a:solidFill>
          <a:latin typeface="+mj-lt"/>
          <a:ea typeface="+mj-ea"/>
          <a:cs typeface="+mj-cs"/>
        </a:defRPr>
      </a:lvl1pPr>
    </p:titleStyle>
    <p:bodyStyle>
      <a:lvl1pPr marL="214313" indent="-214313" algn="l" defTabSz="342900" rtl="0" eaLnBrk="1" latinLnBrk="0" hangingPunct="1">
        <a:spcBef>
          <a:spcPct val="20000"/>
        </a:spcBef>
        <a:buClr>
          <a:schemeClr val="bg2"/>
        </a:buClr>
        <a:buSzPct val="105000"/>
        <a:buFont typeface="Lucida Grande"/>
        <a:buChar char="●"/>
        <a:defRPr sz="1350" kern="1200">
          <a:solidFill>
            <a:schemeClr val="tx1"/>
          </a:solidFill>
          <a:latin typeface="+mn-lt"/>
          <a:ea typeface="+mn-ea"/>
          <a:cs typeface="+mn-cs"/>
        </a:defRPr>
      </a:lvl1pPr>
      <a:lvl2pPr marL="557213" indent="-214313" algn="l" defTabSz="342900" rtl="0" eaLnBrk="1" latinLnBrk="0" hangingPunct="1">
        <a:spcBef>
          <a:spcPct val="20000"/>
        </a:spcBef>
        <a:buFont typeface="Lucida Grande"/>
        <a:buChar char="S"/>
        <a:defRPr sz="1200" kern="1200">
          <a:solidFill>
            <a:schemeClr val="tx1"/>
          </a:solidFill>
          <a:latin typeface="+mn-lt"/>
          <a:ea typeface="+mn-ea"/>
          <a:cs typeface="+mn-cs"/>
        </a:defRPr>
      </a:lvl2pPr>
      <a:lvl3pPr marL="857250" indent="-171450" algn="l" defTabSz="342900" rtl="0" eaLnBrk="1" latinLnBrk="0" hangingPunct="1">
        <a:spcBef>
          <a:spcPct val="20000"/>
        </a:spcBef>
        <a:buFont typeface="Lucida Grande"/>
        <a:buChar char="S"/>
        <a:defRPr sz="1200" kern="1200">
          <a:solidFill>
            <a:schemeClr val="tx1"/>
          </a:solidFill>
          <a:latin typeface="+mn-lt"/>
          <a:ea typeface="+mn-ea"/>
          <a:cs typeface="+mn-cs"/>
        </a:defRPr>
      </a:lvl3pPr>
      <a:lvl4pPr marL="1200150" indent="-171450" algn="l" defTabSz="342900" rtl="0" eaLnBrk="1" latinLnBrk="0" hangingPunct="1">
        <a:spcBef>
          <a:spcPct val="20000"/>
        </a:spcBef>
        <a:buFont typeface="Lucida Grande"/>
        <a:buChar char="S"/>
        <a:defRPr sz="1200" kern="1200">
          <a:solidFill>
            <a:schemeClr val="tx1"/>
          </a:solidFill>
          <a:latin typeface="+mn-lt"/>
          <a:ea typeface="+mn-ea"/>
          <a:cs typeface="+mn-cs"/>
        </a:defRPr>
      </a:lvl4pPr>
      <a:lvl5pPr marL="1543050" indent="-171450" algn="l" defTabSz="342900" rtl="0" eaLnBrk="1" latinLnBrk="0" hangingPunct="1">
        <a:spcBef>
          <a:spcPct val="20000"/>
        </a:spcBef>
        <a:buFont typeface="Lucida Grande"/>
        <a:buChar char="S"/>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gif"/></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emf"/><Relationship Id="rId9"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25.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09" y="-26384"/>
            <a:ext cx="9186817" cy="5167584"/>
          </a:xfrm>
          <a:prstGeom prst="rect">
            <a:avLst/>
          </a:prstGeom>
          <a:solidFill>
            <a:schemeClr val="bg1"/>
          </a:solidFill>
        </p:spPr>
      </p:pic>
      <p:sp>
        <p:nvSpPr>
          <p:cNvPr id="3" name="TextBox 2">
            <a:extLst>
              <a:ext uri="{FF2B5EF4-FFF2-40B4-BE49-F238E27FC236}">
                <a16:creationId xmlns:a16="http://schemas.microsoft.com/office/drawing/2014/main" id="{E5AE8242-8C0A-4A19-A4F7-8DD874CF486B}"/>
              </a:ext>
            </a:extLst>
          </p:cNvPr>
          <p:cNvSpPr txBox="1"/>
          <p:nvPr/>
        </p:nvSpPr>
        <p:spPr>
          <a:xfrm>
            <a:off x="348593" y="2922312"/>
            <a:ext cx="3537315" cy="954107"/>
          </a:xfrm>
          <a:prstGeom prst="rect">
            <a:avLst/>
          </a:prstGeom>
          <a:noFill/>
        </p:spPr>
        <p:txBody>
          <a:bodyPr wrap="none" rtlCol="0">
            <a:spAutoFit/>
          </a:bodyPr>
          <a:lstStyle/>
          <a:p>
            <a:r>
              <a:rPr lang="en-IE" sz="1400" b="1" dirty="0"/>
              <a:t>Professor Mark Ferguson, Director General</a:t>
            </a:r>
          </a:p>
          <a:p>
            <a:r>
              <a:rPr lang="en-IE" sz="1400" b="1" dirty="0"/>
              <a:t>Science Foundation Ireland &amp; Chief Scientific </a:t>
            </a:r>
          </a:p>
          <a:p>
            <a:r>
              <a:rPr lang="en-IE" sz="1400" b="1" dirty="0"/>
              <a:t>Adviser to the Government of Ireland</a:t>
            </a:r>
          </a:p>
          <a:p>
            <a:endParaRPr lang="en-IE" sz="1400" b="1" dirty="0"/>
          </a:p>
        </p:txBody>
      </p:sp>
    </p:spTree>
    <p:extLst>
      <p:ext uri="{BB962C8B-B14F-4D97-AF65-F5344CB8AC3E}">
        <p14:creationId xmlns:p14="http://schemas.microsoft.com/office/powerpoint/2010/main" val="3470065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74785" y="97975"/>
            <a:ext cx="6688323" cy="301205"/>
          </a:xfrm>
        </p:spPr>
        <p:txBody>
          <a:bodyPr>
            <a:noAutofit/>
          </a:bodyPr>
          <a:lstStyle/>
          <a:p>
            <a:br>
              <a:rPr lang="en-IE" altLang="en-US" sz="2700" dirty="0"/>
            </a:br>
            <a:br>
              <a:rPr lang="en-IE" altLang="en-US" sz="2700" dirty="0"/>
            </a:br>
            <a:endParaRPr lang="en-IE" altLang="en-US" sz="2700" dirty="0"/>
          </a:p>
        </p:txBody>
      </p:sp>
      <p:sp>
        <p:nvSpPr>
          <p:cNvPr id="7" name="Content Placeholder 2"/>
          <p:cNvSpPr txBox="1">
            <a:spLocks/>
          </p:cNvSpPr>
          <p:nvPr/>
        </p:nvSpPr>
        <p:spPr>
          <a:xfrm>
            <a:off x="173422" y="861393"/>
            <a:ext cx="7646276" cy="737265"/>
          </a:xfrm>
          <a:prstGeom prst="rect">
            <a:avLst/>
          </a:prstGeom>
        </p:spPr>
        <p:txBody>
          <a:bodyPr>
            <a:noAutofit/>
          </a:bodyPr>
          <a:lstStyle>
            <a:lvl1pPr marL="285750" indent="-285750" algn="l" defTabSz="457200" rtl="0" eaLnBrk="1" latinLnBrk="0" hangingPunct="1">
              <a:spcBef>
                <a:spcPct val="20000"/>
              </a:spcBef>
              <a:buClr>
                <a:schemeClr val="bg2"/>
              </a:buClr>
              <a:buSzPct val="105000"/>
              <a:buFont typeface="Lucida Grande"/>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Lucida Grande"/>
              <a:buChar char="S"/>
              <a:defRPr sz="1600" kern="1200">
                <a:solidFill>
                  <a:schemeClr val="tx1"/>
                </a:solidFill>
                <a:latin typeface="+mn-lt"/>
                <a:ea typeface="+mn-ea"/>
                <a:cs typeface="+mn-cs"/>
              </a:defRPr>
            </a:lvl2pPr>
            <a:lvl3pPr marL="1143000" indent="-228600" algn="l" defTabSz="457200" rtl="0" eaLnBrk="1" latinLnBrk="0" hangingPunct="1">
              <a:spcBef>
                <a:spcPct val="20000"/>
              </a:spcBef>
              <a:buFont typeface="Lucida Grande"/>
              <a:buChar char="S"/>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Lucida Grande"/>
              <a:buChar char="S"/>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Lucida Grande"/>
              <a:buChar char="S"/>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defTabSz="257169">
              <a:buClr>
                <a:schemeClr val="accent5"/>
              </a:buClr>
              <a:defRPr/>
            </a:pPr>
            <a:r>
              <a:rPr lang="en-GB" sz="2000" b="1" dirty="0">
                <a:solidFill>
                  <a:schemeClr val="accent5"/>
                </a:solidFill>
              </a:rPr>
              <a:t>Ireland 10</a:t>
            </a:r>
            <a:r>
              <a:rPr lang="en-GB" sz="2000" b="1" baseline="30000" dirty="0">
                <a:solidFill>
                  <a:schemeClr val="accent5"/>
                </a:solidFill>
              </a:rPr>
              <a:t>th</a:t>
            </a:r>
            <a:r>
              <a:rPr lang="en-GB" sz="2000" b="1" dirty="0">
                <a:solidFill>
                  <a:schemeClr val="accent5"/>
                </a:solidFill>
              </a:rPr>
              <a:t> place in global rankings for the overall </a:t>
            </a:r>
            <a:r>
              <a:rPr lang="en-GB" sz="2000" b="1" u="sng" dirty="0">
                <a:solidFill>
                  <a:schemeClr val="accent5"/>
                </a:solidFill>
              </a:rPr>
              <a:t>quality</a:t>
            </a:r>
            <a:r>
              <a:rPr lang="en-GB" sz="2000" b="1" dirty="0">
                <a:solidFill>
                  <a:schemeClr val="accent5"/>
                </a:solidFill>
              </a:rPr>
              <a:t> </a:t>
            </a:r>
            <a:r>
              <a:rPr lang="en-GB" sz="2000" dirty="0"/>
              <a:t>of scientific research -  moving up </a:t>
            </a:r>
            <a:r>
              <a:rPr lang="en-IE" sz="2000" dirty="0"/>
              <a:t>26 places in only 13 years</a:t>
            </a:r>
            <a:endParaRPr lang="en-GB" sz="2000" dirty="0"/>
          </a:p>
          <a:p>
            <a:pPr marL="192867" indent="-192867" defTabSz="257169">
              <a:buFont typeface="Wingdings" panose="05000000000000000000" pitchFamily="2" charset="2"/>
              <a:buChar char="§"/>
              <a:defRPr/>
            </a:pPr>
            <a:endParaRPr lang="en-GB" sz="1600" dirty="0"/>
          </a:p>
          <a:p>
            <a:pPr defTabSz="257169">
              <a:buClr>
                <a:schemeClr val="accent5"/>
              </a:buClr>
              <a:defRPr/>
            </a:pPr>
            <a:r>
              <a:rPr lang="en-GB" dirty="0"/>
              <a:t>Field specific global excellence:</a:t>
            </a:r>
          </a:p>
          <a:p>
            <a:pPr marL="542904" lvl="1" defTabSz="257169">
              <a:buClr>
                <a:schemeClr val="bg1">
                  <a:lumMod val="75000"/>
                </a:schemeClr>
              </a:buClr>
              <a:buFont typeface="Wingdings" panose="05000000000000000000" pitchFamily="2" charset="2"/>
              <a:buChar char="§"/>
              <a:defRPr/>
            </a:pPr>
            <a:r>
              <a:rPr lang="en-GB" dirty="0"/>
              <a:t>2</a:t>
            </a:r>
            <a:r>
              <a:rPr lang="en-GB" baseline="30000" dirty="0"/>
              <a:t>nd</a:t>
            </a:r>
            <a:r>
              <a:rPr lang="en-GB" dirty="0"/>
              <a:t> for </a:t>
            </a:r>
            <a:r>
              <a:rPr lang="en-GB" b="1" dirty="0"/>
              <a:t>Animal and Dairy</a:t>
            </a:r>
          </a:p>
          <a:p>
            <a:pPr marL="542904" lvl="1" defTabSz="257169">
              <a:buClr>
                <a:schemeClr val="bg1">
                  <a:lumMod val="75000"/>
                </a:schemeClr>
              </a:buClr>
              <a:buFont typeface="Wingdings" panose="05000000000000000000" pitchFamily="2" charset="2"/>
              <a:buChar char="§"/>
              <a:defRPr/>
            </a:pPr>
            <a:r>
              <a:rPr lang="en-GB" dirty="0"/>
              <a:t>2</a:t>
            </a:r>
            <a:r>
              <a:rPr lang="en-GB" baseline="30000" dirty="0"/>
              <a:t>nd</a:t>
            </a:r>
            <a:r>
              <a:rPr lang="en-GB" dirty="0"/>
              <a:t> for</a:t>
            </a:r>
            <a:r>
              <a:rPr lang="en-GB" b="1" dirty="0"/>
              <a:t> Immunology</a:t>
            </a:r>
          </a:p>
          <a:p>
            <a:pPr marL="542904" lvl="1" defTabSz="257169">
              <a:buClr>
                <a:schemeClr val="bg1">
                  <a:lumMod val="75000"/>
                </a:schemeClr>
              </a:buClr>
              <a:buFont typeface="Wingdings" panose="05000000000000000000" pitchFamily="2" charset="2"/>
              <a:buChar char="§"/>
              <a:defRPr/>
            </a:pPr>
            <a:r>
              <a:rPr lang="en-GB" dirty="0"/>
              <a:t>2</a:t>
            </a:r>
            <a:r>
              <a:rPr lang="en-GB" baseline="30000" dirty="0"/>
              <a:t>nd</a:t>
            </a:r>
            <a:r>
              <a:rPr lang="en-GB" dirty="0"/>
              <a:t> for </a:t>
            </a:r>
            <a:r>
              <a:rPr lang="en-GB" b="1" dirty="0"/>
              <a:t>Nanotechnology</a:t>
            </a:r>
            <a:r>
              <a:rPr lang="en-IE" dirty="0"/>
              <a:t>	</a:t>
            </a:r>
          </a:p>
          <a:p>
            <a:pPr marL="542904" lvl="1" defTabSz="257169">
              <a:buClr>
                <a:schemeClr val="bg1">
                  <a:lumMod val="75000"/>
                </a:schemeClr>
              </a:buClr>
              <a:buFont typeface="Wingdings" panose="05000000000000000000" pitchFamily="2" charset="2"/>
              <a:buChar char="§"/>
              <a:defRPr/>
            </a:pPr>
            <a:r>
              <a:rPr lang="en-GB" dirty="0"/>
              <a:t>3</a:t>
            </a:r>
            <a:r>
              <a:rPr lang="en-GB" baseline="30000" dirty="0"/>
              <a:t>rd</a:t>
            </a:r>
            <a:r>
              <a:rPr lang="en-GB" dirty="0"/>
              <a:t> for </a:t>
            </a:r>
            <a:r>
              <a:rPr lang="en-GB" b="1" dirty="0"/>
              <a:t>Materials Sciences</a:t>
            </a:r>
            <a:endParaRPr lang="en-GB" dirty="0"/>
          </a:p>
          <a:p>
            <a:pPr marL="542904" lvl="1" defTabSz="257169">
              <a:buClr>
                <a:schemeClr val="bg1">
                  <a:lumMod val="75000"/>
                </a:schemeClr>
              </a:buClr>
              <a:buFont typeface="Wingdings" panose="05000000000000000000" pitchFamily="2" charset="2"/>
              <a:buChar char="§"/>
              <a:defRPr/>
            </a:pPr>
            <a:r>
              <a:rPr lang="en-GB" dirty="0"/>
              <a:t>4</a:t>
            </a:r>
            <a:r>
              <a:rPr lang="en-GB" baseline="30000" dirty="0"/>
              <a:t>th</a:t>
            </a:r>
            <a:r>
              <a:rPr lang="en-GB" dirty="0"/>
              <a:t> for </a:t>
            </a:r>
            <a:r>
              <a:rPr lang="en-GB" b="1" dirty="0"/>
              <a:t>Agricultural Sciences</a:t>
            </a:r>
            <a:endParaRPr lang="en-IE" dirty="0"/>
          </a:p>
          <a:p>
            <a:pPr marL="542904" lvl="1" defTabSz="257169">
              <a:buClr>
                <a:schemeClr val="bg1">
                  <a:lumMod val="75000"/>
                </a:schemeClr>
              </a:buClr>
              <a:buFont typeface="Wingdings" panose="05000000000000000000" pitchFamily="2" charset="2"/>
              <a:buChar char="§"/>
              <a:defRPr/>
            </a:pPr>
            <a:r>
              <a:rPr lang="en-GB" dirty="0"/>
              <a:t>5</a:t>
            </a:r>
            <a:r>
              <a:rPr lang="en-GB" baseline="30000" dirty="0"/>
              <a:t>th</a:t>
            </a:r>
            <a:r>
              <a:rPr lang="en-GB" dirty="0"/>
              <a:t> for </a:t>
            </a:r>
            <a:r>
              <a:rPr lang="en-GB" b="1" dirty="0"/>
              <a:t>Chemistry</a:t>
            </a:r>
          </a:p>
          <a:p>
            <a:pPr marL="542904" lvl="1" defTabSz="257169">
              <a:buClr>
                <a:schemeClr val="bg1">
                  <a:lumMod val="75000"/>
                </a:schemeClr>
              </a:buClr>
              <a:buFont typeface="Wingdings" panose="05000000000000000000" pitchFamily="2" charset="2"/>
              <a:buChar char="§"/>
              <a:defRPr/>
            </a:pPr>
            <a:r>
              <a:rPr lang="en-GB" dirty="0"/>
              <a:t>6</a:t>
            </a:r>
            <a:r>
              <a:rPr lang="en-GB" baseline="30000" dirty="0"/>
              <a:t>th</a:t>
            </a:r>
            <a:r>
              <a:rPr lang="en-GB" dirty="0"/>
              <a:t> for </a:t>
            </a:r>
            <a:r>
              <a:rPr lang="en-GB" b="1" dirty="0"/>
              <a:t>Basic Medical Research</a:t>
            </a:r>
          </a:p>
          <a:p>
            <a:pPr marL="542904" lvl="1" defTabSz="257169">
              <a:spcAft>
                <a:spcPts val="600"/>
              </a:spcAft>
              <a:buClr>
                <a:schemeClr val="bg1">
                  <a:lumMod val="75000"/>
                </a:schemeClr>
              </a:buClr>
              <a:buFont typeface="Wingdings" panose="05000000000000000000" pitchFamily="2" charset="2"/>
              <a:buChar char="§"/>
              <a:defRPr/>
            </a:pPr>
            <a:r>
              <a:rPr lang="en-GB" dirty="0"/>
              <a:t>6</a:t>
            </a:r>
            <a:r>
              <a:rPr lang="en-GB" baseline="30000" dirty="0"/>
              <a:t>th</a:t>
            </a:r>
            <a:r>
              <a:rPr lang="en-GB" dirty="0"/>
              <a:t> for </a:t>
            </a:r>
            <a:r>
              <a:rPr lang="en-GB" b="1" dirty="0"/>
              <a:t>Computer Science</a:t>
            </a:r>
          </a:p>
          <a:p>
            <a:pPr defTabSz="257169">
              <a:spcBef>
                <a:spcPts val="0"/>
              </a:spcBef>
              <a:spcAft>
                <a:spcPts val="1350"/>
              </a:spcAft>
              <a:buClr>
                <a:schemeClr val="accent5"/>
              </a:buClr>
              <a:defRPr/>
            </a:pPr>
            <a:r>
              <a:rPr lang="en-GB" b="1" dirty="0">
                <a:solidFill>
                  <a:schemeClr val="accent5"/>
                </a:solidFill>
              </a:rPr>
              <a:t>Ireland ranked 10th in the world by the Global Innovation Index</a:t>
            </a:r>
            <a:r>
              <a:rPr lang="en-GB" dirty="0">
                <a:solidFill>
                  <a:schemeClr val="accent5"/>
                </a:solidFill>
              </a:rPr>
              <a:t> </a:t>
            </a:r>
            <a:r>
              <a:rPr lang="en-GB" b="1" dirty="0">
                <a:solidFill>
                  <a:schemeClr val="accent5"/>
                </a:solidFill>
              </a:rPr>
              <a:t>2017</a:t>
            </a:r>
          </a:p>
          <a:p>
            <a:pPr marL="0" indent="0" defTabSz="257169">
              <a:buClr>
                <a:srgbClr val="FF0000"/>
              </a:buClr>
              <a:buNone/>
              <a:defRPr/>
            </a:pPr>
            <a:endParaRPr lang="en-US" sz="1500" dirty="0"/>
          </a:p>
          <a:p>
            <a:pPr marL="192867" indent="-192867" defTabSz="257169">
              <a:defRPr/>
            </a:pPr>
            <a:endParaRPr lang="en-IE" sz="2400" dirty="0"/>
          </a:p>
        </p:txBody>
      </p:sp>
      <p:sp>
        <p:nvSpPr>
          <p:cNvPr id="8" name="Title 1">
            <a:extLst>
              <a:ext uri="{FF2B5EF4-FFF2-40B4-BE49-F238E27FC236}">
                <a16:creationId xmlns:a16="http://schemas.microsoft.com/office/drawing/2014/main" id="{AA027E13-6B2C-4DAB-B9BD-A73DAC628F83}"/>
              </a:ext>
            </a:extLst>
          </p:cNvPr>
          <p:cNvSpPr txBox="1">
            <a:spLocks/>
          </p:cNvSpPr>
          <p:nvPr/>
        </p:nvSpPr>
        <p:spPr>
          <a:xfrm>
            <a:off x="228908" y="396019"/>
            <a:ext cx="6934200" cy="456227"/>
          </a:xfrm>
          <a:prstGeom prst="rect">
            <a:avLst/>
          </a:prstGeom>
        </p:spPr>
        <p:txBody>
          <a:bodyPr vert="horz" lIns="68580" tIns="34290" rIns="68580" bIns="34290" rtlCol="0" anchor="t">
            <a:noAutofit/>
          </a:bodyPr>
          <a:lstStyle>
            <a:lvl1pPr algn="l" defTabSz="457200" rtl="0" eaLnBrk="1" latinLnBrk="0" hangingPunct="1">
              <a:spcBef>
                <a:spcPct val="0"/>
              </a:spcBef>
              <a:buNone/>
              <a:defRPr sz="3400" b="1" kern="1200">
                <a:solidFill>
                  <a:schemeClr val="tx2"/>
                </a:solidFill>
                <a:latin typeface="+mj-lt"/>
                <a:ea typeface="+mj-ea"/>
                <a:cs typeface="+mj-cs"/>
              </a:defRPr>
            </a:lvl1pPr>
          </a:lstStyle>
          <a:p>
            <a:r>
              <a:rPr lang="en-IE" altLang="en-US" sz="2400" dirty="0"/>
              <a:t>Ireland’s Standing in Global Research &amp; Innovation</a:t>
            </a:r>
          </a:p>
        </p:txBody>
      </p:sp>
      <p:pic>
        <p:nvPicPr>
          <p:cNvPr id="4" name="Picture 3">
            <a:extLst>
              <a:ext uri="{FF2B5EF4-FFF2-40B4-BE49-F238E27FC236}">
                <a16:creationId xmlns:a16="http://schemas.microsoft.com/office/drawing/2014/main" id="{C36FE5C8-9CDE-4232-B8CC-B16D0FDEE136}"/>
              </a:ext>
            </a:extLst>
          </p:cNvPr>
          <p:cNvPicPr>
            <a:picLocks noChangeAspect="1"/>
          </p:cNvPicPr>
          <p:nvPr/>
        </p:nvPicPr>
        <p:blipFill>
          <a:blip r:embed="rId3"/>
          <a:stretch>
            <a:fillRect/>
          </a:stretch>
        </p:blipFill>
        <p:spPr>
          <a:xfrm>
            <a:off x="4972444" y="1967537"/>
            <a:ext cx="1876525" cy="1988428"/>
          </a:xfrm>
          <a:prstGeom prst="rect">
            <a:avLst/>
          </a:prstGeom>
        </p:spPr>
      </p:pic>
    </p:spTree>
    <p:extLst>
      <p:ext uri="{BB962C8B-B14F-4D97-AF65-F5344CB8AC3E}">
        <p14:creationId xmlns:p14="http://schemas.microsoft.com/office/powerpoint/2010/main" val="2219390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111330" y="2311607"/>
            <a:ext cx="2582193" cy="1242805"/>
          </a:xfrm>
          <a:prstGeom prst="rect">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sz="1350" dirty="0"/>
          </a:p>
        </p:txBody>
      </p:sp>
      <p:sp>
        <p:nvSpPr>
          <p:cNvPr id="2" name="Title 1"/>
          <p:cNvSpPr>
            <a:spLocks noGrp="1"/>
          </p:cNvSpPr>
          <p:nvPr>
            <p:ph type="title"/>
          </p:nvPr>
        </p:nvSpPr>
        <p:spPr>
          <a:xfrm>
            <a:off x="204742" y="415142"/>
            <a:ext cx="7443216" cy="631224"/>
          </a:xfrm>
        </p:spPr>
        <p:txBody>
          <a:bodyPr>
            <a:noAutofit/>
          </a:bodyPr>
          <a:lstStyle/>
          <a:p>
            <a:r>
              <a:rPr lang="en-IE" sz="2400" b="1" dirty="0">
                <a:latin typeface="+mj-lt"/>
              </a:rPr>
              <a:t>% of publications in the top 1% as measured by citations</a:t>
            </a:r>
          </a:p>
        </p:txBody>
      </p:sp>
      <p:sp>
        <p:nvSpPr>
          <p:cNvPr id="8" name="TextBox 7"/>
          <p:cNvSpPr txBox="1"/>
          <p:nvPr/>
        </p:nvSpPr>
        <p:spPr>
          <a:xfrm>
            <a:off x="2845450" y="4711657"/>
            <a:ext cx="3236518" cy="276999"/>
          </a:xfrm>
          <a:prstGeom prst="rect">
            <a:avLst/>
          </a:prstGeom>
          <a:noFill/>
        </p:spPr>
        <p:txBody>
          <a:bodyPr wrap="square" rtlCol="0">
            <a:spAutoFit/>
          </a:bodyPr>
          <a:lstStyle/>
          <a:p>
            <a:pPr algn="r"/>
            <a:r>
              <a:rPr lang="en-IE" sz="1200" dirty="0"/>
              <a:t>Source: Incites, Thomson Reuters 2003-2017</a:t>
            </a:r>
          </a:p>
        </p:txBody>
      </p:sp>
      <p:sp>
        <p:nvSpPr>
          <p:cNvPr id="9" name="TextBox 8"/>
          <p:cNvSpPr txBox="1"/>
          <p:nvPr/>
        </p:nvSpPr>
        <p:spPr>
          <a:xfrm>
            <a:off x="6111331" y="1523087"/>
            <a:ext cx="2582192" cy="2031325"/>
          </a:xfrm>
          <a:prstGeom prst="rect">
            <a:avLst/>
          </a:prstGeom>
          <a:noFill/>
        </p:spPr>
        <p:txBody>
          <a:bodyPr wrap="square" rtlCol="0">
            <a:spAutoFit/>
          </a:bodyPr>
          <a:lstStyle/>
          <a:p>
            <a:r>
              <a:rPr lang="en-IE" sz="1400" dirty="0"/>
              <a:t>IRELAND: From 1980 - 2002, for any funder, the % of publications in the top 1% is </a:t>
            </a:r>
            <a:r>
              <a:rPr lang="en-IE" sz="1400" b="1" dirty="0"/>
              <a:t>1.02%.</a:t>
            </a:r>
          </a:p>
          <a:p>
            <a:endParaRPr lang="en-IE" sz="1400" dirty="0"/>
          </a:p>
          <a:p>
            <a:r>
              <a:rPr lang="en-IE" sz="1400" b="1" dirty="0">
                <a:solidFill>
                  <a:schemeClr val="tx2"/>
                </a:solidFill>
              </a:rPr>
              <a:t>Therefore the overall system has improved –   with a disproportionate impact from high quality SFI-funded publications</a:t>
            </a:r>
          </a:p>
        </p:txBody>
      </p:sp>
      <p:graphicFrame>
        <p:nvGraphicFramePr>
          <p:cNvPr id="7" name="Content Placeholder 6">
            <a:extLst>
              <a:ext uri="{FF2B5EF4-FFF2-40B4-BE49-F238E27FC236}">
                <a16:creationId xmlns:a16="http://schemas.microsoft.com/office/drawing/2014/main" id="{FCA7EA19-F05C-4984-93C5-1AB36B8AA8DF}"/>
              </a:ext>
            </a:extLst>
          </p:cNvPr>
          <p:cNvGraphicFramePr>
            <a:graphicFrameLocks noGrp="1"/>
          </p:cNvGraphicFramePr>
          <p:nvPr>
            <p:ph idx="1"/>
            <p:extLst>
              <p:ext uri="{D42A27DB-BD31-4B8C-83A1-F6EECF244321}">
                <p14:modId xmlns:p14="http://schemas.microsoft.com/office/powerpoint/2010/main" val="2902155538"/>
              </p:ext>
            </p:extLst>
          </p:nvPr>
        </p:nvGraphicFramePr>
        <p:xfrm>
          <a:off x="287338" y="906498"/>
          <a:ext cx="5741396" cy="3805159"/>
        </p:xfrm>
        <a:graphic>
          <a:graphicData uri="http://schemas.openxmlformats.org/drawingml/2006/table">
            <a:tbl>
              <a:tblPr firstRow="1" firstCol="1" bandRow="1"/>
              <a:tblGrid>
                <a:gridCol w="1951888">
                  <a:extLst>
                    <a:ext uri="{9D8B030D-6E8A-4147-A177-3AD203B41FA5}">
                      <a16:colId xmlns:a16="http://schemas.microsoft.com/office/drawing/2014/main" val="273109501"/>
                    </a:ext>
                  </a:extLst>
                </a:gridCol>
                <a:gridCol w="1205264">
                  <a:extLst>
                    <a:ext uri="{9D8B030D-6E8A-4147-A177-3AD203B41FA5}">
                      <a16:colId xmlns:a16="http://schemas.microsoft.com/office/drawing/2014/main" val="517307364"/>
                    </a:ext>
                  </a:extLst>
                </a:gridCol>
                <a:gridCol w="1320720">
                  <a:extLst>
                    <a:ext uri="{9D8B030D-6E8A-4147-A177-3AD203B41FA5}">
                      <a16:colId xmlns:a16="http://schemas.microsoft.com/office/drawing/2014/main" val="3957773831"/>
                    </a:ext>
                  </a:extLst>
                </a:gridCol>
                <a:gridCol w="1263524">
                  <a:extLst>
                    <a:ext uri="{9D8B030D-6E8A-4147-A177-3AD203B41FA5}">
                      <a16:colId xmlns:a16="http://schemas.microsoft.com/office/drawing/2014/main" val="1486653749"/>
                    </a:ext>
                  </a:extLst>
                </a:gridCol>
              </a:tblGrid>
              <a:tr h="637282">
                <a:tc>
                  <a:txBody>
                    <a:bodyPr/>
                    <a:lstStyle/>
                    <a:p>
                      <a:pPr marL="447675" lvl="1" indent="0" algn="l" rtl="0" fontAlgn="ctr"/>
                      <a:r>
                        <a:rPr lang="en-IE" sz="1200" b="1" i="0" u="none" strike="noStrike" dirty="0">
                          <a:solidFill>
                            <a:srgbClr val="FFFFFF"/>
                          </a:solidFill>
                          <a:effectLst/>
                          <a:latin typeface="Calibri" panose="020F0502020204030204" pitchFamily="34" charset="0"/>
                        </a:rPr>
                        <a:t>Country</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marL="88900" indent="0" algn="l" rtl="0" fontAlgn="ctr"/>
                      <a:r>
                        <a:rPr lang="en-IE" sz="1200" b="1" i="0" u="none" strike="noStrike" dirty="0">
                          <a:solidFill>
                            <a:srgbClr val="FFFFFF"/>
                          </a:solidFill>
                          <a:effectLst/>
                          <a:latin typeface="Calibri" panose="020F0502020204030204" pitchFamily="34" charset="0"/>
                        </a:rPr>
                        <a:t>Funder</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marL="88900" indent="0" algn="l" rtl="0" fontAlgn="ctr"/>
                      <a:r>
                        <a:rPr lang="en-IE" sz="1200" b="1" i="0" u="none" strike="noStrike" dirty="0">
                          <a:solidFill>
                            <a:srgbClr val="FFFFFF"/>
                          </a:solidFill>
                          <a:effectLst/>
                          <a:latin typeface="Calibri" panose="020F0502020204030204" pitchFamily="34" charset="0"/>
                        </a:rPr>
                        <a:t># Documents in Web of Science</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ctr" rtl="0" fontAlgn="ctr"/>
                      <a:r>
                        <a:rPr lang="en-IE" sz="1200" b="1" i="0" u="none" strike="noStrike">
                          <a:solidFill>
                            <a:srgbClr val="FFFFFF"/>
                          </a:solidFill>
                          <a:effectLst/>
                          <a:latin typeface="Calibri" panose="020F0502020204030204" pitchFamily="34" charset="0"/>
                        </a:rPr>
                        <a:t>Documents in the Top 1%</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extLst>
                  <a:ext uri="{0D108BD9-81ED-4DB2-BD59-A6C34878D82A}">
                    <a16:rowId xmlns:a16="http://schemas.microsoft.com/office/drawing/2014/main" val="1842608525"/>
                  </a:ext>
                </a:extLst>
              </a:tr>
              <a:tr h="181357">
                <a:tc>
                  <a:txBody>
                    <a:bodyPr/>
                    <a:lstStyle/>
                    <a:p>
                      <a:pPr lvl="1" algn="l" rtl="0" fontAlgn="ctr"/>
                      <a:r>
                        <a:rPr lang="en-IE" sz="1200" b="1" i="0" u="none" strike="noStrike" dirty="0">
                          <a:solidFill>
                            <a:srgbClr val="FFFFFF"/>
                          </a:solidFill>
                          <a:effectLst/>
                          <a:latin typeface="Calibri" panose="020F0502020204030204" pitchFamily="34" charset="0"/>
                        </a:rPr>
                        <a:t>Ireland</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tc>
                  <a:txBody>
                    <a:bodyPr/>
                    <a:lstStyle/>
                    <a:p>
                      <a:pPr algn="l" rtl="0" fontAlgn="ctr"/>
                      <a:r>
                        <a:rPr lang="en-IE" sz="1200" b="0" i="0" u="none" strike="noStrike" dirty="0">
                          <a:solidFill>
                            <a:srgbClr val="000000"/>
                          </a:solidFill>
                          <a:effectLst/>
                          <a:latin typeface="Calibri" panose="020F0502020204030204" pitchFamily="34" charset="0"/>
                        </a:rPr>
                        <a:t>All</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tc>
                  <a:txBody>
                    <a:bodyPr/>
                    <a:lstStyle/>
                    <a:p>
                      <a:pPr algn="r" rtl="0" fontAlgn="ctr"/>
                      <a:r>
                        <a:rPr lang="en-IE" sz="1200" b="0" i="0" u="none" strike="noStrike">
                          <a:solidFill>
                            <a:srgbClr val="000000"/>
                          </a:solidFill>
                          <a:effectLst/>
                          <a:latin typeface="Calibri" panose="020F0502020204030204" pitchFamily="34" charset="0"/>
                        </a:rPr>
                        <a:t>154,578</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tc>
                  <a:txBody>
                    <a:bodyPr/>
                    <a:lstStyle/>
                    <a:p>
                      <a:pPr algn="r" rtl="0" fontAlgn="ctr"/>
                      <a:r>
                        <a:rPr lang="en-IE" sz="1200" b="0" i="0" u="none" strike="noStrike" dirty="0">
                          <a:solidFill>
                            <a:srgbClr val="000000"/>
                          </a:solidFill>
                          <a:effectLst/>
                          <a:latin typeface="Calibri" panose="020F0502020204030204" pitchFamily="34" charset="0"/>
                        </a:rPr>
                        <a:t>1.59%</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extLst>
                  <a:ext uri="{0D108BD9-81ED-4DB2-BD59-A6C34878D82A}">
                    <a16:rowId xmlns:a16="http://schemas.microsoft.com/office/drawing/2014/main" val="4194181106"/>
                  </a:ext>
                </a:extLst>
              </a:tr>
              <a:tr h="511089">
                <a:tc>
                  <a:txBody>
                    <a:bodyPr/>
                    <a:lstStyle/>
                    <a:p>
                      <a:pPr lvl="1" algn="l" rtl="0" fontAlgn="ctr"/>
                      <a:r>
                        <a:rPr lang="en-IE" sz="1200" b="1" i="0" u="none" strike="noStrike" dirty="0">
                          <a:solidFill>
                            <a:srgbClr val="FFFFFF"/>
                          </a:solidFill>
                          <a:effectLst/>
                          <a:latin typeface="Calibri" panose="020F0502020204030204" pitchFamily="34" charset="0"/>
                        </a:rPr>
                        <a:t>Ireland</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BACC6"/>
                    </a:solidFill>
                  </a:tcPr>
                </a:tc>
                <a:tc>
                  <a:txBody>
                    <a:bodyPr/>
                    <a:lstStyle/>
                    <a:p>
                      <a:pPr algn="l" rtl="0" fontAlgn="ctr"/>
                      <a:r>
                        <a:rPr lang="en-IE" sz="1200" b="0" i="0" u="none" strike="noStrike" dirty="0">
                          <a:solidFill>
                            <a:srgbClr val="000000"/>
                          </a:solidFill>
                          <a:effectLst/>
                          <a:latin typeface="Calibri" panose="020F0502020204030204" pitchFamily="34" charset="0"/>
                        </a:rPr>
                        <a:t>Science Foundation Ireland</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BACC6"/>
                    </a:solidFill>
                  </a:tcPr>
                </a:tc>
                <a:tc>
                  <a:txBody>
                    <a:bodyPr/>
                    <a:lstStyle/>
                    <a:p>
                      <a:pPr algn="r" rtl="0" fontAlgn="ctr"/>
                      <a:r>
                        <a:rPr lang="en-IE" sz="1200" b="0" i="0" u="none" strike="noStrike">
                          <a:solidFill>
                            <a:srgbClr val="000000"/>
                          </a:solidFill>
                          <a:effectLst/>
                          <a:latin typeface="Calibri" panose="020F0502020204030204" pitchFamily="34" charset="0"/>
                        </a:rPr>
                        <a:t>14,661</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BACC6"/>
                    </a:solidFill>
                  </a:tcPr>
                </a:tc>
                <a:tc>
                  <a:txBody>
                    <a:bodyPr/>
                    <a:lstStyle/>
                    <a:p>
                      <a:pPr algn="r" rtl="0" fontAlgn="ctr"/>
                      <a:r>
                        <a:rPr lang="en-IE" sz="1200" b="0" i="0" u="none" strike="noStrike" dirty="0">
                          <a:solidFill>
                            <a:srgbClr val="000000"/>
                          </a:solidFill>
                          <a:effectLst/>
                          <a:latin typeface="Calibri" panose="020F0502020204030204" pitchFamily="34" charset="0"/>
                        </a:rPr>
                        <a:t>2.54%</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BACC6"/>
                    </a:solidFill>
                  </a:tcPr>
                </a:tc>
                <a:extLst>
                  <a:ext uri="{0D108BD9-81ED-4DB2-BD59-A6C34878D82A}">
                    <a16:rowId xmlns:a16="http://schemas.microsoft.com/office/drawing/2014/main" val="76260403"/>
                  </a:ext>
                </a:extLst>
              </a:tr>
              <a:tr h="181357">
                <a:tc>
                  <a:txBody>
                    <a:bodyPr/>
                    <a:lstStyle/>
                    <a:p>
                      <a:pPr lvl="1" algn="l" rtl="0" fontAlgn="ctr"/>
                      <a:r>
                        <a:rPr lang="en-IE" sz="1200" b="1" i="0" u="none" strike="noStrike">
                          <a:solidFill>
                            <a:srgbClr val="FFFFFF"/>
                          </a:solidFill>
                          <a:effectLst/>
                          <a:latin typeface="Calibri" panose="020F0502020204030204" pitchFamily="34" charset="0"/>
                        </a:rPr>
                        <a:t>USA</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en-IE" sz="1200" b="0" i="0" u="none" strike="noStrike" dirty="0">
                          <a:solidFill>
                            <a:srgbClr val="000000"/>
                          </a:solidFill>
                          <a:effectLst/>
                          <a:latin typeface="Calibri" panose="020F0502020204030204" pitchFamily="34" charset="0"/>
                        </a:rPr>
                        <a:t>All</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IE" sz="1200" b="0" i="0" u="none" strike="noStrike">
                          <a:solidFill>
                            <a:srgbClr val="000000"/>
                          </a:solidFill>
                          <a:effectLst/>
                          <a:latin typeface="Calibri" panose="020F0502020204030204" pitchFamily="34" charset="0"/>
                        </a:rPr>
                        <a:t>8,489,771</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IE" sz="1200" b="0" i="0" u="none" strike="noStrike" dirty="0">
                          <a:solidFill>
                            <a:srgbClr val="000000"/>
                          </a:solidFill>
                          <a:effectLst/>
                          <a:latin typeface="Calibri" panose="020F0502020204030204" pitchFamily="34" charset="0"/>
                        </a:rPr>
                        <a:t>1.76%</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2775659161"/>
                  </a:ext>
                </a:extLst>
              </a:tr>
              <a:tr h="181357">
                <a:tc>
                  <a:txBody>
                    <a:bodyPr/>
                    <a:lstStyle/>
                    <a:p>
                      <a:pPr lvl="1" algn="l" rtl="0" fontAlgn="ctr"/>
                      <a:r>
                        <a:rPr lang="en-IE" sz="1200" b="1" i="0" u="none" strike="noStrike">
                          <a:solidFill>
                            <a:srgbClr val="FFFFFF"/>
                          </a:solidFill>
                          <a:effectLst/>
                          <a:latin typeface="Calibri" panose="020F0502020204030204" pitchFamily="34" charset="0"/>
                        </a:rPr>
                        <a:t>USA</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en-IE" sz="1200" b="0" i="0" u="none" strike="noStrike" dirty="0">
                          <a:solidFill>
                            <a:srgbClr val="000000"/>
                          </a:solidFill>
                          <a:effectLst/>
                          <a:latin typeface="Calibri" panose="020F0502020204030204" pitchFamily="34" charset="0"/>
                        </a:rPr>
                        <a:t>NSF</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IE" sz="1200" b="0" i="0" u="none" strike="noStrike">
                          <a:solidFill>
                            <a:srgbClr val="000000"/>
                          </a:solidFill>
                          <a:effectLst/>
                          <a:latin typeface="Calibri" panose="020F0502020204030204" pitchFamily="34" charset="0"/>
                        </a:rPr>
                        <a:t>457,581</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IE" sz="1200" b="0" i="0" u="none" strike="noStrike" dirty="0">
                          <a:solidFill>
                            <a:srgbClr val="000000"/>
                          </a:solidFill>
                          <a:effectLst/>
                          <a:latin typeface="Calibri" panose="020F0502020204030204" pitchFamily="34" charset="0"/>
                        </a:rPr>
                        <a:t>2.82%</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2562480672"/>
                  </a:ext>
                </a:extLst>
              </a:tr>
              <a:tr h="181357">
                <a:tc>
                  <a:txBody>
                    <a:bodyPr/>
                    <a:lstStyle/>
                    <a:p>
                      <a:pPr lvl="1" algn="l" rtl="0" fontAlgn="ctr"/>
                      <a:r>
                        <a:rPr lang="en-IE" sz="1200" b="1" i="0" u="none" strike="noStrike">
                          <a:solidFill>
                            <a:srgbClr val="FFFFFF"/>
                          </a:solidFill>
                          <a:effectLst/>
                          <a:latin typeface="Calibri" panose="020F0502020204030204" pitchFamily="34" charset="0"/>
                        </a:rPr>
                        <a:t>USA</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en-IE" sz="1200" b="0" i="0" u="none" strike="noStrike" dirty="0">
                          <a:solidFill>
                            <a:srgbClr val="000000"/>
                          </a:solidFill>
                          <a:effectLst/>
                          <a:latin typeface="Calibri" panose="020F0502020204030204" pitchFamily="34" charset="0"/>
                        </a:rPr>
                        <a:t>NIH</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IE" sz="1200" b="0" i="0" u="none" strike="noStrike" dirty="0">
                          <a:solidFill>
                            <a:srgbClr val="000000"/>
                          </a:solidFill>
                          <a:effectLst/>
                          <a:latin typeface="Calibri" panose="020F0502020204030204" pitchFamily="34" charset="0"/>
                        </a:rPr>
                        <a:t>698,000</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IE" sz="1200" b="0" i="0" u="none" strike="noStrike" dirty="0">
                          <a:solidFill>
                            <a:srgbClr val="000000"/>
                          </a:solidFill>
                          <a:effectLst/>
                          <a:latin typeface="Calibri" panose="020F0502020204030204" pitchFamily="34" charset="0"/>
                        </a:rPr>
                        <a:t>2.88%</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3169562042"/>
                  </a:ext>
                </a:extLst>
              </a:tr>
              <a:tr h="181357">
                <a:tc>
                  <a:txBody>
                    <a:bodyPr/>
                    <a:lstStyle/>
                    <a:p>
                      <a:pPr lvl="1" algn="l" rtl="0" fontAlgn="ctr"/>
                      <a:r>
                        <a:rPr lang="en-IE" sz="1200" b="1" i="0" u="none" strike="noStrike">
                          <a:solidFill>
                            <a:srgbClr val="FFFFFF"/>
                          </a:solidFill>
                          <a:effectLst/>
                          <a:latin typeface="Calibri" panose="020F0502020204030204" pitchFamily="34" charset="0"/>
                        </a:rPr>
                        <a:t>Denmark</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en-IE" sz="1200" b="0" i="0" u="none" strike="noStrike">
                          <a:solidFill>
                            <a:srgbClr val="000000"/>
                          </a:solidFill>
                          <a:effectLst/>
                          <a:latin typeface="Calibri" panose="020F0502020204030204" pitchFamily="34" charset="0"/>
                        </a:rPr>
                        <a:t>All</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IE" sz="1200" b="0" i="0" u="none" strike="noStrike" dirty="0">
                          <a:solidFill>
                            <a:srgbClr val="000000"/>
                          </a:solidFill>
                          <a:effectLst/>
                          <a:latin typeface="Calibri" panose="020F0502020204030204" pitchFamily="34" charset="0"/>
                        </a:rPr>
                        <a:t>267,823</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IE" sz="1200" b="0" i="0" u="none" strike="noStrike" dirty="0">
                          <a:solidFill>
                            <a:srgbClr val="000000"/>
                          </a:solidFill>
                          <a:effectLst/>
                          <a:latin typeface="Calibri" panose="020F0502020204030204" pitchFamily="34" charset="0"/>
                        </a:rPr>
                        <a:t>2.41%</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1393454178"/>
                  </a:ext>
                </a:extLst>
              </a:tr>
              <a:tr h="181357">
                <a:tc>
                  <a:txBody>
                    <a:bodyPr/>
                    <a:lstStyle/>
                    <a:p>
                      <a:pPr lvl="1" algn="l" rtl="0" fontAlgn="ctr"/>
                      <a:r>
                        <a:rPr lang="en-IE" sz="1200" b="1" i="0" u="none" strike="noStrike">
                          <a:solidFill>
                            <a:srgbClr val="FFFFFF"/>
                          </a:solidFill>
                          <a:effectLst/>
                          <a:latin typeface="Calibri" panose="020F0502020204030204" pitchFamily="34" charset="0"/>
                        </a:rPr>
                        <a:t>Singapore</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en-IE" sz="1200" b="0" i="0" u="none" strike="noStrike">
                          <a:solidFill>
                            <a:srgbClr val="000000"/>
                          </a:solidFill>
                          <a:effectLst/>
                          <a:latin typeface="Calibri" panose="020F0502020204030204" pitchFamily="34" charset="0"/>
                        </a:rPr>
                        <a:t>All</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IE" sz="1200" b="0" i="0" u="none" strike="noStrike" dirty="0">
                          <a:solidFill>
                            <a:srgbClr val="000000"/>
                          </a:solidFill>
                          <a:effectLst/>
                          <a:latin typeface="Calibri" panose="020F0502020204030204" pitchFamily="34" charset="0"/>
                        </a:rPr>
                        <a:t>201,478</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IE" sz="1200" b="0" i="0" u="none" strike="noStrike" dirty="0">
                          <a:solidFill>
                            <a:srgbClr val="000000"/>
                          </a:solidFill>
                          <a:effectLst/>
                          <a:latin typeface="Calibri" panose="020F0502020204030204" pitchFamily="34" charset="0"/>
                        </a:rPr>
                        <a:t>2.08%</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265199005"/>
                  </a:ext>
                </a:extLst>
              </a:tr>
              <a:tr h="181357">
                <a:tc>
                  <a:txBody>
                    <a:bodyPr/>
                    <a:lstStyle/>
                    <a:p>
                      <a:pPr lvl="1" algn="l" rtl="0" fontAlgn="ctr"/>
                      <a:r>
                        <a:rPr lang="en-IE" sz="1200" b="1" i="0" u="none" strike="noStrike">
                          <a:solidFill>
                            <a:srgbClr val="FFFFFF"/>
                          </a:solidFill>
                          <a:effectLst/>
                          <a:latin typeface="Calibri" panose="020F0502020204030204" pitchFamily="34" charset="0"/>
                        </a:rPr>
                        <a:t>UK</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en-IE" sz="1200" b="0" i="0" u="none" strike="noStrike">
                          <a:solidFill>
                            <a:srgbClr val="000000"/>
                          </a:solidFill>
                          <a:effectLst/>
                          <a:latin typeface="Calibri" panose="020F0502020204030204" pitchFamily="34" charset="0"/>
                        </a:rPr>
                        <a:t>All</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en-IE" sz="1200" b="0" i="0" u="none" strike="noStrike" dirty="0">
                          <a:solidFill>
                            <a:srgbClr val="000000"/>
                          </a:solidFill>
                          <a:effectLst/>
                          <a:latin typeface="Calibri" panose="020F0502020204030204" pitchFamily="34" charset="0"/>
                        </a:rPr>
                        <a:t>2,341,194</a:t>
                      </a:r>
                    </a:p>
                  </a:txBody>
                  <a:tcPr marL="5820" marR="5820" marT="58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IE" sz="1200" b="0" i="0" u="none" strike="noStrike" dirty="0">
                          <a:solidFill>
                            <a:srgbClr val="000000"/>
                          </a:solidFill>
                          <a:effectLst/>
                          <a:latin typeface="Calibri" panose="020F0502020204030204" pitchFamily="34" charset="0"/>
                        </a:rPr>
                        <a:t>1.78%</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3913711407"/>
                  </a:ext>
                </a:extLst>
              </a:tr>
              <a:tr h="181357">
                <a:tc>
                  <a:txBody>
                    <a:bodyPr/>
                    <a:lstStyle/>
                    <a:p>
                      <a:pPr lvl="1" algn="l" rtl="0" fontAlgn="ctr"/>
                      <a:r>
                        <a:rPr lang="en-IE" sz="1200" b="1" i="0" u="none" strike="noStrike">
                          <a:solidFill>
                            <a:srgbClr val="FFFFFF"/>
                          </a:solidFill>
                          <a:effectLst/>
                          <a:latin typeface="Calibri" panose="020F0502020204030204" pitchFamily="34" charset="0"/>
                        </a:rPr>
                        <a:t>Finland</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en-IE" sz="1200" b="0" i="0" u="none" strike="noStrike">
                          <a:solidFill>
                            <a:srgbClr val="000000"/>
                          </a:solidFill>
                          <a:effectLst/>
                          <a:latin typeface="Calibri" panose="020F0502020204030204" pitchFamily="34" charset="0"/>
                        </a:rPr>
                        <a:t>All</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IE" sz="1200" b="0" i="0" u="none" strike="noStrike" dirty="0">
                          <a:solidFill>
                            <a:srgbClr val="000000"/>
                          </a:solidFill>
                          <a:effectLst/>
                          <a:latin typeface="Calibri" panose="020F0502020204030204" pitchFamily="34" charset="0"/>
                        </a:rPr>
                        <a:t>214,411</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IE" sz="1200" b="0" i="0" u="none" strike="noStrike" dirty="0">
                          <a:solidFill>
                            <a:srgbClr val="000000"/>
                          </a:solidFill>
                          <a:effectLst/>
                          <a:latin typeface="Calibri" panose="020F0502020204030204" pitchFamily="34" charset="0"/>
                        </a:rPr>
                        <a:t>1.71%</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449980070"/>
                  </a:ext>
                </a:extLst>
              </a:tr>
              <a:tr h="258699">
                <a:tc>
                  <a:txBody>
                    <a:bodyPr/>
                    <a:lstStyle/>
                    <a:p>
                      <a:pPr lvl="1" algn="l" rtl="0" fontAlgn="ctr"/>
                      <a:r>
                        <a:rPr lang="en-IE" sz="1200" b="1" i="0" u="none" strike="noStrike">
                          <a:solidFill>
                            <a:srgbClr val="FFFFFF"/>
                          </a:solidFill>
                          <a:effectLst/>
                          <a:latin typeface="Calibri" panose="020F0502020204030204" pitchFamily="34" charset="0"/>
                        </a:rPr>
                        <a:t>New Zealand</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en-IE" sz="1200" b="0" i="0" u="none" strike="noStrike">
                          <a:solidFill>
                            <a:srgbClr val="000000"/>
                          </a:solidFill>
                          <a:effectLst/>
                          <a:latin typeface="Calibri" panose="020F0502020204030204" pitchFamily="34" charset="0"/>
                        </a:rPr>
                        <a:t>All</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IE" sz="1200" b="0" i="0" u="none" strike="noStrike" dirty="0">
                          <a:solidFill>
                            <a:srgbClr val="000000"/>
                          </a:solidFill>
                          <a:effectLst/>
                          <a:latin typeface="Calibri" panose="020F0502020204030204" pitchFamily="34" charset="0"/>
                        </a:rPr>
                        <a:t>152,308</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IE" sz="1200" b="0" i="0" u="none" strike="noStrike" dirty="0">
                          <a:solidFill>
                            <a:srgbClr val="000000"/>
                          </a:solidFill>
                          <a:effectLst/>
                          <a:latin typeface="Calibri" panose="020F0502020204030204" pitchFamily="34" charset="0"/>
                        </a:rPr>
                        <a:t>1.69%</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3932493356"/>
                  </a:ext>
                </a:extLst>
              </a:tr>
              <a:tr h="181357">
                <a:tc>
                  <a:txBody>
                    <a:bodyPr/>
                    <a:lstStyle/>
                    <a:p>
                      <a:pPr lvl="1" algn="l" rtl="0" fontAlgn="ctr"/>
                      <a:r>
                        <a:rPr lang="en-IE" sz="1200" b="1" i="0" u="none" strike="noStrike">
                          <a:solidFill>
                            <a:srgbClr val="FFFFFF"/>
                          </a:solidFill>
                          <a:effectLst/>
                          <a:latin typeface="Calibri" panose="020F0502020204030204" pitchFamily="34" charset="0"/>
                        </a:rPr>
                        <a:t>Israel</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en-IE" sz="1200" b="0" i="0" u="none" strike="noStrike">
                          <a:solidFill>
                            <a:srgbClr val="000000"/>
                          </a:solidFill>
                          <a:effectLst/>
                          <a:latin typeface="Calibri" panose="020F0502020204030204" pitchFamily="34" charset="0"/>
                        </a:rPr>
                        <a:t>All</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IE" sz="1200" b="0" i="0" u="none" strike="noStrike" dirty="0">
                          <a:solidFill>
                            <a:srgbClr val="000000"/>
                          </a:solidFill>
                          <a:effectLst/>
                          <a:latin typeface="Calibri" panose="020F0502020204030204" pitchFamily="34" charset="0"/>
                        </a:rPr>
                        <a:t>254,092</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IE" sz="1200" b="0" i="0" u="none" strike="noStrike" dirty="0">
                          <a:solidFill>
                            <a:srgbClr val="000000"/>
                          </a:solidFill>
                          <a:effectLst/>
                          <a:latin typeface="Calibri" panose="020F0502020204030204" pitchFamily="34" charset="0"/>
                        </a:rPr>
                        <a:t>1.56%</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701981547"/>
                  </a:ext>
                </a:extLst>
              </a:tr>
              <a:tr h="181357">
                <a:tc>
                  <a:txBody>
                    <a:bodyPr/>
                    <a:lstStyle/>
                    <a:p>
                      <a:pPr lvl="1" algn="l" rtl="0" fontAlgn="ctr"/>
                      <a:r>
                        <a:rPr lang="en-IE" sz="1200" b="1" i="0" u="none" strike="noStrike">
                          <a:solidFill>
                            <a:srgbClr val="FFFFFF"/>
                          </a:solidFill>
                          <a:effectLst/>
                          <a:latin typeface="Calibri" panose="020F0502020204030204" pitchFamily="34" charset="0"/>
                        </a:rPr>
                        <a:t>China</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en-IE" sz="1200" b="0" i="0" u="none" strike="noStrike">
                          <a:solidFill>
                            <a:srgbClr val="000000"/>
                          </a:solidFill>
                          <a:effectLst/>
                          <a:latin typeface="Calibri" panose="020F0502020204030204" pitchFamily="34" charset="0"/>
                        </a:rPr>
                        <a:t>All</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IE" sz="1200" b="0" i="0" u="none" strike="noStrike" dirty="0">
                          <a:solidFill>
                            <a:srgbClr val="000000"/>
                          </a:solidFill>
                          <a:effectLst/>
                          <a:latin typeface="Calibri" panose="020F0502020204030204" pitchFamily="34" charset="0"/>
                        </a:rPr>
                        <a:t>3,298,910</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IE" sz="1200" b="0" i="0" u="none" strike="noStrike" dirty="0">
                          <a:solidFill>
                            <a:srgbClr val="000000"/>
                          </a:solidFill>
                          <a:effectLst/>
                          <a:latin typeface="Calibri" panose="020F0502020204030204" pitchFamily="34" charset="0"/>
                        </a:rPr>
                        <a:t>0.93%</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543720005"/>
                  </a:ext>
                </a:extLst>
              </a:tr>
              <a:tr h="511089">
                <a:tc>
                  <a:txBody>
                    <a:bodyPr/>
                    <a:lstStyle/>
                    <a:p>
                      <a:pPr lvl="1" algn="l" rtl="0" fontAlgn="ctr"/>
                      <a:r>
                        <a:rPr lang="en-IE" sz="1200" b="1" i="0" u="none" strike="noStrike" dirty="0">
                          <a:solidFill>
                            <a:srgbClr val="FFFFFF"/>
                          </a:solidFill>
                          <a:effectLst/>
                          <a:latin typeface="Calibri" panose="020F0502020204030204" pitchFamily="34" charset="0"/>
                        </a:rPr>
                        <a:t>EU</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en-IE" sz="1200" b="0" i="0" u="none" strike="noStrike" dirty="0">
                          <a:solidFill>
                            <a:srgbClr val="000000"/>
                          </a:solidFill>
                          <a:effectLst/>
                          <a:latin typeface="Calibri" panose="020F0502020204030204" pitchFamily="34" charset="0"/>
                        </a:rPr>
                        <a:t>European Research Council</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IE" sz="1200" b="0" i="0" u="none" strike="noStrike" dirty="0">
                          <a:solidFill>
                            <a:srgbClr val="000000"/>
                          </a:solidFill>
                          <a:effectLst/>
                          <a:latin typeface="Calibri" panose="020F0502020204030204" pitchFamily="34" charset="0"/>
                        </a:rPr>
                        <a:t>49,575</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IE" sz="1200" b="0" i="0" u="none" strike="noStrike" dirty="0">
                          <a:solidFill>
                            <a:srgbClr val="000000"/>
                          </a:solidFill>
                          <a:effectLst/>
                          <a:latin typeface="Calibri" panose="020F0502020204030204" pitchFamily="34" charset="0"/>
                        </a:rPr>
                        <a:t>4.71%</a:t>
                      </a:r>
                    </a:p>
                  </a:txBody>
                  <a:tcPr marL="5820" marR="5820" marT="5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219770457"/>
                  </a:ext>
                </a:extLst>
              </a:tr>
            </a:tbl>
          </a:graphicData>
        </a:graphic>
      </p:graphicFrame>
    </p:spTree>
    <p:extLst>
      <p:ext uri="{BB962C8B-B14F-4D97-AF65-F5344CB8AC3E}">
        <p14:creationId xmlns:p14="http://schemas.microsoft.com/office/powerpoint/2010/main" val="99233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CC2921C-D9E7-4825-8D29-FA391B335FEF}"/>
              </a:ext>
            </a:extLst>
          </p:cNvPr>
          <p:cNvSpPr>
            <a:spLocks noGrp="1"/>
          </p:cNvSpPr>
          <p:nvPr>
            <p:ph type="title"/>
          </p:nvPr>
        </p:nvSpPr>
        <p:spPr>
          <a:xfrm>
            <a:off x="209441" y="320105"/>
            <a:ext cx="7160684" cy="721295"/>
          </a:xfrm>
        </p:spPr>
        <p:txBody>
          <a:bodyPr>
            <a:normAutofit fontScale="90000"/>
          </a:bodyPr>
          <a:lstStyle/>
          <a:p>
            <a:r>
              <a:rPr lang="en-IE" sz="2700" b="1" dirty="0">
                <a:latin typeface="+mj-lt"/>
              </a:rPr>
              <a:t>Patent citations as a measure of economic public good for oriented basic research</a:t>
            </a:r>
            <a:br>
              <a:rPr lang="en-IE" dirty="0"/>
            </a:br>
            <a:endParaRPr lang="en-IE" dirty="0"/>
          </a:p>
        </p:txBody>
      </p:sp>
      <p:sp>
        <p:nvSpPr>
          <p:cNvPr id="6" name="Content Placeholder 2">
            <a:extLst>
              <a:ext uri="{FF2B5EF4-FFF2-40B4-BE49-F238E27FC236}">
                <a16:creationId xmlns:a16="http://schemas.microsoft.com/office/drawing/2014/main" id="{0F3F8900-C822-4B22-9D98-95962FE51171}"/>
              </a:ext>
            </a:extLst>
          </p:cNvPr>
          <p:cNvSpPr>
            <a:spLocks noGrp="1"/>
          </p:cNvSpPr>
          <p:nvPr>
            <p:ph idx="1"/>
          </p:nvPr>
        </p:nvSpPr>
        <p:spPr>
          <a:xfrm>
            <a:off x="209441" y="928000"/>
            <a:ext cx="7917683" cy="3296895"/>
          </a:xfrm>
        </p:spPr>
        <p:txBody>
          <a:bodyPr/>
          <a:lstStyle/>
          <a:p>
            <a:endParaRPr lang="en-IE" u="sng" dirty="0"/>
          </a:p>
          <a:p>
            <a:r>
              <a:rPr lang="en-IE" i="1" dirty="0"/>
              <a:t>Test of “market failure” and “spill over” rationale for public investment in scientific research</a:t>
            </a:r>
          </a:p>
          <a:p>
            <a:pPr lvl="1"/>
            <a:endParaRPr lang="en-IE" dirty="0"/>
          </a:p>
          <a:p>
            <a:endParaRPr lang="en-IE" dirty="0"/>
          </a:p>
          <a:p>
            <a:endParaRPr lang="en-IE" dirty="0"/>
          </a:p>
        </p:txBody>
      </p:sp>
      <p:sp>
        <p:nvSpPr>
          <p:cNvPr id="4" name="Content Placeholder 2">
            <a:extLst>
              <a:ext uri="{FF2B5EF4-FFF2-40B4-BE49-F238E27FC236}">
                <a16:creationId xmlns:a16="http://schemas.microsoft.com/office/drawing/2014/main" id="{5FF9B428-3C7E-4F02-9D9F-F0FF4C6BEF8C}"/>
              </a:ext>
            </a:extLst>
          </p:cNvPr>
          <p:cNvSpPr txBox="1">
            <a:spLocks/>
          </p:cNvSpPr>
          <p:nvPr/>
        </p:nvSpPr>
        <p:spPr>
          <a:xfrm>
            <a:off x="209442" y="2372710"/>
            <a:ext cx="8303938" cy="2279332"/>
          </a:xfrm>
          <a:prstGeom prst="rect">
            <a:avLst/>
          </a:prstGeom>
        </p:spPr>
        <p:txBody>
          <a:bodyPr vert="horz" lIns="68580" tIns="34290" rIns="68580" bIns="34290" rtlCol="0">
            <a:normAutofit/>
          </a:bodyPr>
          <a:lstStyle>
            <a:lvl1pPr marL="285750" indent="-285750" algn="l" defTabSz="457200" rtl="0" eaLnBrk="1" latinLnBrk="0" hangingPunct="1">
              <a:spcBef>
                <a:spcPct val="20000"/>
              </a:spcBef>
              <a:buClr>
                <a:schemeClr val="bg2"/>
              </a:buClr>
              <a:buSzPct val="105000"/>
              <a:buFont typeface="Lucida Grande"/>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68288" indent="-268288" defTabSz="342900">
              <a:buClr>
                <a:srgbClr val="00B1AC"/>
              </a:buClr>
            </a:pPr>
            <a:r>
              <a:rPr lang="en-GB" b="1" dirty="0">
                <a:solidFill>
                  <a:srgbClr val="000000"/>
                </a:solidFill>
                <a:latin typeface="Calibri"/>
              </a:rPr>
              <a:t>300 companies are building IP on SFI funded research</a:t>
            </a:r>
            <a:r>
              <a:rPr lang="en-GB" dirty="0">
                <a:solidFill>
                  <a:srgbClr val="000000"/>
                </a:solidFill>
                <a:latin typeface="Calibri"/>
              </a:rPr>
              <a:t>, 40% of these create </a:t>
            </a:r>
            <a:r>
              <a:rPr lang="en-GB" b="1" dirty="0">
                <a:solidFill>
                  <a:srgbClr val="000000"/>
                </a:solidFill>
                <a:latin typeface="Calibri"/>
              </a:rPr>
              <a:t>jobs</a:t>
            </a:r>
            <a:r>
              <a:rPr lang="en-GB" dirty="0">
                <a:solidFill>
                  <a:srgbClr val="000000"/>
                </a:solidFill>
                <a:latin typeface="Calibri"/>
              </a:rPr>
              <a:t> in Ireland, 10% of these are </a:t>
            </a:r>
            <a:r>
              <a:rPr lang="en-GB" b="1" dirty="0">
                <a:solidFill>
                  <a:srgbClr val="000000"/>
                </a:solidFill>
                <a:latin typeface="Calibri"/>
              </a:rPr>
              <a:t>IDA client</a:t>
            </a:r>
            <a:r>
              <a:rPr lang="en-GB" dirty="0">
                <a:solidFill>
                  <a:srgbClr val="000000"/>
                </a:solidFill>
                <a:latin typeface="Calibri"/>
              </a:rPr>
              <a:t> companies. Regional impact is evident.</a:t>
            </a:r>
            <a:endParaRPr lang="en-GB" b="1" dirty="0">
              <a:solidFill>
                <a:srgbClr val="000000"/>
              </a:solidFill>
              <a:latin typeface="Calibri"/>
            </a:endParaRPr>
          </a:p>
          <a:p>
            <a:pPr marL="214313" indent="-214313" defTabSz="342900">
              <a:buClr>
                <a:srgbClr val="00B1AC"/>
              </a:buClr>
            </a:pPr>
            <a:endParaRPr lang="en-GB" b="1" dirty="0">
              <a:solidFill>
                <a:srgbClr val="000000"/>
              </a:solidFill>
              <a:latin typeface="Calibri"/>
            </a:endParaRPr>
          </a:p>
          <a:p>
            <a:pPr marL="214313" indent="-214313" defTabSz="342900">
              <a:buClr>
                <a:srgbClr val="00B1AC"/>
              </a:buClr>
            </a:pPr>
            <a:r>
              <a:rPr lang="en-GB" b="1" dirty="0">
                <a:solidFill>
                  <a:srgbClr val="000000"/>
                </a:solidFill>
                <a:latin typeface="Calibri"/>
              </a:rPr>
              <a:t>50% of Ireland’s patent cited publications </a:t>
            </a:r>
            <a:r>
              <a:rPr lang="en-GB" dirty="0">
                <a:solidFill>
                  <a:srgbClr val="000000"/>
                </a:solidFill>
                <a:latin typeface="Calibri"/>
              </a:rPr>
              <a:t>were </a:t>
            </a:r>
            <a:r>
              <a:rPr lang="en-GB" b="1" dirty="0">
                <a:solidFill>
                  <a:srgbClr val="000000"/>
                </a:solidFill>
                <a:latin typeface="Calibri"/>
              </a:rPr>
              <a:t>funded</a:t>
            </a:r>
            <a:r>
              <a:rPr lang="en-GB" dirty="0">
                <a:solidFill>
                  <a:srgbClr val="000000"/>
                </a:solidFill>
                <a:latin typeface="Calibri"/>
              </a:rPr>
              <a:t> in part or in whole by </a:t>
            </a:r>
            <a:r>
              <a:rPr lang="en-GB" b="1" dirty="0">
                <a:solidFill>
                  <a:srgbClr val="000000"/>
                </a:solidFill>
                <a:latin typeface="Calibri"/>
              </a:rPr>
              <a:t>SFI.</a:t>
            </a:r>
            <a:endParaRPr lang="en-IE" b="1" dirty="0">
              <a:solidFill>
                <a:srgbClr val="000000"/>
              </a:solidFill>
              <a:latin typeface="Calibri"/>
            </a:endParaRPr>
          </a:p>
          <a:p>
            <a:pPr marL="214313" indent="-214313" defTabSz="342900">
              <a:buClr>
                <a:srgbClr val="00B1AC"/>
              </a:buClr>
            </a:pPr>
            <a:endParaRPr lang="en-IE" b="1" dirty="0">
              <a:solidFill>
                <a:srgbClr val="000000"/>
              </a:solidFill>
              <a:latin typeface="Calibri"/>
            </a:endParaRPr>
          </a:p>
          <a:p>
            <a:pPr marL="214313" indent="-214313" defTabSz="342900">
              <a:buClr>
                <a:srgbClr val="00B1AC"/>
              </a:buClr>
            </a:pPr>
            <a:r>
              <a:rPr lang="en-IE" b="1" dirty="0">
                <a:solidFill>
                  <a:srgbClr val="000000"/>
                </a:solidFill>
                <a:latin typeface="Calibri"/>
              </a:rPr>
              <a:t>31.1% of SFI Investigator Programme (IvP) awards </a:t>
            </a:r>
            <a:r>
              <a:rPr lang="en-IE" dirty="0">
                <a:solidFill>
                  <a:srgbClr val="000000"/>
                </a:solidFill>
                <a:latin typeface="Calibri"/>
              </a:rPr>
              <a:t>between 2005 and 2013 produced a paper that was </a:t>
            </a:r>
            <a:r>
              <a:rPr lang="en-IE" b="1" dirty="0">
                <a:solidFill>
                  <a:srgbClr val="000000"/>
                </a:solidFill>
                <a:latin typeface="Calibri"/>
              </a:rPr>
              <a:t>cited in a patent.</a:t>
            </a:r>
          </a:p>
        </p:txBody>
      </p:sp>
      <p:sp>
        <p:nvSpPr>
          <p:cNvPr id="7" name="Title 1">
            <a:extLst>
              <a:ext uri="{FF2B5EF4-FFF2-40B4-BE49-F238E27FC236}">
                <a16:creationId xmlns:a16="http://schemas.microsoft.com/office/drawing/2014/main" id="{E04C942B-8F71-4218-BBEE-1F85C861CB4A}"/>
              </a:ext>
            </a:extLst>
          </p:cNvPr>
          <p:cNvSpPr txBox="1">
            <a:spLocks/>
          </p:cNvSpPr>
          <p:nvPr/>
        </p:nvSpPr>
        <p:spPr>
          <a:xfrm>
            <a:off x="588066" y="1970691"/>
            <a:ext cx="7334106" cy="402019"/>
          </a:xfrm>
          <a:prstGeom prst="rect">
            <a:avLst/>
          </a:prstGeom>
          <a:solidFill>
            <a:schemeClr val="accent3">
              <a:lumMod val="20000"/>
              <a:lumOff val="80000"/>
            </a:schemeClr>
          </a:solidFill>
        </p:spPr>
        <p:txBody>
          <a:bodyPr vert="horz" lIns="68580" tIns="34290" rIns="68580" bIns="34290" rtlCol="0" anchor="t">
            <a:normAutofit lnSpcReduction="10000"/>
          </a:bodyPr>
          <a:lstStyle>
            <a:lvl1pPr algn="l" defTabSz="457200" rtl="0" eaLnBrk="1" latinLnBrk="0" hangingPunct="1">
              <a:spcBef>
                <a:spcPct val="0"/>
              </a:spcBef>
              <a:buNone/>
              <a:defRPr sz="3400" b="1" kern="1200">
                <a:solidFill>
                  <a:schemeClr val="tx2"/>
                </a:solidFill>
                <a:latin typeface="+mj-lt"/>
                <a:ea typeface="+mj-ea"/>
                <a:cs typeface="+mj-cs"/>
              </a:defRPr>
            </a:lvl1pPr>
          </a:lstStyle>
          <a:p>
            <a:pPr algn="ctr" defTabSz="342900"/>
            <a:r>
              <a:rPr lang="en-IE" sz="2400" dirty="0">
                <a:solidFill>
                  <a:srgbClr val="00467F"/>
                </a:solidFill>
                <a:latin typeface="Calibri"/>
              </a:rPr>
              <a:t>Key Findings</a:t>
            </a:r>
          </a:p>
        </p:txBody>
      </p:sp>
    </p:spTree>
    <p:extLst>
      <p:ext uri="{BB962C8B-B14F-4D97-AF65-F5344CB8AC3E}">
        <p14:creationId xmlns:p14="http://schemas.microsoft.com/office/powerpoint/2010/main" val="2371945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81EEBF1-50FC-4187-A3D2-E2DBB8AEE155}"/>
              </a:ext>
            </a:extLst>
          </p:cNvPr>
          <p:cNvSpPr>
            <a:spLocks noGrp="1"/>
          </p:cNvSpPr>
          <p:nvPr>
            <p:ph type="title"/>
          </p:nvPr>
        </p:nvSpPr>
        <p:spPr>
          <a:xfrm>
            <a:off x="230177" y="275028"/>
            <a:ext cx="8229600" cy="548180"/>
          </a:xfrm>
        </p:spPr>
        <p:txBody>
          <a:bodyPr>
            <a:noAutofit/>
          </a:bodyPr>
          <a:lstStyle/>
          <a:p>
            <a:r>
              <a:rPr lang="en-US" sz="2400" b="1" dirty="0">
                <a:latin typeface="+mj-lt"/>
              </a:rPr>
              <a:t>Science Foundation Ireland Portfolio</a:t>
            </a:r>
            <a:br>
              <a:rPr lang="en-US" sz="2700" dirty="0"/>
            </a:br>
            <a:endParaRPr lang="en-US" sz="2400" i="1" dirty="0"/>
          </a:p>
        </p:txBody>
      </p:sp>
      <p:pic>
        <p:nvPicPr>
          <p:cNvPr id="2" name="Picture 1">
            <a:extLst>
              <a:ext uri="{FF2B5EF4-FFF2-40B4-BE49-F238E27FC236}">
                <a16:creationId xmlns:a16="http://schemas.microsoft.com/office/drawing/2014/main" id="{56D21315-F9FA-4196-B563-64FEF3FC7CF2}"/>
              </a:ext>
            </a:extLst>
          </p:cNvPr>
          <p:cNvPicPr>
            <a:picLocks noChangeAspect="1"/>
          </p:cNvPicPr>
          <p:nvPr/>
        </p:nvPicPr>
        <p:blipFill>
          <a:blip r:embed="rId3"/>
          <a:stretch>
            <a:fillRect/>
          </a:stretch>
        </p:blipFill>
        <p:spPr>
          <a:xfrm>
            <a:off x="2350395" y="735013"/>
            <a:ext cx="3684645" cy="4265378"/>
          </a:xfrm>
          <a:prstGeom prst="rect">
            <a:avLst/>
          </a:prstGeom>
        </p:spPr>
      </p:pic>
    </p:spTree>
    <p:extLst>
      <p:ext uri="{BB962C8B-B14F-4D97-AF65-F5344CB8AC3E}">
        <p14:creationId xmlns:p14="http://schemas.microsoft.com/office/powerpoint/2010/main" val="1425264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177" y="379857"/>
            <a:ext cx="7368802" cy="548180"/>
          </a:xfrm>
        </p:spPr>
        <p:txBody>
          <a:bodyPr>
            <a:noAutofit/>
          </a:bodyPr>
          <a:lstStyle/>
          <a:p>
            <a:r>
              <a:rPr lang="en-US" sz="2400" b="1" dirty="0">
                <a:latin typeface="+mj-lt"/>
              </a:rPr>
              <a:t>The performance (excellence and impact) of the </a:t>
            </a:r>
            <a:br>
              <a:rPr lang="en-US" sz="2400" b="1" dirty="0">
                <a:latin typeface="+mj-lt"/>
              </a:rPr>
            </a:br>
            <a:r>
              <a:rPr lang="en-US" sz="2400" b="1" dirty="0">
                <a:latin typeface="+mj-lt"/>
              </a:rPr>
              <a:t>researchers has increased, but SFI’s baseline budget is fairly static and the funded portfolio is balanced</a:t>
            </a:r>
            <a:br>
              <a:rPr lang="en-US" sz="2700" dirty="0"/>
            </a:br>
            <a:endParaRPr lang="en-US" sz="2400" i="1" dirty="0"/>
          </a:p>
        </p:txBody>
      </p:sp>
      <p:sp>
        <p:nvSpPr>
          <p:cNvPr id="5" name="Content Placeholder 4">
            <a:extLst>
              <a:ext uri="{FF2B5EF4-FFF2-40B4-BE49-F238E27FC236}">
                <a16:creationId xmlns:a16="http://schemas.microsoft.com/office/drawing/2014/main" id="{30C3A643-1022-47C8-BE73-4A75BFD334A7}"/>
              </a:ext>
            </a:extLst>
          </p:cNvPr>
          <p:cNvSpPr>
            <a:spLocks noGrp="1"/>
          </p:cNvSpPr>
          <p:nvPr>
            <p:ph sz="half" idx="2"/>
          </p:nvPr>
        </p:nvSpPr>
        <p:spPr>
          <a:xfrm>
            <a:off x="287338" y="1738081"/>
            <a:ext cx="2755407" cy="2053519"/>
          </a:xfrm>
          <a:ln>
            <a:solidFill>
              <a:schemeClr val="bg1">
                <a:lumMod val="65000"/>
              </a:schemeClr>
            </a:solidFill>
          </a:ln>
        </p:spPr>
        <p:style>
          <a:lnRef idx="2">
            <a:schemeClr val="accent5"/>
          </a:lnRef>
          <a:fillRef idx="1">
            <a:schemeClr val="lt1"/>
          </a:fillRef>
          <a:effectRef idx="0">
            <a:schemeClr val="accent5"/>
          </a:effectRef>
          <a:fontRef idx="minor">
            <a:schemeClr val="dk1"/>
          </a:fontRef>
        </p:style>
        <p:txBody>
          <a:bodyPr>
            <a:normAutofit/>
          </a:bodyPr>
          <a:lstStyle/>
          <a:p>
            <a:pPr>
              <a:buClr>
                <a:srgbClr val="002060"/>
              </a:buClr>
            </a:pPr>
            <a:r>
              <a:rPr lang="en-IE" sz="1600" b="1" dirty="0">
                <a:solidFill>
                  <a:schemeClr val="tx2"/>
                </a:solidFill>
                <a:latin typeface="Arial" panose="020B0604020202020204" pitchFamily="34" charset="0"/>
                <a:cs typeface="Arial" panose="020B0604020202020204" pitchFamily="34" charset="0"/>
              </a:rPr>
              <a:t>SFI Core Baseline Budget:</a:t>
            </a:r>
          </a:p>
          <a:p>
            <a:pPr>
              <a:buClr>
                <a:srgbClr val="002060"/>
              </a:buClr>
            </a:pPr>
            <a:r>
              <a:rPr lang="en-IE" sz="2000" b="1" dirty="0">
                <a:solidFill>
                  <a:schemeClr val="accent5">
                    <a:lumMod val="75000"/>
                  </a:schemeClr>
                </a:solidFill>
                <a:latin typeface="Arial" panose="020B0604020202020204" pitchFamily="34" charset="0"/>
                <a:cs typeface="Arial" panose="020B0604020202020204" pitchFamily="34" charset="0"/>
              </a:rPr>
              <a:t>2018 - €174.25m</a:t>
            </a:r>
          </a:p>
          <a:p>
            <a:pPr>
              <a:buClr>
                <a:srgbClr val="002060"/>
              </a:buClr>
            </a:pPr>
            <a:r>
              <a:rPr lang="en-IE" sz="2000" b="1" dirty="0">
                <a:solidFill>
                  <a:schemeClr val="accent5">
                    <a:lumMod val="75000"/>
                  </a:schemeClr>
                </a:solidFill>
                <a:latin typeface="Arial" panose="020B0604020202020204" pitchFamily="34" charset="0"/>
                <a:cs typeface="Arial" panose="020B0604020202020204" pitchFamily="34" charset="0"/>
              </a:rPr>
              <a:t>2017 - €162.5m</a:t>
            </a:r>
          </a:p>
          <a:p>
            <a:pPr>
              <a:buClr>
                <a:srgbClr val="002060"/>
              </a:buClr>
            </a:pPr>
            <a:r>
              <a:rPr lang="en-IE" sz="2000" b="1" dirty="0">
                <a:solidFill>
                  <a:schemeClr val="accent5">
                    <a:lumMod val="75000"/>
                  </a:schemeClr>
                </a:solidFill>
                <a:latin typeface="Arial" panose="020B0604020202020204" pitchFamily="34" charset="0"/>
                <a:cs typeface="Arial" panose="020B0604020202020204" pitchFamily="34" charset="0"/>
              </a:rPr>
              <a:t>2016  - €157m</a:t>
            </a:r>
          </a:p>
          <a:p>
            <a:pPr>
              <a:buClr>
                <a:srgbClr val="002060"/>
              </a:buClr>
            </a:pPr>
            <a:r>
              <a:rPr lang="en-IE" sz="2000" b="1" dirty="0">
                <a:solidFill>
                  <a:schemeClr val="accent5">
                    <a:lumMod val="75000"/>
                  </a:schemeClr>
                </a:solidFill>
                <a:latin typeface="Arial" panose="020B0604020202020204" pitchFamily="34" charset="0"/>
                <a:cs typeface="Arial" panose="020B0604020202020204" pitchFamily="34" charset="0"/>
              </a:rPr>
              <a:t>2015  - €154m </a:t>
            </a:r>
          </a:p>
        </p:txBody>
      </p:sp>
      <p:sp>
        <p:nvSpPr>
          <p:cNvPr id="6" name="Content Placeholder 4">
            <a:extLst>
              <a:ext uri="{FF2B5EF4-FFF2-40B4-BE49-F238E27FC236}">
                <a16:creationId xmlns:a16="http://schemas.microsoft.com/office/drawing/2014/main" id="{49CB6893-B5DA-4A62-9D22-0AAC4BCB10D5}"/>
              </a:ext>
            </a:extLst>
          </p:cNvPr>
          <p:cNvSpPr txBox="1">
            <a:spLocks/>
          </p:cNvSpPr>
          <p:nvPr/>
        </p:nvSpPr>
        <p:spPr>
          <a:xfrm>
            <a:off x="3153104" y="1738080"/>
            <a:ext cx="5336627" cy="2053519"/>
          </a:xfrm>
          <a:prstGeom prst="rect">
            <a:avLst/>
          </a:prstGeom>
          <a:ln>
            <a:solidFill>
              <a:schemeClr val="bg1">
                <a:lumMod val="75000"/>
              </a:schemeClr>
            </a:solid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t">
            <a:normAutofit/>
          </a:bodyPr>
          <a:lstStyle>
            <a:lvl1pPr marL="0" indent="0" algn="l" defTabSz="457200" rtl="0" eaLnBrk="1" latinLnBrk="0" hangingPunct="1">
              <a:spcBef>
                <a:spcPct val="20000"/>
              </a:spcBef>
              <a:buClr>
                <a:srgbClr val="FF6600"/>
              </a:buClr>
              <a:buSzPct val="110000"/>
              <a:buFontTx/>
              <a:buNone/>
              <a:defRPr sz="2800" kern="1200">
                <a:solidFill>
                  <a:schemeClr val="tx1"/>
                </a:solidFill>
                <a:latin typeface="Arial"/>
                <a:ea typeface="+mn-ea"/>
                <a:cs typeface="Arial"/>
              </a:defRPr>
            </a:lvl1pPr>
            <a:lvl2pPr marL="457200" indent="0" algn="l" defTabSz="457200" rtl="0" eaLnBrk="1" latinLnBrk="0" hangingPunct="1">
              <a:spcBef>
                <a:spcPct val="20000"/>
              </a:spcBef>
              <a:buClr>
                <a:srgbClr val="FF6600"/>
              </a:buClr>
              <a:buFontTx/>
              <a:buNone/>
              <a:defRPr sz="2400" kern="1200">
                <a:solidFill>
                  <a:schemeClr val="tx1"/>
                </a:solidFill>
                <a:latin typeface="Arial"/>
                <a:ea typeface="+mn-ea"/>
                <a:cs typeface="Arial"/>
              </a:defRPr>
            </a:lvl2pPr>
            <a:lvl3pPr marL="1257300" indent="-342900" algn="l" defTabSz="457200" rtl="0" eaLnBrk="1" latinLnBrk="0" hangingPunct="1">
              <a:spcBef>
                <a:spcPct val="20000"/>
              </a:spcBef>
              <a:buClr>
                <a:srgbClr val="FF6600"/>
              </a:buClr>
              <a:buFont typeface="Arial"/>
              <a:buChar char="•"/>
              <a:defRPr sz="2000" kern="1200">
                <a:solidFill>
                  <a:schemeClr val="tx1"/>
                </a:solidFill>
                <a:latin typeface="Arial"/>
                <a:ea typeface="+mn-ea"/>
                <a:cs typeface="Arial"/>
              </a:defRPr>
            </a:lvl3pPr>
            <a:lvl4pPr marL="1714500" indent="-342900" algn="l" defTabSz="457200" rtl="0" eaLnBrk="1" latinLnBrk="0" hangingPunct="1">
              <a:spcBef>
                <a:spcPct val="20000"/>
              </a:spcBef>
              <a:buClr>
                <a:srgbClr val="FF6600"/>
              </a:buClr>
              <a:buFont typeface="Arial"/>
              <a:buChar char="•"/>
              <a:defRPr sz="1800" kern="1200">
                <a:solidFill>
                  <a:schemeClr val="tx1"/>
                </a:solidFill>
                <a:latin typeface="Arial"/>
                <a:ea typeface="+mn-ea"/>
                <a:cs typeface="Arial"/>
              </a:defRPr>
            </a:lvl4pPr>
            <a:lvl5pPr marL="2171700" indent="-342900" algn="l" defTabSz="457200" rtl="0" eaLnBrk="1" latinLnBrk="0" hangingPunct="1">
              <a:spcBef>
                <a:spcPct val="20000"/>
              </a:spcBef>
              <a:buClr>
                <a:srgbClr val="FF6600"/>
              </a:buClr>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spcBef>
                <a:spcPts val="400"/>
              </a:spcBef>
              <a:spcAft>
                <a:spcPts val="600"/>
              </a:spcAft>
              <a:buClr>
                <a:srgbClr val="002060"/>
              </a:buClr>
            </a:pPr>
            <a:r>
              <a:rPr lang="en-IE" sz="1800" b="1" dirty="0">
                <a:solidFill>
                  <a:schemeClr val="tx2"/>
                </a:solidFill>
              </a:rPr>
              <a:t>Funded grant success rates similar e.g. for </a:t>
            </a:r>
            <a:r>
              <a:rPr lang="en-IE" sz="1800" b="1" dirty="0" err="1">
                <a:solidFill>
                  <a:schemeClr val="tx2"/>
                </a:solidFill>
              </a:rPr>
              <a:t>IvP</a:t>
            </a:r>
            <a:r>
              <a:rPr lang="en-IE" sz="1800" b="1" dirty="0">
                <a:solidFill>
                  <a:schemeClr val="tx2"/>
                </a:solidFill>
              </a:rPr>
              <a:t>:</a:t>
            </a:r>
          </a:p>
          <a:p>
            <a:pPr marL="87313">
              <a:spcBef>
                <a:spcPts val="0"/>
              </a:spcBef>
              <a:spcAft>
                <a:spcPts val="1200"/>
              </a:spcAft>
              <a:buClr>
                <a:srgbClr val="002060"/>
              </a:buClr>
            </a:pPr>
            <a:r>
              <a:rPr lang="en-IE" sz="1800" b="1" i="1" dirty="0" err="1">
                <a:solidFill>
                  <a:schemeClr val="tx2"/>
                </a:solidFill>
              </a:rPr>
              <a:t>IvP</a:t>
            </a:r>
            <a:r>
              <a:rPr lang="en-IE" sz="1800" b="1" i="1" dirty="0">
                <a:solidFill>
                  <a:schemeClr val="tx2"/>
                </a:solidFill>
              </a:rPr>
              <a:t> Call		% success rate	 Reserve List no.</a:t>
            </a:r>
          </a:p>
          <a:p>
            <a:pPr marL="87313">
              <a:spcBef>
                <a:spcPts val="0"/>
              </a:spcBef>
              <a:buClr>
                <a:srgbClr val="002060"/>
              </a:buClr>
            </a:pPr>
            <a:r>
              <a:rPr lang="en-IE" sz="1800" b="1" dirty="0">
                <a:solidFill>
                  <a:schemeClr val="accent5">
                    <a:lumMod val="75000"/>
                  </a:schemeClr>
                </a:solidFill>
              </a:rPr>
              <a:t>2016		17%			  33</a:t>
            </a:r>
          </a:p>
          <a:p>
            <a:pPr marL="87313">
              <a:spcBef>
                <a:spcPts val="0"/>
              </a:spcBef>
              <a:buClr>
                <a:srgbClr val="002060"/>
              </a:buClr>
            </a:pPr>
            <a:r>
              <a:rPr lang="en-IE" sz="1800" b="1" dirty="0">
                <a:solidFill>
                  <a:schemeClr val="accent5">
                    <a:lumMod val="75000"/>
                  </a:schemeClr>
                </a:solidFill>
              </a:rPr>
              <a:t>2015		17%			  6</a:t>
            </a:r>
          </a:p>
          <a:p>
            <a:pPr marL="87313">
              <a:spcBef>
                <a:spcPts val="0"/>
              </a:spcBef>
              <a:buClr>
                <a:srgbClr val="002060"/>
              </a:buClr>
            </a:pPr>
            <a:r>
              <a:rPr lang="en-IE" sz="1800" b="1" dirty="0">
                <a:solidFill>
                  <a:schemeClr val="accent5">
                    <a:lumMod val="75000"/>
                  </a:schemeClr>
                </a:solidFill>
              </a:rPr>
              <a:t>2014		17%			  0</a:t>
            </a:r>
          </a:p>
          <a:p>
            <a:pPr marL="87313">
              <a:spcBef>
                <a:spcPts val="0"/>
              </a:spcBef>
              <a:buClr>
                <a:srgbClr val="002060"/>
              </a:buClr>
            </a:pPr>
            <a:r>
              <a:rPr lang="en-IE" sz="1800" b="1" dirty="0">
                <a:solidFill>
                  <a:schemeClr val="accent5">
                    <a:lumMod val="75000"/>
                  </a:schemeClr>
                </a:solidFill>
              </a:rPr>
              <a:t>2013		17%			  5</a:t>
            </a:r>
          </a:p>
        </p:txBody>
      </p:sp>
      <p:sp>
        <p:nvSpPr>
          <p:cNvPr id="7" name="Title 1">
            <a:extLst>
              <a:ext uri="{FF2B5EF4-FFF2-40B4-BE49-F238E27FC236}">
                <a16:creationId xmlns:a16="http://schemas.microsoft.com/office/drawing/2014/main" id="{EE9DF830-8204-4F8F-A673-9DE440B02870}"/>
              </a:ext>
            </a:extLst>
          </p:cNvPr>
          <p:cNvSpPr txBox="1">
            <a:spLocks/>
          </p:cNvSpPr>
          <p:nvPr/>
        </p:nvSpPr>
        <p:spPr>
          <a:xfrm>
            <a:off x="230177" y="3856154"/>
            <a:ext cx="8856662" cy="548180"/>
          </a:xfrm>
          <a:prstGeom prst="rect">
            <a:avLst/>
          </a:prstGeom>
        </p:spPr>
        <p:txBody>
          <a:bodyPr vert="horz" lIns="91440" tIns="45720" rIns="91440" bIns="45720" rtlCol="0" anchor="t">
            <a:noAutofit/>
          </a:bodyPr>
          <a:lstStyle>
            <a:lvl1pPr algn="l" defTabSz="457200" rtl="0" eaLnBrk="1" latinLnBrk="0" hangingPunct="1">
              <a:spcBef>
                <a:spcPct val="0"/>
              </a:spcBef>
              <a:buNone/>
              <a:defRPr sz="3200" b="0" i="0" kern="1200">
                <a:solidFill>
                  <a:schemeClr val="tx2"/>
                </a:solidFill>
                <a:latin typeface=""/>
                <a:ea typeface="+mj-ea"/>
                <a:cs typeface="+mj-cs"/>
              </a:defRPr>
            </a:lvl1pPr>
          </a:lstStyle>
          <a:p>
            <a:r>
              <a:rPr lang="en-US" sz="1800" b="1" dirty="0">
                <a:latin typeface="+mj-lt"/>
              </a:rPr>
              <a:t>2017 Reserve Lists in </a:t>
            </a:r>
            <a:r>
              <a:rPr lang="en-US" sz="1800" b="1" dirty="0" err="1">
                <a:latin typeface="+mj-lt"/>
              </a:rPr>
              <a:t>IvP</a:t>
            </a:r>
            <a:r>
              <a:rPr lang="en-US" sz="1800" b="1" dirty="0">
                <a:latin typeface="+mj-lt"/>
              </a:rPr>
              <a:t> (33), CDA (8), Centres (3), TIDA (8), Discover (10)</a:t>
            </a:r>
            <a:endParaRPr lang="en-US" sz="1800" i="1" dirty="0"/>
          </a:p>
        </p:txBody>
      </p:sp>
      <p:sp>
        <p:nvSpPr>
          <p:cNvPr id="4" name="Rectangle 3">
            <a:extLst>
              <a:ext uri="{FF2B5EF4-FFF2-40B4-BE49-F238E27FC236}">
                <a16:creationId xmlns:a16="http://schemas.microsoft.com/office/drawing/2014/main" id="{B72290B6-D340-4992-9C8F-C3068B88366C}"/>
              </a:ext>
            </a:extLst>
          </p:cNvPr>
          <p:cNvSpPr/>
          <p:nvPr/>
        </p:nvSpPr>
        <p:spPr>
          <a:xfrm>
            <a:off x="3216165" y="2112582"/>
            <a:ext cx="1135117" cy="1576551"/>
          </a:xfrm>
          <a:prstGeom prst="rect">
            <a:avLst/>
          </a:prstGeom>
          <a:noFill/>
          <a:ln w="19050">
            <a:solidFill>
              <a:schemeClr val="bg1">
                <a:lumMod val="75000"/>
              </a:schemeClr>
            </a:solidFill>
          </a:ln>
          <a:effectLst>
            <a:innerShdw blurRad="63500" dist="508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8" name="Rectangle 7">
            <a:extLst>
              <a:ext uri="{FF2B5EF4-FFF2-40B4-BE49-F238E27FC236}">
                <a16:creationId xmlns:a16="http://schemas.microsoft.com/office/drawing/2014/main" id="{04B5957B-95F1-4B5F-ADD0-8C2774CA335B}"/>
              </a:ext>
            </a:extLst>
          </p:cNvPr>
          <p:cNvSpPr/>
          <p:nvPr/>
        </p:nvSpPr>
        <p:spPr>
          <a:xfrm>
            <a:off x="4461641" y="2120464"/>
            <a:ext cx="1899745" cy="1576551"/>
          </a:xfrm>
          <a:prstGeom prst="rect">
            <a:avLst/>
          </a:prstGeom>
          <a:noFill/>
          <a:ln w="19050">
            <a:solidFill>
              <a:schemeClr val="bg1">
                <a:lumMod val="75000"/>
              </a:schemeClr>
            </a:solidFill>
          </a:ln>
          <a:effectLst>
            <a:innerShdw blurRad="63500" dist="508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9" name="Rectangle 8">
            <a:extLst>
              <a:ext uri="{FF2B5EF4-FFF2-40B4-BE49-F238E27FC236}">
                <a16:creationId xmlns:a16="http://schemas.microsoft.com/office/drawing/2014/main" id="{556CD445-D866-4843-A362-D6E6E1BE943D}"/>
              </a:ext>
            </a:extLst>
          </p:cNvPr>
          <p:cNvSpPr/>
          <p:nvPr/>
        </p:nvSpPr>
        <p:spPr>
          <a:xfrm>
            <a:off x="6471745" y="2120464"/>
            <a:ext cx="1876096" cy="1576551"/>
          </a:xfrm>
          <a:prstGeom prst="rect">
            <a:avLst/>
          </a:prstGeom>
          <a:noFill/>
          <a:ln w="19050">
            <a:solidFill>
              <a:schemeClr val="bg1">
                <a:lumMod val="75000"/>
              </a:schemeClr>
            </a:solidFill>
          </a:ln>
          <a:effectLst>
            <a:innerShdw blurRad="63500" dist="508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618781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93857-B957-4D44-97AC-13A61BC463CF}"/>
              </a:ext>
            </a:extLst>
          </p:cNvPr>
          <p:cNvSpPr>
            <a:spLocks noGrp="1"/>
          </p:cNvSpPr>
          <p:nvPr>
            <p:ph type="title"/>
          </p:nvPr>
        </p:nvSpPr>
        <p:spPr>
          <a:xfrm>
            <a:off x="236482" y="381045"/>
            <a:ext cx="8229600" cy="532895"/>
          </a:xfrm>
        </p:spPr>
        <p:txBody>
          <a:bodyPr>
            <a:normAutofit/>
          </a:bodyPr>
          <a:lstStyle/>
          <a:p>
            <a:r>
              <a:rPr lang="en-IE" sz="2400" b="1" dirty="0">
                <a:latin typeface="+mj-lt"/>
              </a:rPr>
              <a:t>Science Foundation Ireland Budget for 2018</a:t>
            </a:r>
          </a:p>
        </p:txBody>
      </p:sp>
      <p:sp>
        <p:nvSpPr>
          <p:cNvPr id="6" name="Content Placeholder 5">
            <a:extLst>
              <a:ext uri="{FF2B5EF4-FFF2-40B4-BE49-F238E27FC236}">
                <a16:creationId xmlns:a16="http://schemas.microsoft.com/office/drawing/2014/main" id="{2D819A9F-17BA-4D6F-8DDE-2905A1D82C30}"/>
              </a:ext>
            </a:extLst>
          </p:cNvPr>
          <p:cNvSpPr>
            <a:spLocks noGrp="1"/>
          </p:cNvSpPr>
          <p:nvPr>
            <p:ph idx="1"/>
          </p:nvPr>
        </p:nvSpPr>
        <p:spPr>
          <a:xfrm>
            <a:off x="287338" y="843455"/>
            <a:ext cx="7737310" cy="3917731"/>
          </a:xfrm>
        </p:spPr>
        <p:txBody>
          <a:bodyPr>
            <a:normAutofit fontScale="92500" lnSpcReduction="10000"/>
          </a:bodyPr>
          <a:lstStyle/>
          <a:p>
            <a:r>
              <a:rPr lang="en-IE" sz="2400" b="1" dirty="0"/>
              <a:t>Core baseline budget €174.25M</a:t>
            </a:r>
          </a:p>
          <a:p>
            <a:pPr>
              <a:lnSpc>
                <a:spcPct val="150000"/>
              </a:lnSpc>
            </a:pPr>
            <a:r>
              <a:rPr lang="en-IE" sz="1900" b="1" dirty="0">
                <a:solidFill>
                  <a:schemeClr val="tx2"/>
                </a:solidFill>
              </a:rPr>
              <a:t>€162.5M as for 2017</a:t>
            </a:r>
          </a:p>
          <a:p>
            <a:pPr>
              <a:lnSpc>
                <a:spcPct val="150000"/>
              </a:lnSpc>
            </a:pPr>
            <a:r>
              <a:rPr lang="en-IE" sz="1800" b="1" dirty="0">
                <a:solidFill>
                  <a:schemeClr val="tx2"/>
                </a:solidFill>
              </a:rPr>
              <a:t>+ €7.5M for new PhD Studentship Scheme</a:t>
            </a:r>
          </a:p>
          <a:p>
            <a:pPr>
              <a:lnSpc>
                <a:spcPct val="150000"/>
              </a:lnSpc>
            </a:pPr>
            <a:r>
              <a:rPr lang="en-IE" sz="1800" b="1" dirty="0">
                <a:solidFill>
                  <a:schemeClr val="tx2"/>
                </a:solidFill>
              </a:rPr>
              <a:t>+ €4.25M for Future Milk SFI Research Centre</a:t>
            </a:r>
          </a:p>
          <a:p>
            <a:endParaRPr lang="en-IE" sz="1800" dirty="0"/>
          </a:p>
          <a:p>
            <a:r>
              <a:rPr lang="en-IE" sz="2400" b="1" dirty="0"/>
              <a:t>Existing Commitment to multi-annual funding of:</a:t>
            </a:r>
          </a:p>
          <a:p>
            <a:pPr>
              <a:lnSpc>
                <a:spcPct val="160000"/>
              </a:lnSpc>
            </a:pPr>
            <a:r>
              <a:rPr lang="en-IE" sz="1800" dirty="0" err="1">
                <a:solidFill>
                  <a:schemeClr val="tx2"/>
                </a:solidFill>
              </a:rPr>
              <a:t>IvP</a:t>
            </a:r>
            <a:r>
              <a:rPr lang="en-IE" sz="1800" dirty="0">
                <a:solidFill>
                  <a:schemeClr val="tx2"/>
                </a:solidFill>
              </a:rPr>
              <a:t>, SIRG, CDA, Partnerships Programme, SFI Research Centres, Research Professorships, Future Research Leaders, International Partnerships (US Ireland, Wellcome, Royal Society, BBSRC, EPSRC, NSFC)</a:t>
            </a:r>
          </a:p>
          <a:p>
            <a:r>
              <a:rPr lang="en-IE" sz="1800" b="1" dirty="0">
                <a:solidFill>
                  <a:schemeClr val="tx2"/>
                </a:solidFill>
              </a:rPr>
              <a:t>Approx. €150M</a:t>
            </a:r>
          </a:p>
          <a:p>
            <a:endParaRPr lang="en-IE" sz="1800" dirty="0"/>
          </a:p>
        </p:txBody>
      </p:sp>
    </p:spTree>
    <p:extLst>
      <p:ext uri="{BB962C8B-B14F-4D97-AF65-F5344CB8AC3E}">
        <p14:creationId xmlns:p14="http://schemas.microsoft.com/office/powerpoint/2010/main" val="9355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55505" y="3116442"/>
            <a:ext cx="3089130" cy="1729881"/>
            <a:chOff x="683567" y="4221088"/>
            <a:chExt cx="4073812" cy="2965333"/>
          </a:xfrm>
        </p:grpSpPr>
        <p:sp>
          <p:nvSpPr>
            <p:cNvPr id="13" name="Rectangle 12"/>
            <p:cNvSpPr/>
            <p:nvPr/>
          </p:nvSpPr>
          <p:spPr>
            <a:xfrm>
              <a:off x="683567" y="4221088"/>
              <a:ext cx="4073812" cy="2965333"/>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sz="1350" dirty="0">
                <a:solidFill>
                  <a:prstClr val="white"/>
                </a:solidFill>
                <a:latin typeface="Calibri"/>
              </a:endParaRPr>
            </a:p>
          </p:txBody>
        </p:sp>
        <p:sp>
          <p:nvSpPr>
            <p:cNvPr id="14" name="TextBox 13"/>
            <p:cNvSpPr txBox="1"/>
            <p:nvPr/>
          </p:nvSpPr>
          <p:spPr>
            <a:xfrm>
              <a:off x="759729" y="4280985"/>
              <a:ext cx="3808115" cy="376174"/>
            </a:xfrm>
            <a:prstGeom prst="rect">
              <a:avLst/>
            </a:prstGeom>
            <a:noFill/>
          </p:spPr>
          <p:txBody>
            <a:bodyPr wrap="square" rtlCol="0">
              <a:spAutoFit/>
            </a:bodyPr>
            <a:lstStyle/>
            <a:p>
              <a:pPr defTabSz="342900"/>
              <a:endParaRPr lang="en-US" sz="1650" dirty="0">
                <a:solidFill>
                  <a:prstClr val="white"/>
                </a:solidFill>
                <a:latin typeface="Calibri"/>
                <a:cs typeface="Arial Black"/>
              </a:endParaRPr>
            </a:p>
          </p:txBody>
        </p:sp>
      </p:grpSp>
      <p:sp>
        <p:nvSpPr>
          <p:cNvPr id="9" name="Rectangle 8">
            <a:extLst>
              <a:ext uri="{FF2B5EF4-FFF2-40B4-BE49-F238E27FC236}">
                <a16:creationId xmlns:a16="http://schemas.microsoft.com/office/drawing/2014/main" id="{48D87E7D-F0AA-4561-AB7A-233F5EB5D6A8}"/>
              </a:ext>
            </a:extLst>
          </p:cNvPr>
          <p:cNvSpPr/>
          <p:nvPr/>
        </p:nvSpPr>
        <p:spPr>
          <a:xfrm rot="10800000" flipV="1">
            <a:off x="506598" y="3311182"/>
            <a:ext cx="2875929" cy="1526059"/>
          </a:xfrm>
          <a:prstGeom prst="rect">
            <a:avLst/>
          </a:prstGeom>
        </p:spPr>
        <p:txBody>
          <a:bodyPr wrap="square">
            <a:spAutoFit/>
          </a:bodyPr>
          <a:lstStyle/>
          <a:p>
            <a:pPr>
              <a:lnSpc>
                <a:spcPct val="120000"/>
              </a:lnSpc>
              <a:spcBef>
                <a:spcPts val="450"/>
              </a:spcBef>
              <a:defRPr/>
            </a:pPr>
            <a:r>
              <a:rPr lang="en-IE" sz="1400" b="1" dirty="0">
                <a:latin typeface="Rockwell" panose="02060603020205020403" pitchFamily="18" charset="0"/>
                <a:cs typeface="Calibri" panose="020F0502020204030204" pitchFamily="34" charset="0"/>
              </a:rPr>
              <a:t>Strategic Partnerships</a:t>
            </a:r>
            <a:r>
              <a:rPr lang="en-IE" sz="1400" b="1" dirty="0">
                <a:latin typeface="Calibri" panose="020F0502020204030204" pitchFamily="34" charset="0"/>
                <a:cs typeface="Calibri" panose="020F0502020204030204" pitchFamily="34" charset="0"/>
              </a:rPr>
              <a:t> </a:t>
            </a:r>
          </a:p>
          <a:p>
            <a:pPr>
              <a:lnSpc>
                <a:spcPct val="120000"/>
              </a:lnSpc>
              <a:spcBef>
                <a:spcPts val="600"/>
              </a:spcBef>
              <a:defRPr/>
            </a:pPr>
            <a:r>
              <a:rPr lang="en-IE" sz="1400" dirty="0">
                <a:solidFill>
                  <a:schemeClr val="bg1"/>
                </a:solidFill>
                <a:latin typeface="Calibri" panose="020F0502020204030204" pitchFamily="34" charset="0"/>
                <a:cs typeface="Calibri" panose="020F0502020204030204" pitchFamily="34" charset="0"/>
              </a:rPr>
              <a:t>3 awards with cumulative industry cash co-investment of </a:t>
            </a:r>
            <a:r>
              <a:rPr lang="en-IE" sz="1400" dirty="0">
                <a:solidFill>
                  <a:schemeClr val="bg1"/>
                </a:solidFill>
                <a:latin typeface="Calibri" panose="020F0502020204030204" pitchFamily="34" charset="0"/>
                <a:cs typeface="Calibri" panose="020F0502020204030204" pitchFamily="34" charset="0"/>
                <a:sym typeface="Symbol" panose="05050102010706020507" pitchFamily="18" charset="2"/>
              </a:rPr>
              <a:t></a:t>
            </a:r>
            <a:r>
              <a:rPr lang="en-IE" sz="1400" dirty="0">
                <a:solidFill>
                  <a:schemeClr val="bg1"/>
                </a:solidFill>
                <a:latin typeface="Calibri" panose="020F0502020204030204" pitchFamily="34" charset="0"/>
                <a:cs typeface="Calibri" panose="020F0502020204030204" pitchFamily="34" charset="0"/>
              </a:rPr>
              <a:t>€6M</a:t>
            </a:r>
            <a:endParaRPr lang="en-IE" sz="1400" b="1" dirty="0">
              <a:solidFill>
                <a:schemeClr val="bg1"/>
              </a:solidFill>
              <a:latin typeface="Calibri" panose="020F0502020204030204" pitchFamily="34" charset="0"/>
              <a:ea typeface="ＭＳ Ｐゴシック" pitchFamily="34" charset="-128"/>
              <a:cs typeface="Calibri" panose="020F0502020204030204" pitchFamily="34" charset="0"/>
            </a:endParaRPr>
          </a:p>
          <a:p>
            <a:pPr>
              <a:lnSpc>
                <a:spcPct val="120000"/>
              </a:lnSpc>
              <a:spcBef>
                <a:spcPts val="450"/>
              </a:spcBef>
              <a:defRPr/>
            </a:pPr>
            <a:r>
              <a:rPr lang="en-IE" sz="1400" b="1" dirty="0">
                <a:solidFill>
                  <a:schemeClr val="bg1"/>
                </a:solidFill>
                <a:latin typeface="Rockwell" panose="02060603020205020403" pitchFamily="18" charset="0"/>
                <a:ea typeface="ＭＳ Ｐゴシック" pitchFamily="34" charset="-128"/>
                <a:cs typeface="Calibri" panose="020F0502020204030204" pitchFamily="34" charset="0"/>
              </a:rPr>
              <a:t>ICORPS</a:t>
            </a:r>
            <a:endParaRPr lang="en-IE" sz="1400" b="1" dirty="0">
              <a:solidFill>
                <a:schemeClr val="bg1"/>
              </a:solidFill>
              <a:latin typeface="Calibri" panose="020F0502020204030204" pitchFamily="34" charset="0"/>
              <a:ea typeface="ＭＳ Ｐゴシック" pitchFamily="34" charset="-128"/>
              <a:cs typeface="Calibri" panose="020F0502020204030204" pitchFamily="34" charset="0"/>
            </a:endParaRPr>
          </a:p>
          <a:p>
            <a:pPr>
              <a:lnSpc>
                <a:spcPct val="120000"/>
              </a:lnSpc>
              <a:defRPr/>
            </a:pPr>
            <a:r>
              <a:rPr lang="en-GB" sz="1400" dirty="0">
                <a:solidFill>
                  <a:schemeClr val="bg1"/>
                </a:solidFill>
              </a:rPr>
              <a:t>8 teams completed programme </a:t>
            </a:r>
            <a:endParaRPr lang="en-IE" sz="1400" b="1" dirty="0">
              <a:solidFill>
                <a:schemeClr val="bg1"/>
              </a:solidFill>
              <a:ea typeface="ＭＳ Ｐゴシック" pitchFamily="34" charset="-128"/>
              <a:cs typeface="Calibri" panose="020F0502020204030204" pitchFamily="34" charset="0"/>
            </a:endParaRPr>
          </a:p>
        </p:txBody>
      </p:sp>
      <p:sp>
        <p:nvSpPr>
          <p:cNvPr id="10" name="Rectangle 9"/>
          <p:cNvSpPr/>
          <p:nvPr/>
        </p:nvSpPr>
        <p:spPr>
          <a:xfrm>
            <a:off x="4661442" y="988931"/>
            <a:ext cx="4411473" cy="2499315"/>
          </a:xfrm>
          <a:prstGeom prst="rect">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1">
              <a:lnSpc>
                <a:spcPct val="120000"/>
              </a:lnSpc>
              <a:defRPr/>
            </a:pPr>
            <a:r>
              <a:rPr lang="en-IE" sz="1400" b="1" dirty="0">
                <a:solidFill>
                  <a:srgbClr val="000000">
                    <a:hueOff val="0"/>
                    <a:satOff val="0"/>
                    <a:lumOff val="0"/>
                    <a:alphaOff val="0"/>
                  </a:srgbClr>
                </a:solidFill>
                <a:latin typeface="Rockwell" panose="02060603020205020403" pitchFamily="18" charset="0"/>
                <a:ea typeface="ＭＳ Ｐゴシック" pitchFamily="34" charset="-128"/>
                <a:cs typeface="Calibri" panose="020F0502020204030204" pitchFamily="34" charset="0"/>
              </a:rPr>
              <a:t>SFI Research Centres</a:t>
            </a:r>
            <a:r>
              <a:rPr lang="en-IE" sz="1400" dirty="0">
                <a:solidFill>
                  <a:srgbClr val="000000">
                    <a:hueOff val="0"/>
                    <a:satOff val="0"/>
                    <a:lumOff val="0"/>
                    <a:alphaOff val="0"/>
                  </a:srgbClr>
                </a:solidFill>
                <a:latin typeface="Rockwell" panose="02060603020205020403" pitchFamily="18" charset="0"/>
                <a:ea typeface="ＭＳ Ｐゴシック" pitchFamily="34" charset="-128"/>
                <a:cs typeface="Calibri" panose="020F0502020204030204" pitchFamily="34" charset="0"/>
              </a:rPr>
              <a:t> </a:t>
            </a:r>
          </a:p>
          <a:p>
            <a:pPr lvl="1">
              <a:lnSpc>
                <a:spcPct val="120000"/>
              </a:lnSpc>
              <a:spcBef>
                <a:spcPts val="450"/>
              </a:spcBef>
              <a:defRPr/>
            </a:pPr>
            <a:r>
              <a:rPr lang="en-IE" sz="1400" b="1" dirty="0">
                <a:solidFill>
                  <a:schemeClr val="bg1"/>
                </a:solidFill>
                <a:latin typeface="Calibri" panose="020F0502020204030204" pitchFamily="34" charset="0"/>
                <a:ea typeface="ＭＳ Ｐゴシック" pitchFamily="34" charset="-128"/>
                <a:cs typeface="Calibri" panose="020F0502020204030204" pitchFamily="34" charset="0"/>
              </a:rPr>
              <a:t>5 new Centres</a:t>
            </a:r>
            <a:r>
              <a:rPr lang="en-IE" sz="1400" dirty="0">
                <a:solidFill>
                  <a:schemeClr val="bg1"/>
                </a:solidFill>
                <a:latin typeface="Calibri" panose="020F0502020204030204" pitchFamily="34" charset="0"/>
                <a:ea typeface="ＭＳ Ｐゴシック" pitchFamily="34" charset="-128"/>
                <a:cs typeface="Calibri" panose="020F0502020204030204" pitchFamily="34" charset="0"/>
              </a:rPr>
              <a:t>: Beacon, Confirm, </a:t>
            </a:r>
            <a:r>
              <a:rPr lang="en-IE" sz="1400" dirty="0" err="1">
                <a:solidFill>
                  <a:schemeClr val="bg1"/>
                </a:solidFill>
                <a:latin typeface="Calibri" panose="020F0502020204030204" pitchFamily="34" charset="0"/>
                <a:ea typeface="ＭＳ Ｐゴシック" pitchFamily="34" charset="-128"/>
                <a:cs typeface="Calibri" panose="020F0502020204030204" pitchFamily="34" charset="0"/>
              </a:rPr>
              <a:t>FutureMilk</a:t>
            </a:r>
            <a:r>
              <a:rPr lang="en-IE" sz="1400" dirty="0">
                <a:solidFill>
                  <a:schemeClr val="bg1"/>
                </a:solidFill>
                <a:latin typeface="Calibri" panose="020F0502020204030204" pitchFamily="34" charset="0"/>
                <a:ea typeface="ＭＳ Ｐゴシック" pitchFamily="34" charset="-128"/>
                <a:cs typeface="Calibri" panose="020F0502020204030204" pitchFamily="34" charset="0"/>
              </a:rPr>
              <a:t>, </a:t>
            </a:r>
            <a:r>
              <a:rPr lang="en-IE" sz="1400" dirty="0" err="1">
                <a:solidFill>
                  <a:schemeClr val="bg1"/>
                </a:solidFill>
                <a:latin typeface="Calibri" panose="020F0502020204030204" pitchFamily="34" charset="0"/>
                <a:ea typeface="ＭＳ Ｐゴシック" pitchFamily="34" charset="-128"/>
                <a:cs typeface="Calibri" panose="020F0502020204030204" pitchFamily="34" charset="0"/>
              </a:rPr>
              <a:t>FutureNeuro</a:t>
            </a:r>
            <a:r>
              <a:rPr lang="en-IE" sz="1400" dirty="0">
                <a:solidFill>
                  <a:schemeClr val="bg1"/>
                </a:solidFill>
                <a:latin typeface="Calibri" panose="020F0502020204030204" pitchFamily="34" charset="0"/>
                <a:ea typeface="ＭＳ Ｐゴシック" pitchFamily="34" charset="-128"/>
                <a:cs typeface="Calibri" panose="020F0502020204030204" pitchFamily="34" charset="0"/>
              </a:rPr>
              <a:t>, I-Form</a:t>
            </a:r>
          </a:p>
          <a:p>
            <a:pPr lvl="1">
              <a:lnSpc>
                <a:spcPct val="120000"/>
              </a:lnSpc>
              <a:spcBef>
                <a:spcPts val="450"/>
              </a:spcBef>
              <a:defRPr/>
            </a:pPr>
            <a:r>
              <a:rPr lang="en-IE" sz="1400" b="1" dirty="0">
                <a:solidFill>
                  <a:schemeClr val="bg1"/>
                </a:solidFill>
                <a:latin typeface="Calibri" panose="020F0502020204030204" pitchFamily="34" charset="0"/>
                <a:ea typeface="ＭＳ Ｐゴシック" pitchFamily="34" charset="-128"/>
                <a:cs typeface="Calibri" panose="020F0502020204030204" pitchFamily="34" charset="0"/>
              </a:rPr>
              <a:t>12 existing Centres</a:t>
            </a:r>
            <a:r>
              <a:rPr lang="en-IE" sz="1400" dirty="0">
                <a:solidFill>
                  <a:schemeClr val="bg1"/>
                </a:solidFill>
                <a:latin typeface="Calibri" panose="020F0502020204030204" pitchFamily="34" charset="0"/>
                <a:ea typeface="ＭＳ Ｐゴシック" pitchFamily="34" charset="-128"/>
                <a:cs typeface="Calibri" panose="020F0502020204030204" pitchFamily="34" charset="0"/>
              </a:rPr>
              <a:t>: &gt;€120M industry co-funding), &gt;540 contracts signed, &gt;€140M H2020 wins to date </a:t>
            </a:r>
          </a:p>
          <a:p>
            <a:pPr lvl="1">
              <a:lnSpc>
                <a:spcPct val="120000"/>
              </a:lnSpc>
              <a:spcBef>
                <a:spcPts val="450"/>
              </a:spcBef>
              <a:defRPr/>
            </a:pPr>
            <a:r>
              <a:rPr lang="en-IE" sz="1400" b="1" dirty="0">
                <a:solidFill>
                  <a:schemeClr val="bg1"/>
                </a:solidFill>
                <a:latin typeface="Calibri" panose="020F0502020204030204" pitchFamily="34" charset="0"/>
                <a:ea typeface="ＭＳ Ｐゴシック" pitchFamily="34" charset="-128"/>
                <a:cs typeface="Calibri" panose="020F0502020204030204" pitchFamily="34" charset="0"/>
              </a:rPr>
              <a:t>5 X 2015 Centres </a:t>
            </a:r>
            <a:r>
              <a:rPr lang="en-IE" sz="1400" dirty="0">
                <a:solidFill>
                  <a:schemeClr val="bg1"/>
                </a:solidFill>
                <a:latin typeface="Calibri" panose="020F0502020204030204" pitchFamily="34" charset="0"/>
                <a:ea typeface="ＭＳ Ｐゴシック" pitchFamily="34" charset="-128"/>
                <a:cs typeface="Calibri" panose="020F0502020204030204" pitchFamily="34" charset="0"/>
              </a:rPr>
              <a:t>(Adapt, Connect, </a:t>
            </a:r>
            <a:r>
              <a:rPr lang="en-IE" sz="1400" dirty="0" err="1">
                <a:solidFill>
                  <a:schemeClr val="bg1"/>
                </a:solidFill>
                <a:latin typeface="Calibri" panose="020F0502020204030204" pitchFamily="34" charset="0"/>
                <a:ea typeface="ＭＳ Ｐゴシック" pitchFamily="34" charset="-128"/>
                <a:cs typeface="Calibri" panose="020F0502020204030204" pitchFamily="34" charset="0"/>
              </a:rPr>
              <a:t>Curam</a:t>
            </a:r>
            <a:r>
              <a:rPr lang="en-IE" sz="1400" dirty="0">
                <a:solidFill>
                  <a:schemeClr val="bg1"/>
                </a:solidFill>
                <a:latin typeface="Calibri" panose="020F0502020204030204" pitchFamily="34" charset="0"/>
                <a:ea typeface="ＭＳ Ｐゴシック" pitchFamily="34" charset="-128"/>
                <a:cs typeface="Calibri" panose="020F0502020204030204" pitchFamily="34" charset="0"/>
              </a:rPr>
              <a:t>, ICRAG, </a:t>
            </a:r>
            <a:r>
              <a:rPr lang="en-IE" sz="1400" dirty="0" err="1">
                <a:solidFill>
                  <a:schemeClr val="bg1"/>
                </a:solidFill>
                <a:latin typeface="Calibri" panose="020F0502020204030204" pitchFamily="34" charset="0"/>
                <a:ea typeface="ＭＳ Ｐゴシック" pitchFamily="34" charset="-128"/>
                <a:cs typeface="Calibri" panose="020F0502020204030204" pitchFamily="34" charset="0"/>
              </a:rPr>
              <a:t>Lero</a:t>
            </a:r>
            <a:r>
              <a:rPr lang="en-IE" sz="1400" dirty="0">
                <a:solidFill>
                  <a:schemeClr val="bg1"/>
                </a:solidFill>
                <a:latin typeface="Calibri" panose="020F0502020204030204" pitchFamily="34" charset="0"/>
                <a:ea typeface="ＭＳ Ｐゴシック" pitchFamily="34" charset="-128"/>
                <a:cs typeface="Calibri" panose="020F0502020204030204" pitchFamily="34" charset="0"/>
              </a:rPr>
              <a:t>): Successful 2-year international site reviews</a:t>
            </a:r>
          </a:p>
          <a:p>
            <a:pPr lvl="1">
              <a:lnSpc>
                <a:spcPct val="120000"/>
              </a:lnSpc>
              <a:spcBef>
                <a:spcPts val="450"/>
              </a:spcBef>
              <a:defRPr/>
            </a:pPr>
            <a:r>
              <a:rPr lang="en-IE" sz="1400" b="1" dirty="0">
                <a:latin typeface="Calibri" panose="020F0502020204030204" pitchFamily="34" charset="0"/>
                <a:cs typeface="Calibri" panose="020F0502020204030204" pitchFamily="34" charset="0"/>
              </a:rPr>
              <a:t>Spokes: </a:t>
            </a:r>
            <a:r>
              <a:rPr lang="en-IE" sz="1400" dirty="0">
                <a:latin typeface="Calibri" panose="020F0502020204030204" pitchFamily="34" charset="0"/>
                <a:cs typeface="Calibri" panose="020F0502020204030204" pitchFamily="34" charset="0"/>
              </a:rPr>
              <a:t>6 new awards</a:t>
            </a:r>
          </a:p>
        </p:txBody>
      </p:sp>
      <p:sp>
        <p:nvSpPr>
          <p:cNvPr id="2" name="Title 1"/>
          <p:cNvSpPr>
            <a:spLocks noGrp="1"/>
          </p:cNvSpPr>
          <p:nvPr>
            <p:ph type="title"/>
          </p:nvPr>
        </p:nvSpPr>
        <p:spPr>
          <a:xfrm>
            <a:off x="217000" y="386357"/>
            <a:ext cx="6390969" cy="348656"/>
          </a:xfrm>
        </p:spPr>
        <p:txBody>
          <a:bodyPr>
            <a:noAutofit/>
          </a:bodyPr>
          <a:lstStyle/>
          <a:p>
            <a:r>
              <a:rPr lang="en-IE" altLang="en-US" sz="2400" b="1" dirty="0">
                <a:latin typeface="+mj-lt"/>
              </a:rPr>
              <a:t>Science Foundation Ireland Highlights 2017</a:t>
            </a:r>
            <a:endParaRPr lang="en-US" sz="2400" b="1" dirty="0">
              <a:latin typeface="+mj-lt"/>
            </a:endParaRPr>
          </a:p>
        </p:txBody>
      </p:sp>
      <p:sp>
        <p:nvSpPr>
          <p:cNvPr id="18" name="Snip Single Corner Rectangle 12">
            <a:extLst>
              <a:ext uri="{FF2B5EF4-FFF2-40B4-BE49-F238E27FC236}">
                <a16:creationId xmlns:a16="http://schemas.microsoft.com/office/drawing/2014/main" id="{8E03AF4C-B3C2-44A2-88F2-91C427812E80}"/>
              </a:ext>
            </a:extLst>
          </p:cNvPr>
          <p:cNvSpPr/>
          <p:nvPr/>
        </p:nvSpPr>
        <p:spPr>
          <a:xfrm>
            <a:off x="3282395" y="3482093"/>
            <a:ext cx="4830009" cy="732927"/>
          </a:xfrm>
          <a:prstGeom prst="snip1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sz="1350" dirty="0">
              <a:solidFill>
                <a:prstClr val="white"/>
              </a:solidFill>
              <a:latin typeface="Calibri"/>
            </a:endParaRPr>
          </a:p>
        </p:txBody>
      </p:sp>
      <p:sp>
        <p:nvSpPr>
          <p:cNvPr id="19" name="TextBox 18">
            <a:extLst>
              <a:ext uri="{FF2B5EF4-FFF2-40B4-BE49-F238E27FC236}">
                <a16:creationId xmlns:a16="http://schemas.microsoft.com/office/drawing/2014/main" id="{7C13A258-BB6F-4DBD-95CA-7B9859CF2CC8}"/>
              </a:ext>
            </a:extLst>
          </p:cNvPr>
          <p:cNvSpPr txBox="1"/>
          <p:nvPr/>
        </p:nvSpPr>
        <p:spPr>
          <a:xfrm>
            <a:off x="3282395" y="3513234"/>
            <a:ext cx="4994516" cy="587340"/>
          </a:xfrm>
          <a:prstGeom prst="rect">
            <a:avLst/>
          </a:prstGeom>
          <a:noFill/>
        </p:spPr>
        <p:txBody>
          <a:bodyPr wrap="square" rtlCol="0">
            <a:spAutoFit/>
          </a:bodyPr>
          <a:lstStyle/>
          <a:p>
            <a:pPr defTabSz="342900">
              <a:spcAft>
                <a:spcPts val="450"/>
              </a:spcAft>
            </a:pPr>
            <a:r>
              <a:rPr lang="en-IE" sz="1400" b="1" dirty="0">
                <a:latin typeface="Rockwell" panose="02060603020205020403" pitchFamily="18" charset="0"/>
                <a:cs typeface="Calibri" panose="020F0502020204030204" pitchFamily="34" charset="0"/>
              </a:rPr>
              <a:t>SFI Discover</a:t>
            </a:r>
          </a:p>
          <a:p>
            <a:pPr defTabSz="342900"/>
            <a:r>
              <a:rPr lang="en-IE" sz="1400" dirty="0">
                <a:solidFill>
                  <a:schemeClr val="bg1"/>
                </a:solidFill>
              </a:rPr>
              <a:t>€2.8 million for 44 public engagement and education initiatives</a:t>
            </a:r>
            <a:endParaRPr lang="en-IE" sz="1400" dirty="0">
              <a:solidFill>
                <a:schemeClr val="bg1"/>
              </a:solidFill>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E4208567-B14E-4BE4-A45E-B21534749D1B}"/>
              </a:ext>
            </a:extLst>
          </p:cNvPr>
          <p:cNvGrpSpPr/>
          <p:nvPr/>
        </p:nvGrpSpPr>
        <p:grpSpPr>
          <a:xfrm>
            <a:off x="287338" y="838970"/>
            <a:ext cx="4851658" cy="3103196"/>
            <a:chOff x="123939" y="775910"/>
            <a:chExt cx="4851658" cy="3103196"/>
          </a:xfrm>
        </p:grpSpPr>
        <p:grpSp>
          <p:nvGrpSpPr>
            <p:cNvPr id="4" name="Group 3"/>
            <p:cNvGrpSpPr/>
            <p:nvPr/>
          </p:nvGrpSpPr>
          <p:grpSpPr>
            <a:xfrm>
              <a:off x="123939" y="775910"/>
              <a:ext cx="4851658" cy="2484399"/>
              <a:chOff x="683568" y="2348881"/>
              <a:chExt cx="1965723" cy="2624476"/>
            </a:xfrm>
            <a:solidFill>
              <a:schemeClr val="accent4">
                <a:lumMod val="75000"/>
              </a:schemeClr>
            </a:solidFill>
            <a:effectLst/>
          </p:grpSpPr>
          <p:sp>
            <p:nvSpPr>
              <p:cNvPr id="5" name="Rectangle 4"/>
              <p:cNvSpPr/>
              <p:nvPr/>
            </p:nvSpPr>
            <p:spPr>
              <a:xfrm>
                <a:off x="683568" y="2348881"/>
                <a:ext cx="1965723" cy="262447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sz="1350" dirty="0">
                  <a:solidFill>
                    <a:prstClr val="white"/>
                  </a:solidFill>
                  <a:latin typeface="Calibri"/>
                </a:endParaRPr>
              </a:p>
            </p:txBody>
          </p:sp>
          <p:sp>
            <p:nvSpPr>
              <p:cNvPr id="6" name="TextBox 5"/>
              <p:cNvSpPr txBox="1"/>
              <p:nvPr/>
            </p:nvSpPr>
            <p:spPr>
              <a:xfrm>
                <a:off x="831179" y="2493044"/>
                <a:ext cx="1800200" cy="240594"/>
              </a:xfrm>
              <a:prstGeom prst="rect">
                <a:avLst/>
              </a:prstGeom>
              <a:grpFill/>
            </p:spPr>
            <p:txBody>
              <a:bodyPr wrap="square" rtlCol="0">
                <a:spAutoFit/>
              </a:bodyPr>
              <a:lstStyle/>
              <a:p>
                <a:pPr defTabSz="342900"/>
                <a:endParaRPr lang="en-US" sz="1350" dirty="0">
                  <a:solidFill>
                    <a:prstClr val="white"/>
                  </a:solidFill>
                  <a:latin typeface="Calibri"/>
                </a:endParaRPr>
              </a:p>
            </p:txBody>
          </p:sp>
        </p:grpSp>
        <p:sp>
          <p:nvSpPr>
            <p:cNvPr id="8" name="Rectangle 7">
              <a:extLst>
                <a:ext uri="{FF2B5EF4-FFF2-40B4-BE49-F238E27FC236}">
                  <a16:creationId xmlns:a16="http://schemas.microsoft.com/office/drawing/2014/main" id="{2A8B58BD-9549-4368-AF24-D23A09EF2BA4}"/>
                </a:ext>
              </a:extLst>
            </p:cNvPr>
            <p:cNvSpPr/>
            <p:nvPr/>
          </p:nvSpPr>
          <p:spPr>
            <a:xfrm>
              <a:off x="134636" y="803905"/>
              <a:ext cx="4840961" cy="3075201"/>
            </a:xfrm>
            <a:prstGeom prst="rect">
              <a:avLst/>
            </a:prstGeom>
          </p:spPr>
          <p:txBody>
            <a:bodyPr wrap="square">
              <a:spAutoFit/>
            </a:bodyPr>
            <a:lstStyle/>
            <a:p>
              <a:pPr>
                <a:lnSpc>
                  <a:spcPct val="120000"/>
                </a:lnSpc>
                <a:spcBef>
                  <a:spcPts val="450"/>
                </a:spcBef>
                <a:defRPr/>
              </a:pPr>
              <a:r>
                <a:rPr lang="en-IE" sz="1400" b="1" dirty="0">
                  <a:solidFill>
                    <a:schemeClr val="bg1"/>
                  </a:solidFill>
                  <a:latin typeface="Rockwell" panose="02060603020205020403" pitchFamily="18" charset="0"/>
                  <a:ea typeface="ＭＳ Ｐゴシック" pitchFamily="34" charset="-128"/>
                  <a:cs typeface="Calibri" panose="020F0502020204030204" pitchFamily="34" charset="0"/>
                </a:rPr>
                <a:t>Individual Led Research</a:t>
              </a:r>
            </a:p>
            <a:p>
              <a:pPr>
                <a:lnSpc>
                  <a:spcPct val="120000"/>
                </a:lnSpc>
                <a:spcBef>
                  <a:spcPts val="300"/>
                </a:spcBef>
                <a:defRPr/>
              </a:pPr>
              <a:r>
                <a:rPr lang="en-IE" sz="1400" b="1" dirty="0">
                  <a:solidFill>
                    <a:schemeClr val="bg1"/>
                  </a:solidFill>
                  <a:latin typeface="Calibri" panose="020F0502020204030204" pitchFamily="34" charset="0"/>
                  <a:ea typeface="ＭＳ Ｐゴシック" pitchFamily="34" charset="-128"/>
                  <a:cs typeface="Calibri" panose="020F0502020204030204" pitchFamily="34" charset="0"/>
                </a:rPr>
                <a:t>IvP:</a:t>
              </a:r>
              <a:r>
                <a:rPr lang="en-IE" sz="1400" dirty="0">
                  <a:solidFill>
                    <a:schemeClr val="bg1"/>
                  </a:solidFill>
                  <a:latin typeface="Calibri" panose="020F0502020204030204" pitchFamily="34" charset="0"/>
                  <a:ea typeface="ＭＳ Ｐゴシック" pitchFamily="34" charset="-128"/>
                  <a:cs typeface="Calibri" panose="020F0502020204030204" pitchFamily="34" charset="0"/>
                </a:rPr>
                <a:t> 26 awards</a:t>
              </a:r>
            </a:p>
            <a:p>
              <a:pPr>
                <a:lnSpc>
                  <a:spcPct val="120000"/>
                </a:lnSpc>
                <a:spcBef>
                  <a:spcPts val="300"/>
                </a:spcBef>
                <a:defRPr/>
              </a:pPr>
              <a:r>
                <a:rPr lang="en-IE" sz="1400" b="1" dirty="0">
                  <a:solidFill>
                    <a:schemeClr val="bg1"/>
                  </a:solidFill>
                  <a:latin typeface="Calibri" panose="020F0502020204030204" pitchFamily="34" charset="0"/>
                  <a:ea typeface="ＭＳ Ｐゴシック" pitchFamily="34" charset="-128"/>
                  <a:cs typeface="Calibri" panose="020F0502020204030204" pitchFamily="34" charset="0"/>
                </a:rPr>
                <a:t>CDA</a:t>
              </a:r>
              <a:r>
                <a:rPr lang="en-IE" sz="1400" dirty="0">
                  <a:solidFill>
                    <a:schemeClr val="bg1"/>
                  </a:solidFill>
                  <a:latin typeface="Calibri" panose="020F0502020204030204" pitchFamily="34" charset="0"/>
                  <a:ea typeface="ＭＳ Ｐゴシック" pitchFamily="34" charset="-128"/>
                  <a:cs typeface="Calibri" panose="020F0502020204030204" pitchFamily="34" charset="0"/>
                </a:rPr>
                <a:t>: 22 awards</a:t>
              </a:r>
            </a:p>
            <a:p>
              <a:pPr>
                <a:lnSpc>
                  <a:spcPct val="120000"/>
                </a:lnSpc>
                <a:spcBef>
                  <a:spcPts val="300"/>
                </a:spcBef>
                <a:defRPr/>
              </a:pPr>
              <a:r>
                <a:rPr lang="en-IE" sz="1400" b="1" dirty="0">
                  <a:solidFill>
                    <a:schemeClr val="bg1"/>
                  </a:solidFill>
                  <a:latin typeface="Calibri" panose="020F0502020204030204" pitchFamily="34" charset="0"/>
                  <a:ea typeface="ＭＳ Ｐゴシック" pitchFamily="34" charset="-128"/>
                  <a:cs typeface="Calibri" panose="020F0502020204030204" pitchFamily="34" charset="0"/>
                </a:rPr>
                <a:t>Future Research Leaders</a:t>
              </a:r>
              <a:r>
                <a:rPr lang="en-IE" sz="1400" dirty="0">
                  <a:solidFill>
                    <a:schemeClr val="bg1"/>
                  </a:solidFill>
                  <a:latin typeface="Calibri" panose="020F0502020204030204" pitchFamily="34" charset="0"/>
                  <a:ea typeface="ＭＳ Ｐゴシック" pitchFamily="34" charset="-128"/>
                  <a:cs typeface="Calibri" panose="020F0502020204030204" pitchFamily="34" charset="0"/>
                </a:rPr>
                <a:t>: 5 awards</a:t>
              </a:r>
            </a:p>
            <a:p>
              <a:pPr>
                <a:lnSpc>
                  <a:spcPct val="120000"/>
                </a:lnSpc>
                <a:spcBef>
                  <a:spcPts val="300"/>
                </a:spcBef>
                <a:defRPr/>
              </a:pPr>
              <a:r>
                <a:rPr lang="en-IE" sz="1400" b="1" dirty="0">
                  <a:solidFill>
                    <a:schemeClr val="bg1"/>
                  </a:solidFill>
                  <a:latin typeface="Calibri" panose="020F0502020204030204" pitchFamily="34" charset="0"/>
                  <a:ea typeface="ＭＳ Ｐゴシック" pitchFamily="34" charset="-128"/>
                  <a:cs typeface="Calibri" panose="020F0502020204030204" pitchFamily="34" charset="0"/>
                </a:rPr>
                <a:t>US-Ireland</a:t>
              </a:r>
              <a:r>
                <a:rPr lang="en-IE" sz="1400" dirty="0">
                  <a:solidFill>
                    <a:schemeClr val="bg1"/>
                  </a:solidFill>
                  <a:latin typeface="Calibri" panose="020F0502020204030204" pitchFamily="34" charset="0"/>
                  <a:ea typeface="ＭＳ Ｐゴシック" pitchFamily="34" charset="-128"/>
                  <a:cs typeface="Calibri" panose="020F0502020204030204" pitchFamily="34" charset="0"/>
                </a:rPr>
                <a:t>: 4 awards</a:t>
              </a:r>
            </a:p>
            <a:p>
              <a:pPr>
                <a:lnSpc>
                  <a:spcPct val="120000"/>
                </a:lnSpc>
                <a:spcBef>
                  <a:spcPts val="300"/>
                </a:spcBef>
                <a:defRPr/>
              </a:pPr>
              <a:r>
                <a:rPr lang="en-IE" sz="1400" b="1" dirty="0">
                  <a:solidFill>
                    <a:schemeClr val="bg1"/>
                  </a:solidFill>
                  <a:latin typeface="Calibri" panose="020F0502020204030204" pitchFamily="34" charset="0"/>
                  <a:ea typeface="ＭＳ Ｐゴシック" pitchFamily="34" charset="-128"/>
                  <a:cs typeface="Calibri" panose="020F0502020204030204" pitchFamily="34" charset="0"/>
                </a:rPr>
                <a:t>SFI-HRB-Wellcome Trust Partnership:</a:t>
              </a:r>
              <a:r>
                <a:rPr lang="en-IE" sz="1400" dirty="0">
                  <a:solidFill>
                    <a:schemeClr val="bg1"/>
                  </a:solidFill>
                  <a:latin typeface="Calibri" panose="020F0502020204030204" pitchFamily="34" charset="0"/>
                  <a:ea typeface="ＭＳ Ｐゴシック" pitchFamily="34" charset="-128"/>
                  <a:cs typeface="Calibri" panose="020F0502020204030204" pitchFamily="34" charset="0"/>
                </a:rPr>
                <a:t> 3 new Investigator awards</a:t>
              </a:r>
            </a:p>
            <a:p>
              <a:pPr>
                <a:lnSpc>
                  <a:spcPct val="120000"/>
                </a:lnSpc>
                <a:spcBef>
                  <a:spcPts val="300"/>
                </a:spcBef>
                <a:defRPr/>
              </a:pPr>
              <a:r>
                <a:rPr lang="en-IE" sz="1400" b="1" dirty="0">
                  <a:solidFill>
                    <a:schemeClr val="bg1"/>
                  </a:solidFill>
                  <a:latin typeface="Calibri" panose="020F0502020204030204" pitchFamily="34" charset="0"/>
                  <a:ea typeface="ＭＳ Ｐゴシック" pitchFamily="34" charset="-128"/>
                  <a:cs typeface="Calibri" panose="020F0502020204030204" pitchFamily="34" charset="0"/>
                </a:rPr>
                <a:t>SFI - Royal Society Research Fellowship</a:t>
              </a:r>
              <a:r>
                <a:rPr lang="en-IE" sz="1400" dirty="0">
                  <a:solidFill>
                    <a:schemeClr val="bg1"/>
                  </a:solidFill>
                  <a:latin typeface="Calibri" panose="020F0502020204030204" pitchFamily="34" charset="0"/>
                  <a:ea typeface="ＭＳ Ｐゴシック" pitchFamily="34" charset="-128"/>
                  <a:cs typeface="Calibri" panose="020F0502020204030204" pitchFamily="34" charset="0"/>
                </a:rPr>
                <a:t>:  3 awards</a:t>
              </a:r>
            </a:p>
            <a:p>
              <a:pPr>
                <a:lnSpc>
                  <a:spcPct val="120000"/>
                </a:lnSpc>
                <a:spcBef>
                  <a:spcPts val="300"/>
                </a:spcBef>
                <a:defRPr/>
              </a:pPr>
              <a:r>
                <a:rPr lang="en-IE" sz="1400" b="1" dirty="0">
                  <a:solidFill>
                    <a:schemeClr val="bg1"/>
                  </a:solidFill>
                  <a:latin typeface="Calibri" panose="020F0502020204030204" pitchFamily="34" charset="0"/>
                  <a:ea typeface="ＭＳ Ｐゴシック" pitchFamily="34" charset="-128"/>
                  <a:cs typeface="Calibri" panose="020F0502020204030204" pitchFamily="34" charset="0"/>
                </a:rPr>
                <a:t>NSF China: </a:t>
              </a:r>
              <a:r>
                <a:rPr lang="en-GB" sz="1400" dirty="0">
                  <a:solidFill>
                    <a:schemeClr val="bg1"/>
                  </a:solidFill>
                </a:rPr>
                <a:t>46 projects are currently under review </a:t>
              </a:r>
            </a:p>
            <a:p>
              <a:pPr>
                <a:lnSpc>
                  <a:spcPct val="120000"/>
                </a:lnSpc>
                <a:spcBef>
                  <a:spcPts val="450"/>
                </a:spcBef>
                <a:defRPr/>
              </a:pPr>
              <a:endParaRPr lang="en-IE" sz="1400" b="1" dirty="0">
                <a:solidFill>
                  <a:schemeClr val="bg1"/>
                </a:solidFill>
                <a:latin typeface="Calibri" panose="020F0502020204030204" pitchFamily="34" charset="0"/>
                <a:ea typeface="ＭＳ Ｐゴシック" pitchFamily="34" charset="-128"/>
                <a:cs typeface="Calibri" panose="020F0502020204030204" pitchFamily="34" charset="0"/>
              </a:endParaRPr>
            </a:p>
            <a:p>
              <a:pPr>
                <a:lnSpc>
                  <a:spcPct val="120000"/>
                </a:lnSpc>
                <a:spcBef>
                  <a:spcPts val="450"/>
                </a:spcBef>
                <a:defRPr/>
              </a:pPr>
              <a:endParaRPr lang="en-IE" sz="1400" dirty="0">
                <a:solidFill>
                  <a:schemeClr val="bg1"/>
                </a:solidFill>
                <a:latin typeface="Calibri" panose="020F0502020204030204" pitchFamily="34" charset="0"/>
                <a:ea typeface="ＭＳ Ｐゴシック" pitchFamily="34" charset="-128"/>
                <a:cs typeface="Calibri" panose="020F0502020204030204" pitchFamily="34" charset="0"/>
              </a:endParaRPr>
            </a:p>
          </p:txBody>
        </p:sp>
      </p:grpSp>
    </p:spTree>
    <p:extLst>
      <p:ext uri="{BB962C8B-B14F-4D97-AF65-F5344CB8AC3E}">
        <p14:creationId xmlns:p14="http://schemas.microsoft.com/office/powerpoint/2010/main" val="1425657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18320" y="429229"/>
            <a:ext cx="8077199" cy="417619"/>
          </a:xfrm>
          <a:prstGeom prst="rect">
            <a:avLst/>
          </a:prstGeom>
        </p:spPr>
        <p:txBody>
          <a:bodyPr vert="horz" lIns="51435" tIns="25718" rIns="51435" bIns="25718" rtlCol="0" anchor="t">
            <a:noAutofit/>
          </a:bodyPr>
          <a:lstStyle>
            <a:lvl1pPr algn="l" defTabSz="457200" rtl="0" eaLnBrk="1" latinLnBrk="0" hangingPunct="1">
              <a:spcBef>
                <a:spcPct val="0"/>
              </a:spcBef>
              <a:buNone/>
              <a:defRPr sz="3400" b="1" kern="1200">
                <a:solidFill>
                  <a:schemeClr val="tx2"/>
                </a:solidFill>
                <a:latin typeface="+mj-lt"/>
                <a:ea typeface="+mj-ea"/>
                <a:cs typeface="+mj-cs"/>
              </a:defRPr>
            </a:lvl1pPr>
          </a:lstStyle>
          <a:p>
            <a:pPr defTabSz="257175"/>
            <a:r>
              <a:rPr lang="en-IE" sz="2400" dirty="0">
                <a:solidFill>
                  <a:srgbClr val="00467F"/>
                </a:solidFill>
                <a:latin typeface="Calibri" panose="020F0502020204030204" pitchFamily="34" charset="0"/>
                <a:cs typeface="Calibri" panose="020F0502020204030204" pitchFamily="34" charset="0"/>
              </a:rPr>
              <a:t>17 SFI Research Centres</a:t>
            </a:r>
            <a:br>
              <a:rPr lang="en-IE" sz="2700" dirty="0">
                <a:solidFill>
                  <a:srgbClr val="00467F"/>
                </a:solidFill>
                <a:latin typeface="Calibri"/>
                <a:cs typeface="Calibri" panose="020F0502020204030204" pitchFamily="34" charset="0"/>
              </a:rPr>
            </a:br>
            <a:r>
              <a:rPr lang="en-IE" sz="2700" dirty="0">
                <a:solidFill>
                  <a:srgbClr val="00467F"/>
                </a:solidFill>
                <a:latin typeface="Calibri"/>
                <a:cs typeface="Calibri" panose="020F0502020204030204" pitchFamily="34" charset="0"/>
              </a:rPr>
              <a:t>              </a:t>
            </a:r>
            <a:br>
              <a:rPr lang="en-IE" sz="2700" dirty="0">
                <a:solidFill>
                  <a:srgbClr val="00467F"/>
                </a:solidFill>
                <a:latin typeface="Calibri"/>
                <a:cs typeface="Calibri" panose="020F0502020204030204" pitchFamily="34" charset="0"/>
              </a:rPr>
            </a:br>
            <a:endParaRPr lang="en-IE" sz="2700" dirty="0">
              <a:solidFill>
                <a:srgbClr val="00467F"/>
              </a:solidFill>
              <a:latin typeface="Calibri"/>
              <a:cs typeface="Calibri" panose="020F0502020204030204" pitchFamily="34" charset="0"/>
            </a:endParaRPr>
          </a:p>
        </p:txBody>
      </p:sp>
      <p:graphicFrame>
        <p:nvGraphicFramePr>
          <p:cNvPr id="7" name="Table 6">
            <a:extLst>
              <a:ext uri="{FF2B5EF4-FFF2-40B4-BE49-F238E27FC236}">
                <a16:creationId xmlns:a16="http://schemas.microsoft.com/office/drawing/2014/main" id="{C2C34B9B-10C2-480B-AA0C-F110504FEACC}"/>
              </a:ext>
            </a:extLst>
          </p:cNvPr>
          <p:cNvGraphicFramePr>
            <a:graphicFrameLocks noGrp="1"/>
          </p:cNvGraphicFramePr>
          <p:nvPr>
            <p:extLst>
              <p:ext uri="{D42A27DB-BD31-4B8C-83A1-F6EECF244321}">
                <p14:modId xmlns:p14="http://schemas.microsoft.com/office/powerpoint/2010/main" val="4281690663"/>
              </p:ext>
            </p:extLst>
          </p:nvPr>
        </p:nvGraphicFramePr>
        <p:xfrm>
          <a:off x="3535680" y="730523"/>
          <a:ext cx="5297424" cy="4026295"/>
        </p:xfrm>
        <a:graphic>
          <a:graphicData uri="http://schemas.openxmlformats.org/drawingml/2006/table">
            <a:tbl>
              <a:tblPr firstRow="1" bandRow="1">
                <a:tableStyleId>{2D5ABB26-0587-4C30-8999-92F81FD0307C}</a:tableStyleId>
              </a:tblPr>
              <a:tblGrid>
                <a:gridCol w="959328">
                  <a:extLst>
                    <a:ext uri="{9D8B030D-6E8A-4147-A177-3AD203B41FA5}">
                      <a16:colId xmlns:a16="http://schemas.microsoft.com/office/drawing/2014/main" val="2143958820"/>
                    </a:ext>
                  </a:extLst>
                </a:gridCol>
                <a:gridCol w="4338096">
                  <a:extLst>
                    <a:ext uri="{9D8B030D-6E8A-4147-A177-3AD203B41FA5}">
                      <a16:colId xmlns:a16="http://schemas.microsoft.com/office/drawing/2014/main" val="1629256028"/>
                    </a:ext>
                  </a:extLst>
                </a:gridCol>
              </a:tblGrid>
              <a:tr h="236480">
                <a:tc>
                  <a:txBody>
                    <a:bodyPr/>
                    <a:lstStyle/>
                    <a:p>
                      <a:pPr>
                        <a:spcAft>
                          <a:spcPts val="0"/>
                        </a:spcAft>
                      </a:pPr>
                      <a:r>
                        <a:rPr lang="en-IE" sz="1100" b="1" dirty="0">
                          <a:solidFill>
                            <a:schemeClr val="tx1"/>
                          </a:solidFill>
                          <a:latin typeface="+mn-lt"/>
                        </a:rPr>
                        <a:t>ADAPT</a:t>
                      </a:r>
                    </a:p>
                  </a:txBody>
                  <a:tcPr marL="68580" marR="68580" marT="34290" marB="34290"/>
                </a:tc>
                <a:tc>
                  <a:txBody>
                    <a:bodyPr/>
                    <a:lstStyle/>
                    <a:p>
                      <a:pPr marL="0" marR="0" lvl="0" indent="0" algn="l" defTabSz="457212" rtl="0" eaLnBrk="1" fontAlgn="auto" latinLnBrk="0" hangingPunct="1">
                        <a:lnSpc>
                          <a:spcPct val="100000"/>
                        </a:lnSpc>
                        <a:spcBef>
                          <a:spcPts val="0"/>
                        </a:spcBef>
                        <a:spcAft>
                          <a:spcPts val="0"/>
                        </a:spcAft>
                        <a:buClrTx/>
                        <a:buSzTx/>
                        <a:buFont typeface="Calibri" panose="020F0502020204030204" pitchFamily="34" charset="0"/>
                        <a:buNone/>
                        <a:tabLst/>
                        <a:defRPr/>
                      </a:pPr>
                      <a:r>
                        <a:rPr lang="en-IE" sz="1050" b="1" dirty="0">
                          <a:latin typeface="+mn-lt"/>
                        </a:rPr>
                        <a:t>Centre for Global Digital Content and Engagement</a:t>
                      </a:r>
                    </a:p>
                  </a:txBody>
                  <a:tcPr marL="68580" marR="68580" marT="34290" marB="34290"/>
                </a:tc>
                <a:extLst>
                  <a:ext uri="{0D108BD9-81ED-4DB2-BD59-A6C34878D82A}">
                    <a16:rowId xmlns:a16="http://schemas.microsoft.com/office/drawing/2014/main" val="2851889838"/>
                  </a:ext>
                </a:extLst>
              </a:tr>
              <a:tr h="230595">
                <a:tc>
                  <a:txBody>
                    <a:bodyPr/>
                    <a:lstStyle/>
                    <a:p>
                      <a:pPr>
                        <a:spcAft>
                          <a:spcPts val="0"/>
                        </a:spcAft>
                      </a:pPr>
                      <a:r>
                        <a:rPr lang="en-IE" sz="1100" b="1" dirty="0">
                          <a:solidFill>
                            <a:schemeClr val="tx1"/>
                          </a:solidFill>
                          <a:latin typeface="+mn-lt"/>
                        </a:rPr>
                        <a:t>AMBER</a:t>
                      </a:r>
                    </a:p>
                  </a:txBody>
                  <a:tcPr marL="68580" marR="68580" marT="34290" marB="34290"/>
                </a:tc>
                <a:tc>
                  <a:txBody>
                    <a:bodyPr/>
                    <a:lstStyle/>
                    <a:p>
                      <a:pPr marL="0" marR="0" lvl="0" indent="0" algn="l" defTabSz="457212" rtl="0" eaLnBrk="1" fontAlgn="auto" latinLnBrk="0" hangingPunct="1">
                        <a:lnSpc>
                          <a:spcPct val="100000"/>
                        </a:lnSpc>
                        <a:spcBef>
                          <a:spcPts val="0"/>
                        </a:spcBef>
                        <a:spcAft>
                          <a:spcPts val="0"/>
                        </a:spcAft>
                        <a:buClrTx/>
                        <a:buSzTx/>
                        <a:buFont typeface="Calibri" panose="020F0502020204030204" pitchFamily="34" charset="0"/>
                        <a:buNone/>
                        <a:tabLst/>
                        <a:defRPr/>
                      </a:pPr>
                      <a:r>
                        <a:rPr lang="en-IE" sz="1050" b="1" dirty="0">
                          <a:latin typeface="+mn-lt"/>
                        </a:rPr>
                        <a:t>Advanced Materials and BioEngineering Research Centre</a:t>
                      </a:r>
                    </a:p>
                  </a:txBody>
                  <a:tcPr marL="68580" marR="68580" marT="34290" marB="34290"/>
                </a:tc>
                <a:extLst>
                  <a:ext uri="{0D108BD9-81ED-4DB2-BD59-A6C34878D82A}">
                    <a16:rowId xmlns:a16="http://schemas.microsoft.com/office/drawing/2014/main" val="2032726417"/>
                  </a:ext>
                </a:extLst>
              </a:tr>
              <a:tr h="229173">
                <a:tc>
                  <a:txBody>
                    <a:bodyPr/>
                    <a:lstStyle/>
                    <a:p>
                      <a:pPr>
                        <a:spcAft>
                          <a:spcPts val="0"/>
                        </a:spcAft>
                      </a:pPr>
                      <a:r>
                        <a:rPr lang="en-IE" sz="1100" b="1" dirty="0">
                          <a:solidFill>
                            <a:schemeClr val="tx1"/>
                          </a:solidFill>
                          <a:latin typeface="+mn-lt"/>
                        </a:rPr>
                        <a:t>APC</a:t>
                      </a:r>
                    </a:p>
                  </a:txBody>
                  <a:tcPr marL="68580" marR="68580" marT="34290" marB="34290"/>
                </a:tc>
                <a:tc>
                  <a:txBody>
                    <a:bodyPr/>
                    <a:lstStyle/>
                    <a:p>
                      <a:pPr marL="0" marR="0" lvl="0" indent="0" algn="l" defTabSz="457212" rtl="0" eaLnBrk="1" fontAlgn="auto" latinLnBrk="0" hangingPunct="1">
                        <a:lnSpc>
                          <a:spcPct val="100000"/>
                        </a:lnSpc>
                        <a:spcBef>
                          <a:spcPts val="0"/>
                        </a:spcBef>
                        <a:spcAft>
                          <a:spcPts val="0"/>
                        </a:spcAft>
                        <a:buClrTx/>
                        <a:buSzTx/>
                        <a:buFont typeface="Calibri" panose="020F0502020204030204" pitchFamily="34" charset="0"/>
                        <a:buNone/>
                        <a:tabLst/>
                        <a:defRPr/>
                      </a:pPr>
                      <a:r>
                        <a:rPr lang="en-IE" sz="1050" b="1" dirty="0">
                          <a:latin typeface="+mn-lt"/>
                        </a:rPr>
                        <a:t>APC Microbiome Institute</a:t>
                      </a:r>
                    </a:p>
                  </a:txBody>
                  <a:tcPr marL="68580" marR="68580" marT="34290" marB="34290"/>
                </a:tc>
                <a:extLst>
                  <a:ext uri="{0D108BD9-81ED-4DB2-BD59-A6C34878D82A}">
                    <a16:rowId xmlns:a16="http://schemas.microsoft.com/office/drawing/2014/main" val="3922986541"/>
                  </a:ext>
                </a:extLst>
              </a:tr>
              <a:tr h="229173">
                <a:tc>
                  <a:txBody>
                    <a:bodyPr/>
                    <a:lstStyle/>
                    <a:p>
                      <a:pPr>
                        <a:spcAft>
                          <a:spcPts val="0"/>
                        </a:spcAft>
                      </a:pPr>
                      <a:r>
                        <a:rPr lang="en-IE" sz="1100" b="1" dirty="0">
                          <a:solidFill>
                            <a:schemeClr val="tx1"/>
                          </a:solidFill>
                          <a:latin typeface="+mn-lt"/>
                        </a:rPr>
                        <a:t>BEACON</a:t>
                      </a:r>
                    </a:p>
                  </a:txBody>
                  <a:tcPr marL="68580" marR="68580" marT="34290" marB="34290"/>
                </a:tc>
                <a:tc>
                  <a:txBody>
                    <a:bodyPr/>
                    <a:lstStyle/>
                    <a:p>
                      <a:pPr marL="0" marR="0" lvl="0" indent="0" algn="l" defTabSz="457212" rtl="0" eaLnBrk="1" fontAlgn="auto" latinLnBrk="0" hangingPunct="1">
                        <a:lnSpc>
                          <a:spcPct val="100000"/>
                        </a:lnSpc>
                        <a:spcBef>
                          <a:spcPts val="0"/>
                        </a:spcBef>
                        <a:spcAft>
                          <a:spcPts val="0"/>
                        </a:spcAft>
                        <a:buClrTx/>
                        <a:buSzTx/>
                        <a:buFont typeface="Calibri" panose="020F0502020204030204" pitchFamily="34" charset="0"/>
                        <a:buNone/>
                        <a:tabLst/>
                        <a:defRPr/>
                      </a:pPr>
                      <a:r>
                        <a:rPr lang="en-IE" sz="1050" b="1" dirty="0">
                          <a:latin typeface="+mn-lt"/>
                        </a:rPr>
                        <a:t>Circular Bioeconomy Research Centre</a:t>
                      </a:r>
                    </a:p>
                  </a:txBody>
                  <a:tcPr marL="68580" marR="68580" marT="34290" marB="34290"/>
                </a:tc>
                <a:extLst>
                  <a:ext uri="{0D108BD9-81ED-4DB2-BD59-A6C34878D82A}">
                    <a16:rowId xmlns:a16="http://schemas.microsoft.com/office/drawing/2014/main" val="2159702395"/>
                  </a:ext>
                </a:extLst>
              </a:tr>
              <a:tr h="235118">
                <a:tc>
                  <a:txBody>
                    <a:bodyPr/>
                    <a:lstStyle/>
                    <a:p>
                      <a:pPr>
                        <a:spcAft>
                          <a:spcPts val="0"/>
                        </a:spcAft>
                      </a:pPr>
                      <a:r>
                        <a:rPr lang="en-IE" sz="1100" b="1" dirty="0">
                          <a:solidFill>
                            <a:schemeClr val="tx1"/>
                          </a:solidFill>
                          <a:latin typeface="+mn-lt"/>
                        </a:rPr>
                        <a:t>CONNECT</a:t>
                      </a:r>
                    </a:p>
                  </a:txBody>
                  <a:tcPr marL="68580" marR="68580" marT="34290" marB="34290"/>
                </a:tc>
                <a:tc>
                  <a:txBody>
                    <a:bodyPr/>
                    <a:lstStyle/>
                    <a:p>
                      <a:pPr marL="0" indent="0">
                        <a:spcAft>
                          <a:spcPts val="0"/>
                        </a:spcAft>
                        <a:buFont typeface="Calibri" panose="020F0502020204030204" pitchFamily="34" charset="0"/>
                        <a:buNone/>
                      </a:pPr>
                      <a:r>
                        <a:rPr lang="en-IE" sz="1050" b="1" dirty="0">
                          <a:latin typeface="+mn-lt"/>
                        </a:rPr>
                        <a:t>Future Broadband, Cellular and Internet of Things networks</a:t>
                      </a:r>
                    </a:p>
                  </a:txBody>
                  <a:tcPr marL="68580" marR="68580" marT="34290" marB="34290"/>
                </a:tc>
                <a:extLst>
                  <a:ext uri="{0D108BD9-81ED-4DB2-BD59-A6C34878D82A}">
                    <a16:rowId xmlns:a16="http://schemas.microsoft.com/office/drawing/2014/main" val="2923606405"/>
                  </a:ext>
                </a:extLst>
              </a:tr>
              <a:tr h="245215">
                <a:tc>
                  <a:txBody>
                    <a:bodyPr/>
                    <a:lstStyle/>
                    <a:p>
                      <a:pPr>
                        <a:spcAft>
                          <a:spcPts val="0"/>
                        </a:spcAft>
                      </a:pPr>
                      <a:r>
                        <a:rPr lang="en-IE" sz="1100" b="1" dirty="0">
                          <a:solidFill>
                            <a:schemeClr val="tx1"/>
                          </a:solidFill>
                          <a:latin typeface="+mn-lt"/>
                        </a:rPr>
                        <a:t>CONFIRM</a:t>
                      </a:r>
                    </a:p>
                  </a:txBody>
                  <a:tcPr marL="68580" marR="68580" marT="34290" marB="34290"/>
                </a:tc>
                <a:tc>
                  <a:txBody>
                    <a:bodyPr/>
                    <a:lstStyle/>
                    <a:p>
                      <a:pPr marL="0" marR="0" lvl="0" indent="0" algn="l" defTabSz="457212" rtl="0" eaLnBrk="1" fontAlgn="auto" latinLnBrk="0" hangingPunct="1">
                        <a:lnSpc>
                          <a:spcPct val="100000"/>
                        </a:lnSpc>
                        <a:spcBef>
                          <a:spcPts val="0"/>
                        </a:spcBef>
                        <a:spcAft>
                          <a:spcPts val="0"/>
                        </a:spcAft>
                        <a:buClrTx/>
                        <a:buSzTx/>
                        <a:buFont typeface="Calibri" panose="020F0502020204030204" pitchFamily="34" charset="0"/>
                        <a:buNone/>
                        <a:tabLst/>
                        <a:defRPr/>
                      </a:pPr>
                      <a:r>
                        <a:rPr lang="en-IE" sz="1050" b="1" dirty="0">
                          <a:latin typeface="+mn-lt"/>
                        </a:rPr>
                        <a:t>Smart Manufacturing and Industrial Automation Research Centre</a:t>
                      </a:r>
                    </a:p>
                  </a:txBody>
                  <a:tcPr marL="68580" marR="68580" marT="34290" marB="34290"/>
                </a:tc>
                <a:extLst>
                  <a:ext uri="{0D108BD9-81ED-4DB2-BD59-A6C34878D82A}">
                    <a16:rowId xmlns:a16="http://schemas.microsoft.com/office/drawing/2014/main" val="506345553"/>
                  </a:ext>
                </a:extLst>
              </a:tr>
              <a:tr h="231378">
                <a:tc>
                  <a:txBody>
                    <a:bodyPr/>
                    <a:lstStyle/>
                    <a:p>
                      <a:pPr>
                        <a:spcAft>
                          <a:spcPts val="0"/>
                        </a:spcAft>
                      </a:pPr>
                      <a:r>
                        <a:rPr lang="en-IE" sz="1100" b="1" dirty="0">
                          <a:solidFill>
                            <a:schemeClr val="tx1"/>
                          </a:solidFill>
                          <a:latin typeface="+mn-lt"/>
                        </a:rPr>
                        <a:t>CÚRAM</a:t>
                      </a:r>
                    </a:p>
                  </a:txBody>
                  <a:tcPr marL="68580" marR="68580" marT="34290" marB="34290"/>
                </a:tc>
                <a:tc>
                  <a:txBody>
                    <a:bodyPr/>
                    <a:lstStyle/>
                    <a:p>
                      <a:pPr marL="0" marR="0" lvl="0" indent="0" algn="l" defTabSz="457212" rtl="0" eaLnBrk="1" fontAlgn="auto" latinLnBrk="0" hangingPunct="1">
                        <a:lnSpc>
                          <a:spcPct val="100000"/>
                        </a:lnSpc>
                        <a:spcBef>
                          <a:spcPts val="0"/>
                        </a:spcBef>
                        <a:spcAft>
                          <a:spcPts val="0"/>
                        </a:spcAft>
                        <a:buClrTx/>
                        <a:buSzTx/>
                        <a:buFont typeface="Calibri" panose="020F0502020204030204" pitchFamily="34" charset="0"/>
                        <a:buNone/>
                        <a:tabLst/>
                        <a:defRPr/>
                      </a:pPr>
                      <a:r>
                        <a:rPr lang="en-IE" sz="1050" b="1" dirty="0">
                          <a:latin typeface="+mn-lt"/>
                        </a:rPr>
                        <a:t>Centre for Research in Medical Devices</a:t>
                      </a:r>
                    </a:p>
                  </a:txBody>
                  <a:tcPr marL="68580" marR="68580" marT="34290" marB="34290"/>
                </a:tc>
                <a:extLst>
                  <a:ext uri="{0D108BD9-81ED-4DB2-BD59-A6C34878D82A}">
                    <a16:rowId xmlns:a16="http://schemas.microsoft.com/office/drawing/2014/main" val="4231002055"/>
                  </a:ext>
                </a:extLst>
              </a:tr>
              <a:tr h="0">
                <a:tc>
                  <a:txBody>
                    <a:bodyPr/>
                    <a:lstStyle/>
                    <a:p>
                      <a:r>
                        <a:rPr lang="en-IE" sz="1100" b="1" dirty="0"/>
                        <a:t>Future Milk</a:t>
                      </a:r>
                    </a:p>
                  </a:txBody>
                  <a:tcPr marL="68580" marR="68580" marT="34290" marB="3429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E" sz="1100" b="1" dirty="0">
                          <a:latin typeface="+mn-lt"/>
                        </a:rPr>
                        <a:t>Precision (Smart) Agriculture Research for Dairy</a:t>
                      </a:r>
                      <a:endParaRPr lang="en-IE" dirty="0"/>
                    </a:p>
                  </a:txBody>
                  <a:tcPr marL="68580" marR="68580" marT="34290" marB="34290"/>
                </a:tc>
                <a:extLst>
                  <a:ext uri="{0D108BD9-81ED-4DB2-BD59-A6C34878D82A}">
                    <a16:rowId xmlns:a16="http://schemas.microsoft.com/office/drawing/2014/main" val="1167456439"/>
                  </a:ext>
                </a:extLst>
              </a:tr>
              <a:tr h="200067">
                <a:tc>
                  <a:txBody>
                    <a:bodyPr/>
                    <a:lstStyle/>
                    <a:p>
                      <a:pPr>
                        <a:spcAft>
                          <a:spcPts val="0"/>
                        </a:spcAft>
                      </a:pPr>
                      <a:r>
                        <a:rPr lang="en-IE" sz="1100" b="1" dirty="0">
                          <a:solidFill>
                            <a:schemeClr val="tx1"/>
                          </a:solidFill>
                          <a:latin typeface="+mn-lt"/>
                        </a:rPr>
                        <a:t>Future Neuro</a:t>
                      </a:r>
                    </a:p>
                  </a:txBody>
                  <a:tcPr marL="68580" marR="68580" marT="34290" marB="34290"/>
                </a:tc>
                <a:tc>
                  <a:txBody>
                    <a:bodyPr/>
                    <a:lstStyle/>
                    <a:p>
                      <a:pPr marL="0" indent="0">
                        <a:spcAft>
                          <a:spcPts val="0"/>
                        </a:spcAft>
                        <a:buFont typeface="Calibri" panose="020F0502020204030204" pitchFamily="34" charset="0"/>
                        <a:buNone/>
                      </a:pPr>
                      <a:r>
                        <a:rPr lang="en-IE" sz="1050" b="1" dirty="0">
                          <a:latin typeface="+mn-lt"/>
                        </a:rPr>
                        <a:t>Neurological Diseases Research Centre</a:t>
                      </a:r>
                    </a:p>
                  </a:txBody>
                  <a:tcPr marL="68580" marR="68580" marT="34290" marB="34290"/>
                </a:tc>
                <a:extLst>
                  <a:ext uri="{0D108BD9-81ED-4DB2-BD59-A6C34878D82A}">
                    <a16:rowId xmlns:a16="http://schemas.microsoft.com/office/drawing/2014/main" val="471435639"/>
                  </a:ext>
                </a:extLst>
              </a:tr>
              <a:tr h="236480">
                <a:tc>
                  <a:txBody>
                    <a:bodyPr/>
                    <a:lstStyle/>
                    <a:p>
                      <a:pPr>
                        <a:spcAft>
                          <a:spcPts val="0"/>
                        </a:spcAft>
                      </a:pPr>
                      <a:r>
                        <a:rPr lang="en-IE" sz="1100" b="1" dirty="0">
                          <a:solidFill>
                            <a:schemeClr val="tx1"/>
                          </a:solidFill>
                          <a:latin typeface="+mn-lt"/>
                        </a:rPr>
                        <a:t>iCRAG</a:t>
                      </a:r>
                    </a:p>
                  </a:txBody>
                  <a:tcPr marL="68580" marR="68580" marT="34290" marB="34290"/>
                </a:tc>
                <a:tc>
                  <a:txBody>
                    <a:bodyPr/>
                    <a:lstStyle/>
                    <a:p>
                      <a:pPr marL="0" indent="0">
                        <a:spcAft>
                          <a:spcPts val="0"/>
                        </a:spcAft>
                        <a:buFont typeface="Calibri" panose="020F0502020204030204" pitchFamily="34" charset="0"/>
                        <a:buNone/>
                      </a:pPr>
                      <a:r>
                        <a:rPr lang="en-IE" sz="1050" b="1" dirty="0">
                          <a:latin typeface="+mn-lt"/>
                        </a:rPr>
                        <a:t>Irish Centre for Research in Applied Geosciences</a:t>
                      </a:r>
                    </a:p>
                  </a:txBody>
                  <a:tcPr marL="68580" marR="68580" marT="34290" marB="34290"/>
                </a:tc>
                <a:extLst>
                  <a:ext uri="{0D108BD9-81ED-4DB2-BD59-A6C34878D82A}">
                    <a16:rowId xmlns:a16="http://schemas.microsoft.com/office/drawing/2014/main" val="1248673250"/>
                  </a:ext>
                </a:extLst>
              </a:tr>
              <a:tr h="236480">
                <a:tc>
                  <a:txBody>
                    <a:bodyPr/>
                    <a:lstStyle/>
                    <a:p>
                      <a:pPr>
                        <a:spcAft>
                          <a:spcPts val="0"/>
                        </a:spcAft>
                      </a:pPr>
                      <a:r>
                        <a:rPr lang="en-IE" sz="1100" b="1" kern="1200" dirty="0">
                          <a:solidFill>
                            <a:schemeClr val="tx1"/>
                          </a:solidFill>
                          <a:latin typeface="+mn-lt"/>
                          <a:ea typeface="+mn-ea"/>
                          <a:cs typeface="+mn-cs"/>
                        </a:rPr>
                        <a:t>I-Form</a:t>
                      </a:r>
                    </a:p>
                  </a:txBody>
                  <a:tcPr marL="68580" marR="68580" marT="34290" marB="34290"/>
                </a:tc>
                <a:tc>
                  <a:txBody>
                    <a:bodyPr/>
                    <a:lstStyle/>
                    <a:p>
                      <a:pPr marL="0" marR="0" lvl="0" indent="0" algn="l" defTabSz="457212" rtl="0" eaLnBrk="1" fontAlgn="auto" latinLnBrk="0" hangingPunct="1">
                        <a:lnSpc>
                          <a:spcPct val="100000"/>
                        </a:lnSpc>
                        <a:spcBef>
                          <a:spcPts val="0"/>
                        </a:spcBef>
                        <a:spcAft>
                          <a:spcPts val="0"/>
                        </a:spcAft>
                        <a:buClrTx/>
                        <a:buSzTx/>
                        <a:buFont typeface="Calibri" panose="020F0502020204030204" pitchFamily="34" charset="0"/>
                        <a:buNone/>
                        <a:tabLst/>
                        <a:defRPr/>
                      </a:pPr>
                      <a:r>
                        <a:rPr lang="en-IE" sz="1050" b="1" dirty="0">
                          <a:latin typeface="+mn-lt"/>
                        </a:rPr>
                        <a:t>Advanced Manufacturing Research Centre</a:t>
                      </a:r>
                    </a:p>
                  </a:txBody>
                  <a:tcPr marL="68580" marR="68580" marT="34290" marB="34290"/>
                </a:tc>
                <a:extLst>
                  <a:ext uri="{0D108BD9-81ED-4DB2-BD59-A6C34878D82A}">
                    <a16:rowId xmlns:a16="http://schemas.microsoft.com/office/drawing/2014/main" val="890275968"/>
                  </a:ext>
                </a:extLst>
              </a:tr>
              <a:tr h="229173">
                <a:tc>
                  <a:txBody>
                    <a:bodyPr/>
                    <a:lstStyle/>
                    <a:p>
                      <a:pPr>
                        <a:spcAft>
                          <a:spcPts val="0"/>
                        </a:spcAft>
                      </a:pPr>
                      <a:r>
                        <a:rPr lang="en-IE" sz="1100" b="1" dirty="0">
                          <a:solidFill>
                            <a:schemeClr val="tx1"/>
                          </a:solidFill>
                          <a:latin typeface="+mn-lt"/>
                        </a:rPr>
                        <a:t>INFANT</a:t>
                      </a:r>
                    </a:p>
                  </a:txBody>
                  <a:tcPr marL="68580" marR="68580" marT="34290" marB="34290"/>
                </a:tc>
                <a:tc>
                  <a:txBody>
                    <a:bodyPr/>
                    <a:lstStyle/>
                    <a:p>
                      <a:pPr marL="0" marR="0" lvl="0" indent="0" algn="l" defTabSz="457212" rtl="0" eaLnBrk="1" fontAlgn="auto" latinLnBrk="0" hangingPunct="1">
                        <a:lnSpc>
                          <a:spcPct val="100000"/>
                        </a:lnSpc>
                        <a:spcBef>
                          <a:spcPts val="0"/>
                        </a:spcBef>
                        <a:spcAft>
                          <a:spcPts val="0"/>
                        </a:spcAft>
                        <a:buClrTx/>
                        <a:buSzTx/>
                        <a:buFont typeface="Calibri" panose="020F0502020204030204" pitchFamily="34" charset="0"/>
                        <a:buNone/>
                        <a:tabLst/>
                        <a:defRPr/>
                      </a:pPr>
                      <a:r>
                        <a:rPr lang="en-IE" sz="1050" b="1" dirty="0">
                          <a:latin typeface="+mn-lt"/>
                        </a:rPr>
                        <a:t>Irish Centre for Fetal and Neonatal Translational Research</a:t>
                      </a:r>
                    </a:p>
                  </a:txBody>
                  <a:tcPr marL="68580" marR="68580" marT="34290" marB="34290"/>
                </a:tc>
                <a:extLst>
                  <a:ext uri="{0D108BD9-81ED-4DB2-BD59-A6C34878D82A}">
                    <a16:rowId xmlns:a16="http://schemas.microsoft.com/office/drawing/2014/main" val="1511092261"/>
                  </a:ext>
                </a:extLst>
              </a:tr>
              <a:tr h="236480">
                <a:tc>
                  <a:txBody>
                    <a:bodyPr/>
                    <a:lstStyle/>
                    <a:p>
                      <a:pPr>
                        <a:spcAft>
                          <a:spcPts val="0"/>
                        </a:spcAft>
                      </a:pPr>
                      <a:r>
                        <a:rPr lang="en-IE" sz="1100" b="1" dirty="0">
                          <a:solidFill>
                            <a:schemeClr val="tx1"/>
                          </a:solidFill>
                          <a:latin typeface="+mn-lt"/>
                        </a:rPr>
                        <a:t>INSIGHT</a:t>
                      </a:r>
                    </a:p>
                  </a:txBody>
                  <a:tcPr marL="68580" marR="68580" marT="34290" marB="34290"/>
                </a:tc>
                <a:tc>
                  <a:txBody>
                    <a:bodyPr/>
                    <a:lstStyle/>
                    <a:p>
                      <a:pPr marL="0" indent="0">
                        <a:spcAft>
                          <a:spcPts val="0"/>
                        </a:spcAft>
                        <a:buFont typeface="Calibri" panose="020F0502020204030204" pitchFamily="34" charset="0"/>
                        <a:buNone/>
                      </a:pPr>
                      <a:r>
                        <a:rPr lang="en-IE" sz="1050" b="1" dirty="0">
                          <a:latin typeface="+mn-lt"/>
                        </a:rPr>
                        <a:t>Centre for Data Analytics </a:t>
                      </a:r>
                    </a:p>
                  </a:txBody>
                  <a:tcPr marL="68580" marR="68580" marT="34290" marB="34290"/>
                </a:tc>
                <a:extLst>
                  <a:ext uri="{0D108BD9-81ED-4DB2-BD59-A6C34878D82A}">
                    <a16:rowId xmlns:a16="http://schemas.microsoft.com/office/drawing/2014/main" val="2736315139"/>
                  </a:ext>
                </a:extLst>
              </a:tr>
              <a:tr h="236480">
                <a:tc>
                  <a:txBody>
                    <a:bodyPr/>
                    <a:lstStyle/>
                    <a:p>
                      <a:pPr>
                        <a:spcAft>
                          <a:spcPts val="0"/>
                        </a:spcAft>
                      </a:pPr>
                      <a:r>
                        <a:rPr lang="en-IE" sz="1100" b="1" dirty="0">
                          <a:solidFill>
                            <a:schemeClr val="tx1"/>
                          </a:solidFill>
                          <a:latin typeface="+mn-lt"/>
                        </a:rPr>
                        <a:t>IPIC</a:t>
                      </a:r>
                    </a:p>
                  </a:txBody>
                  <a:tcPr marL="68580" marR="68580" marT="34290" marB="34290"/>
                </a:tc>
                <a:tc>
                  <a:txBody>
                    <a:bodyPr/>
                    <a:lstStyle/>
                    <a:p>
                      <a:pPr marL="0" marR="0" lvl="0" indent="0" algn="l" defTabSz="457212" rtl="0" eaLnBrk="1" fontAlgn="auto" latinLnBrk="0" hangingPunct="1">
                        <a:lnSpc>
                          <a:spcPct val="100000"/>
                        </a:lnSpc>
                        <a:spcBef>
                          <a:spcPts val="0"/>
                        </a:spcBef>
                        <a:spcAft>
                          <a:spcPts val="0"/>
                        </a:spcAft>
                        <a:buClrTx/>
                        <a:buSzTx/>
                        <a:buFont typeface="Calibri" panose="020F0502020204030204" pitchFamily="34" charset="0"/>
                        <a:buNone/>
                        <a:tabLst/>
                        <a:defRPr/>
                      </a:pPr>
                      <a:r>
                        <a:rPr lang="en-IE" sz="1050" b="1" dirty="0">
                          <a:latin typeface="+mn-lt"/>
                        </a:rPr>
                        <a:t>Irish Photonic Integration Research Centre</a:t>
                      </a:r>
                    </a:p>
                  </a:txBody>
                  <a:tcPr marL="68580" marR="68580" marT="34290" marB="34290"/>
                </a:tc>
                <a:extLst>
                  <a:ext uri="{0D108BD9-81ED-4DB2-BD59-A6C34878D82A}">
                    <a16:rowId xmlns:a16="http://schemas.microsoft.com/office/drawing/2014/main" val="3883706646"/>
                  </a:ext>
                </a:extLst>
              </a:tr>
              <a:tr h="229173">
                <a:tc>
                  <a:txBody>
                    <a:bodyPr/>
                    <a:lstStyle/>
                    <a:p>
                      <a:pPr>
                        <a:spcAft>
                          <a:spcPts val="0"/>
                        </a:spcAft>
                      </a:pPr>
                      <a:r>
                        <a:rPr lang="en-IE" sz="1100" b="1" dirty="0">
                          <a:solidFill>
                            <a:schemeClr val="tx1"/>
                          </a:solidFill>
                          <a:latin typeface="+mn-lt"/>
                        </a:rPr>
                        <a:t>LERO</a:t>
                      </a:r>
                    </a:p>
                  </a:txBody>
                  <a:tcPr marL="68580" marR="68580" marT="34290" marB="34290"/>
                </a:tc>
                <a:tc>
                  <a:txBody>
                    <a:bodyPr/>
                    <a:lstStyle/>
                    <a:p>
                      <a:pPr marL="0" indent="0">
                        <a:spcAft>
                          <a:spcPts val="0"/>
                        </a:spcAft>
                        <a:buFont typeface="Calibri" panose="020F0502020204030204" pitchFamily="34" charset="0"/>
                        <a:buNone/>
                      </a:pPr>
                      <a:r>
                        <a:rPr lang="en-IE" sz="1050" b="1" dirty="0">
                          <a:latin typeface="+mn-lt"/>
                        </a:rPr>
                        <a:t>Irish Software Research Centre</a:t>
                      </a:r>
                    </a:p>
                  </a:txBody>
                  <a:tcPr marL="68580" marR="68580" marT="34290" marB="34290"/>
                </a:tc>
                <a:extLst>
                  <a:ext uri="{0D108BD9-81ED-4DB2-BD59-A6C34878D82A}">
                    <a16:rowId xmlns:a16="http://schemas.microsoft.com/office/drawing/2014/main" val="3307247489"/>
                  </a:ext>
                </a:extLst>
              </a:tr>
              <a:tr h="229173">
                <a:tc>
                  <a:txBody>
                    <a:bodyPr/>
                    <a:lstStyle/>
                    <a:p>
                      <a:pPr>
                        <a:spcAft>
                          <a:spcPts val="0"/>
                        </a:spcAft>
                      </a:pPr>
                      <a:r>
                        <a:rPr lang="en-IE" sz="1100" b="1" dirty="0">
                          <a:solidFill>
                            <a:schemeClr val="tx1"/>
                          </a:solidFill>
                          <a:latin typeface="+mn-lt"/>
                        </a:rPr>
                        <a:t>MaREI</a:t>
                      </a:r>
                    </a:p>
                  </a:txBody>
                  <a:tcPr marL="68580" marR="68580" marT="34290" marB="34290"/>
                </a:tc>
                <a:tc>
                  <a:txBody>
                    <a:bodyPr/>
                    <a:lstStyle/>
                    <a:p>
                      <a:pPr marL="0" marR="0" lvl="0" indent="0" algn="l" defTabSz="457212" rtl="0" eaLnBrk="1" fontAlgn="auto" latinLnBrk="0" hangingPunct="1">
                        <a:lnSpc>
                          <a:spcPct val="100000"/>
                        </a:lnSpc>
                        <a:spcBef>
                          <a:spcPts val="0"/>
                        </a:spcBef>
                        <a:spcAft>
                          <a:spcPts val="0"/>
                        </a:spcAft>
                        <a:buClrTx/>
                        <a:buSzTx/>
                        <a:buFont typeface="Calibri" panose="020F0502020204030204" pitchFamily="34" charset="0"/>
                        <a:buNone/>
                        <a:tabLst/>
                        <a:defRPr/>
                      </a:pPr>
                      <a:r>
                        <a:rPr lang="en-IE" sz="1050" b="1" dirty="0">
                          <a:latin typeface="+mn-lt"/>
                        </a:rPr>
                        <a:t>Marine and Renewable Energy Ireland</a:t>
                      </a:r>
                    </a:p>
                  </a:txBody>
                  <a:tcPr marL="68580" marR="68580" marT="34290" marB="34290"/>
                </a:tc>
                <a:extLst>
                  <a:ext uri="{0D108BD9-81ED-4DB2-BD59-A6C34878D82A}">
                    <a16:rowId xmlns:a16="http://schemas.microsoft.com/office/drawing/2014/main" val="307614078"/>
                  </a:ext>
                </a:extLst>
              </a:tr>
              <a:tr h="236480">
                <a:tc>
                  <a:txBody>
                    <a:bodyPr/>
                    <a:lstStyle/>
                    <a:p>
                      <a:pPr>
                        <a:spcAft>
                          <a:spcPts val="0"/>
                        </a:spcAft>
                      </a:pPr>
                      <a:r>
                        <a:rPr lang="en-IE" sz="1100" b="1" dirty="0">
                          <a:solidFill>
                            <a:schemeClr val="tx1"/>
                          </a:solidFill>
                          <a:latin typeface="+mn-lt"/>
                        </a:rPr>
                        <a:t>SSPC</a:t>
                      </a:r>
                    </a:p>
                  </a:txBody>
                  <a:tcPr marL="68580" marR="68580" marT="34290" marB="34290"/>
                </a:tc>
                <a:tc>
                  <a:txBody>
                    <a:bodyPr/>
                    <a:lstStyle/>
                    <a:p>
                      <a:pPr marL="0" indent="0">
                        <a:spcAft>
                          <a:spcPts val="0"/>
                        </a:spcAft>
                        <a:buFont typeface="Calibri" panose="020F0502020204030204" pitchFamily="34" charset="0"/>
                        <a:buNone/>
                      </a:pPr>
                      <a:r>
                        <a:rPr lang="en-IE" sz="1050" b="1" dirty="0">
                          <a:latin typeface="+mn-lt"/>
                        </a:rPr>
                        <a:t>Synthesis &amp; Solid State Pharmaceutical Centre</a:t>
                      </a:r>
                    </a:p>
                  </a:txBody>
                  <a:tcPr marL="68580" marR="68580" marT="34290" marB="34290"/>
                </a:tc>
                <a:extLst>
                  <a:ext uri="{0D108BD9-81ED-4DB2-BD59-A6C34878D82A}">
                    <a16:rowId xmlns:a16="http://schemas.microsoft.com/office/drawing/2014/main" val="1397575522"/>
                  </a:ext>
                </a:extLst>
              </a:tr>
            </a:tbl>
          </a:graphicData>
        </a:graphic>
      </p:graphicFrame>
      <p:pic>
        <p:nvPicPr>
          <p:cNvPr id="2" name="Picture 1">
            <a:extLst>
              <a:ext uri="{FF2B5EF4-FFF2-40B4-BE49-F238E27FC236}">
                <a16:creationId xmlns:a16="http://schemas.microsoft.com/office/drawing/2014/main" id="{E0A2C6D8-7DE7-42CD-B7D1-A8E97D227A4F}"/>
              </a:ext>
            </a:extLst>
          </p:cNvPr>
          <p:cNvPicPr>
            <a:picLocks noChangeAspect="1"/>
          </p:cNvPicPr>
          <p:nvPr/>
        </p:nvPicPr>
        <p:blipFill>
          <a:blip r:embed="rId3"/>
          <a:stretch>
            <a:fillRect/>
          </a:stretch>
        </p:blipFill>
        <p:spPr>
          <a:xfrm>
            <a:off x="287338" y="957446"/>
            <a:ext cx="3178512" cy="3572447"/>
          </a:xfrm>
          <a:prstGeom prst="rect">
            <a:avLst/>
          </a:prstGeom>
        </p:spPr>
      </p:pic>
    </p:spTree>
    <p:extLst>
      <p:ext uri="{BB962C8B-B14F-4D97-AF65-F5344CB8AC3E}">
        <p14:creationId xmlns:p14="http://schemas.microsoft.com/office/powerpoint/2010/main" val="1538433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p:cNvPr>
          <p:cNvSpPr txBox="1">
            <a:spLocks/>
          </p:cNvSpPr>
          <p:nvPr/>
        </p:nvSpPr>
        <p:spPr>
          <a:xfrm>
            <a:off x="231370" y="397921"/>
            <a:ext cx="8244000" cy="864780"/>
          </a:xfrm>
          <a:prstGeom prst="rect">
            <a:avLst/>
          </a:prstGeom>
        </p:spPr>
        <p:txBody>
          <a:bodyPr vert="horz" lIns="68580" tIns="34290" rIns="68580" bIns="34290" rtlCol="0" anchor="t">
            <a:normAutofit/>
          </a:bodyPr>
          <a:lstStyle>
            <a:lvl1pPr algn="l" defTabSz="457200" rtl="0" eaLnBrk="1" latinLnBrk="0" hangingPunct="1">
              <a:spcBef>
                <a:spcPct val="0"/>
              </a:spcBef>
              <a:buNone/>
              <a:defRPr sz="3400" b="1" kern="1200">
                <a:solidFill>
                  <a:schemeClr val="tx2"/>
                </a:solidFill>
                <a:latin typeface="+mj-lt"/>
                <a:ea typeface="+mj-ea"/>
                <a:cs typeface="+mj-cs"/>
              </a:defRPr>
            </a:lvl1pPr>
          </a:lstStyle>
          <a:p>
            <a:r>
              <a:rPr lang="en-IE" sz="2400" dirty="0"/>
              <a:t>5 new SFI Research Centres in 2017-2018</a:t>
            </a:r>
            <a:br>
              <a:rPr lang="en-IE" sz="2550" i="1" dirty="0"/>
            </a:br>
            <a:endParaRPr lang="en-IE" sz="2550" dirty="0"/>
          </a:p>
        </p:txBody>
      </p:sp>
      <p:sp>
        <p:nvSpPr>
          <p:cNvPr id="5" name="Content Placeholder 2">
            <a:extLst/>
          </p:cNvPr>
          <p:cNvSpPr txBox="1">
            <a:spLocks/>
          </p:cNvSpPr>
          <p:nvPr/>
        </p:nvSpPr>
        <p:spPr>
          <a:xfrm>
            <a:off x="287338" y="921929"/>
            <a:ext cx="8439665" cy="3760963"/>
          </a:xfrm>
          <a:prstGeom prst="rect">
            <a:avLst/>
          </a:prstGeom>
        </p:spPr>
        <p:txBody>
          <a:bodyPr vert="horz" lIns="68580" tIns="34290" rIns="68580" bIns="34290" rtlCol="0">
            <a:normAutofit/>
          </a:bodyPr>
          <a:lstStyle>
            <a:lvl1pPr marL="285750" indent="-285750" algn="l" defTabSz="457200" rtl="0" eaLnBrk="1" latinLnBrk="0" hangingPunct="1">
              <a:spcBef>
                <a:spcPct val="20000"/>
              </a:spcBef>
              <a:buClr>
                <a:schemeClr val="bg2"/>
              </a:buClr>
              <a:buSzPct val="105000"/>
              <a:buFont typeface="Lucida Grande"/>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675"/>
              </a:spcAft>
              <a:buClr>
                <a:srgbClr val="00B1AC"/>
              </a:buClr>
              <a:buFont typeface="Arial" panose="020B0604020202020204" pitchFamily="34" charset="0"/>
              <a:buChar char="•"/>
            </a:pPr>
            <a:r>
              <a:rPr lang="en-IE" sz="2000" b="1" i="1" dirty="0">
                <a:solidFill>
                  <a:schemeClr val="accent5"/>
                </a:solidFill>
                <a:sym typeface="Symbol" panose="05050102010706020507" pitchFamily="18" charset="2"/>
              </a:rPr>
              <a:t></a:t>
            </a:r>
            <a:r>
              <a:rPr lang="en-IE" sz="2000" b="1" i="1" dirty="0">
                <a:solidFill>
                  <a:schemeClr val="accent5"/>
                </a:solidFill>
              </a:rPr>
              <a:t>€94m from SFI over 6 years</a:t>
            </a:r>
          </a:p>
          <a:p>
            <a:pPr>
              <a:spcAft>
                <a:spcPts val="675"/>
              </a:spcAft>
              <a:buClr>
                <a:srgbClr val="00B1AC"/>
              </a:buClr>
              <a:buFont typeface="Arial" panose="020B0604020202020204" pitchFamily="34" charset="0"/>
              <a:buChar char="•"/>
            </a:pPr>
            <a:r>
              <a:rPr lang="en-IE" sz="2000" b="1" i="1" dirty="0">
                <a:solidFill>
                  <a:schemeClr val="accent5"/>
                </a:solidFill>
              </a:rPr>
              <a:t>€55m from 130 industry partners </a:t>
            </a:r>
          </a:p>
          <a:p>
            <a:pPr marL="542925" lvl="1" indent="-200025">
              <a:spcAft>
                <a:spcPts val="675"/>
              </a:spcAft>
              <a:buClr>
                <a:srgbClr val="00B1AC"/>
              </a:buClr>
              <a:buFont typeface="Wingdings" panose="05000000000000000000" pitchFamily="2" charset="2"/>
              <a:buChar char="ü"/>
            </a:pPr>
            <a:r>
              <a:rPr lang="en-IE" sz="1400" b="1" i="1" dirty="0">
                <a:solidFill>
                  <a:schemeClr val="tx2"/>
                </a:solidFill>
              </a:rPr>
              <a:t>Smart Manufacturing IT and industrial automation systems</a:t>
            </a:r>
          </a:p>
          <a:p>
            <a:pPr marL="542925" lvl="1" indent="-200025">
              <a:spcAft>
                <a:spcPts val="675"/>
              </a:spcAft>
              <a:buClr>
                <a:srgbClr val="00B1AC"/>
              </a:buClr>
              <a:buFont typeface="Wingdings" panose="05000000000000000000" pitchFamily="2" charset="2"/>
              <a:buChar char="ü"/>
            </a:pPr>
            <a:r>
              <a:rPr lang="en-IE" sz="1400" b="1" i="1" dirty="0">
                <a:solidFill>
                  <a:schemeClr val="tx2"/>
                </a:solidFill>
              </a:rPr>
              <a:t>Biological Resources as alternative materials to finite fossil resources</a:t>
            </a:r>
          </a:p>
          <a:p>
            <a:pPr marL="542925" lvl="1" indent="-200025">
              <a:spcAft>
                <a:spcPts val="675"/>
              </a:spcAft>
              <a:buClr>
                <a:srgbClr val="00B1AC"/>
              </a:buClr>
              <a:buFont typeface="Wingdings" panose="05000000000000000000" pitchFamily="2" charset="2"/>
              <a:buChar char="ü"/>
            </a:pPr>
            <a:r>
              <a:rPr lang="en-IE" sz="1400" b="1" i="1" dirty="0">
                <a:solidFill>
                  <a:schemeClr val="tx2"/>
                </a:solidFill>
              </a:rPr>
              <a:t>Innovative techniques and processes in advanced manufacturing</a:t>
            </a:r>
          </a:p>
          <a:p>
            <a:pPr marL="542925" lvl="1" indent="-200025">
              <a:spcAft>
                <a:spcPts val="675"/>
              </a:spcAft>
              <a:buClr>
                <a:srgbClr val="00B1AC"/>
              </a:buClr>
              <a:buFont typeface="Wingdings" panose="05000000000000000000" pitchFamily="2" charset="2"/>
              <a:buChar char="ü"/>
            </a:pPr>
            <a:r>
              <a:rPr lang="en-IE" sz="1400" b="1" i="1" dirty="0">
                <a:solidFill>
                  <a:schemeClr val="tx2"/>
                </a:solidFill>
              </a:rPr>
              <a:t>Diagnosis, monitoring and treatment of chronic and rare neurological diseases</a:t>
            </a:r>
          </a:p>
          <a:p>
            <a:pPr marL="542925" lvl="1" indent="-200025">
              <a:spcAft>
                <a:spcPts val="675"/>
              </a:spcAft>
              <a:buClr>
                <a:srgbClr val="00B1AC"/>
              </a:buClr>
              <a:buFont typeface="Wingdings" panose="05000000000000000000" pitchFamily="2" charset="2"/>
              <a:buChar char="ü"/>
            </a:pPr>
            <a:r>
              <a:rPr lang="en-GB" sz="1400" b="1" i="1" dirty="0">
                <a:solidFill>
                  <a:schemeClr val="tx2"/>
                </a:solidFill>
              </a:rPr>
              <a:t>Technologies to address the inter-dependent food-production chain from farm to gut</a:t>
            </a:r>
          </a:p>
          <a:p>
            <a:pPr marL="0" indent="0">
              <a:spcBef>
                <a:spcPts val="1200"/>
              </a:spcBef>
              <a:spcAft>
                <a:spcPts val="675"/>
              </a:spcAft>
              <a:buClr>
                <a:srgbClr val="00B1AC"/>
              </a:buClr>
              <a:buNone/>
            </a:pPr>
            <a:r>
              <a:rPr lang="en-GB" sz="1400" i="1" dirty="0">
                <a:solidFill>
                  <a:schemeClr val="tx2"/>
                </a:solidFill>
              </a:rPr>
              <a:t>3 Centres (H-SYS, INNATE and Biologic) on the reserve list</a:t>
            </a:r>
          </a:p>
          <a:p>
            <a:pPr marL="0" indent="0">
              <a:spcAft>
                <a:spcPts val="675"/>
              </a:spcAft>
              <a:buClr>
                <a:srgbClr val="00B1AC"/>
              </a:buClr>
              <a:buNone/>
            </a:pPr>
            <a:r>
              <a:rPr lang="en-GB" sz="1400" i="1" dirty="0">
                <a:solidFill>
                  <a:schemeClr val="tx2"/>
                </a:solidFill>
              </a:rPr>
              <a:t>Scientifically excellent and impactful by international peer review </a:t>
            </a:r>
            <a:r>
              <a:rPr lang="en-GB" sz="1200" i="1" dirty="0">
                <a:solidFill>
                  <a:schemeClr val="tx2"/>
                </a:solidFill>
              </a:rPr>
              <a:t>(approx. €55 million committed industry funding) </a:t>
            </a:r>
          </a:p>
          <a:p>
            <a:pPr marL="0" indent="0">
              <a:spcAft>
                <a:spcPts val="675"/>
              </a:spcAft>
              <a:buClr>
                <a:srgbClr val="00B1AC"/>
              </a:buClr>
              <a:buNone/>
            </a:pPr>
            <a:r>
              <a:rPr lang="en-GB" sz="1400" i="1" dirty="0">
                <a:solidFill>
                  <a:schemeClr val="tx2"/>
                </a:solidFill>
              </a:rPr>
              <a:t>for which SFI currently has no budget to fund.</a:t>
            </a:r>
          </a:p>
        </p:txBody>
      </p:sp>
      <p:pic>
        <p:nvPicPr>
          <p:cNvPr id="7" name="Picture 6">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08340" y="1951051"/>
            <a:ext cx="1597343" cy="517208"/>
          </a:xfrm>
          <a:prstGeom prst="rect">
            <a:avLst/>
          </a:prstGeom>
        </p:spPr>
      </p:pic>
      <p:pic>
        <p:nvPicPr>
          <p:cNvPr id="8" name="Picture 7">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02648" y="2563164"/>
            <a:ext cx="1538478" cy="660654"/>
          </a:xfrm>
          <a:prstGeom prst="rect">
            <a:avLst/>
          </a:prstGeom>
        </p:spPr>
      </p:pic>
      <p:pic>
        <p:nvPicPr>
          <p:cNvPr id="9" name="Picture 8">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2562" y="977808"/>
            <a:ext cx="857250" cy="947738"/>
          </a:xfrm>
          <a:prstGeom prst="rect">
            <a:avLst/>
          </a:prstGeom>
        </p:spPr>
      </p:pic>
      <p:pic>
        <p:nvPicPr>
          <p:cNvPr id="11" name="Picture 10">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1905" y="958891"/>
            <a:ext cx="1477328" cy="897255"/>
          </a:xfrm>
          <a:prstGeom prst="rect">
            <a:avLst/>
          </a:prstGeom>
        </p:spPr>
      </p:pic>
      <p:sp>
        <p:nvSpPr>
          <p:cNvPr id="10" name="TextBox 9">
            <a:extLst>
              <a:ext uri="{FF2B5EF4-FFF2-40B4-BE49-F238E27FC236}">
                <a16:creationId xmlns:a16="http://schemas.microsoft.com/office/drawing/2014/main" id="{D1A42E67-0903-4740-9F58-05E20FD1A95A}"/>
              </a:ext>
            </a:extLst>
          </p:cNvPr>
          <p:cNvSpPr txBox="1"/>
          <p:nvPr/>
        </p:nvSpPr>
        <p:spPr>
          <a:xfrm>
            <a:off x="7749233" y="3231490"/>
            <a:ext cx="1536247" cy="415498"/>
          </a:xfrm>
          <a:prstGeom prst="rect">
            <a:avLst/>
          </a:prstGeom>
          <a:noFill/>
        </p:spPr>
        <p:txBody>
          <a:bodyPr wrap="square" rtlCol="0">
            <a:spAutoFit/>
          </a:bodyPr>
          <a:lstStyle/>
          <a:p>
            <a:pPr defTabSz="342900"/>
            <a:r>
              <a:rPr lang="en-IE" sz="2100" b="1" i="1" dirty="0">
                <a:solidFill>
                  <a:srgbClr val="000000"/>
                </a:solidFill>
                <a:latin typeface="Calibri"/>
              </a:rPr>
              <a:t>FutureMilk</a:t>
            </a:r>
          </a:p>
        </p:txBody>
      </p:sp>
    </p:spTree>
    <p:extLst>
      <p:ext uri="{BB962C8B-B14F-4D97-AF65-F5344CB8AC3E}">
        <p14:creationId xmlns:p14="http://schemas.microsoft.com/office/powerpoint/2010/main" val="618110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008" y="361364"/>
            <a:ext cx="8244000" cy="864780"/>
          </a:xfrm>
        </p:spPr>
        <p:txBody>
          <a:bodyPr>
            <a:noAutofit/>
          </a:bodyPr>
          <a:lstStyle/>
          <a:p>
            <a:r>
              <a:rPr lang="en-IE" sz="2400" b="1" dirty="0">
                <a:latin typeface="+mj-lt"/>
              </a:rPr>
              <a:t>SFI Research Centres performing well</a:t>
            </a:r>
            <a:br>
              <a:rPr lang="en-IE" sz="2400" b="1" dirty="0">
                <a:latin typeface="+mj-lt"/>
              </a:rPr>
            </a:br>
            <a:r>
              <a:rPr lang="en-IE" sz="2400" b="1" dirty="0">
                <a:latin typeface="+mj-lt"/>
              </a:rPr>
              <a:t>Cumulative performance of first 12 Centres up to June 2017 </a:t>
            </a:r>
            <a:br>
              <a:rPr lang="en-IE" sz="2400" b="1" dirty="0">
                <a:latin typeface="+mj-lt"/>
              </a:rPr>
            </a:br>
            <a:endParaRPr lang="en-IE" sz="2400" b="1" dirty="0">
              <a:highlight>
                <a:srgbClr val="FFFF00"/>
              </a:highlight>
              <a:latin typeface="+mj-lt"/>
            </a:endParaRPr>
          </a:p>
        </p:txBody>
      </p:sp>
      <p:grpSp>
        <p:nvGrpSpPr>
          <p:cNvPr id="3" name="Group 2">
            <a:extLst>
              <a:ext uri="{FF2B5EF4-FFF2-40B4-BE49-F238E27FC236}">
                <a16:creationId xmlns:a16="http://schemas.microsoft.com/office/drawing/2014/main" id="{1F1943A7-A167-41C1-B0D7-918466DD7319}"/>
              </a:ext>
            </a:extLst>
          </p:cNvPr>
          <p:cNvGrpSpPr/>
          <p:nvPr/>
        </p:nvGrpSpPr>
        <p:grpSpPr>
          <a:xfrm>
            <a:off x="477944" y="1570246"/>
            <a:ext cx="6264231" cy="3319365"/>
            <a:chOff x="477944" y="1311094"/>
            <a:chExt cx="6264231" cy="3578517"/>
          </a:xfrm>
        </p:grpSpPr>
        <p:sp>
          <p:nvSpPr>
            <p:cNvPr id="4" name="Right Brace 3"/>
            <p:cNvSpPr/>
            <p:nvPr/>
          </p:nvSpPr>
          <p:spPr>
            <a:xfrm>
              <a:off x="5135419" y="1672683"/>
              <a:ext cx="108012" cy="37804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685800">
                <a:defRPr/>
              </a:pPr>
              <a:endParaRPr lang="en-IE" sz="1350" kern="0" dirty="0">
                <a:ln w="28575">
                  <a:solidFill>
                    <a:schemeClr val="tx1"/>
                  </a:solidFill>
                </a:ln>
                <a:solidFill>
                  <a:sysClr val="windowText" lastClr="000000"/>
                </a:solidFill>
              </a:endParaRPr>
            </a:p>
          </p:txBody>
        </p:sp>
        <p:sp>
          <p:nvSpPr>
            <p:cNvPr id="5" name="Right Brace 4"/>
            <p:cNvSpPr/>
            <p:nvPr/>
          </p:nvSpPr>
          <p:spPr>
            <a:xfrm>
              <a:off x="5141196" y="2090024"/>
              <a:ext cx="75037" cy="56673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685800">
                <a:defRPr/>
              </a:pPr>
              <a:endParaRPr lang="en-IE" sz="1350" kern="0" dirty="0">
                <a:ln w="28575">
                  <a:solidFill>
                    <a:schemeClr val="tx1"/>
                  </a:solidFill>
                </a:ln>
                <a:solidFill>
                  <a:sysClr val="windowText" lastClr="000000"/>
                </a:solidFill>
              </a:endParaRPr>
            </a:p>
          </p:txBody>
        </p:sp>
        <p:sp>
          <p:nvSpPr>
            <p:cNvPr id="6" name="Right Brace 5"/>
            <p:cNvSpPr/>
            <p:nvPr/>
          </p:nvSpPr>
          <p:spPr>
            <a:xfrm>
              <a:off x="5151907" y="2723516"/>
              <a:ext cx="75037" cy="80193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685800">
                <a:defRPr/>
              </a:pPr>
              <a:endParaRPr lang="en-IE" sz="1350" kern="0" dirty="0">
                <a:ln w="28575">
                  <a:solidFill>
                    <a:schemeClr val="tx1"/>
                  </a:solidFill>
                </a:ln>
                <a:solidFill>
                  <a:sysClr val="windowText" lastClr="000000"/>
                </a:solidFill>
              </a:endParaRPr>
            </a:p>
          </p:txBody>
        </p:sp>
        <p:sp>
          <p:nvSpPr>
            <p:cNvPr id="8" name="Right Brace 7"/>
            <p:cNvSpPr/>
            <p:nvPr/>
          </p:nvSpPr>
          <p:spPr>
            <a:xfrm>
              <a:off x="5141196" y="3587556"/>
              <a:ext cx="115762" cy="61576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685800">
                <a:defRPr/>
              </a:pPr>
              <a:endParaRPr lang="en-IE" sz="1350" kern="0" dirty="0">
                <a:ln w="28575">
                  <a:solidFill>
                    <a:schemeClr val="tx1"/>
                  </a:solidFill>
                </a:ln>
                <a:solidFill>
                  <a:sysClr val="windowText" lastClr="000000"/>
                </a:solidFill>
              </a:endParaRPr>
            </a:p>
          </p:txBody>
        </p:sp>
        <p:sp>
          <p:nvSpPr>
            <p:cNvPr id="9" name="Right Brace 8"/>
            <p:cNvSpPr/>
            <p:nvPr/>
          </p:nvSpPr>
          <p:spPr>
            <a:xfrm>
              <a:off x="5149964" y="4265429"/>
              <a:ext cx="108012" cy="56632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685800">
                <a:defRPr/>
              </a:pPr>
              <a:endParaRPr lang="en-IE" sz="1350" kern="0" dirty="0">
                <a:ln w="28575">
                  <a:solidFill>
                    <a:schemeClr val="tx1"/>
                  </a:solidFill>
                </a:ln>
                <a:solidFill>
                  <a:sysClr val="windowText" lastClr="000000"/>
                </a:solidFill>
              </a:endParaRPr>
            </a:p>
          </p:txBody>
        </p:sp>
        <p:sp>
          <p:nvSpPr>
            <p:cNvPr id="10" name="Content Placeholder 2"/>
            <p:cNvSpPr txBox="1">
              <a:spLocks/>
            </p:cNvSpPr>
            <p:nvPr/>
          </p:nvSpPr>
          <p:spPr>
            <a:xfrm>
              <a:off x="5298534" y="1755017"/>
              <a:ext cx="810090" cy="264704"/>
            </a:xfrm>
            <a:prstGeom prst="rect">
              <a:avLst/>
            </a:prstGeom>
          </p:spPr>
          <p:txBody>
            <a:bodyPr vert="horz" lIns="68580" tIns="34290" rIns="68580" bIns="3429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a:buNone/>
                <a:defRPr/>
              </a:pPr>
              <a:r>
                <a:rPr lang="en-IE" sz="1200" b="1" dirty="0"/>
                <a:t>Academic</a:t>
              </a:r>
            </a:p>
          </p:txBody>
        </p:sp>
        <p:sp>
          <p:nvSpPr>
            <p:cNvPr id="11" name="Content Placeholder 2"/>
            <p:cNvSpPr txBox="1">
              <a:spLocks/>
            </p:cNvSpPr>
            <p:nvPr/>
          </p:nvSpPr>
          <p:spPr>
            <a:xfrm>
              <a:off x="5309138" y="2216367"/>
              <a:ext cx="1433037" cy="375379"/>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a:buNone/>
                <a:defRPr/>
              </a:pPr>
              <a:r>
                <a:rPr lang="en-IE" sz="1200" b="1" dirty="0"/>
                <a:t>Human capital</a:t>
              </a:r>
            </a:p>
          </p:txBody>
        </p:sp>
        <p:sp>
          <p:nvSpPr>
            <p:cNvPr id="12" name="Content Placeholder 2"/>
            <p:cNvSpPr txBox="1">
              <a:spLocks/>
            </p:cNvSpPr>
            <p:nvPr/>
          </p:nvSpPr>
          <p:spPr>
            <a:xfrm>
              <a:off x="5309139" y="3015009"/>
              <a:ext cx="1123521" cy="264704"/>
            </a:xfrm>
            <a:prstGeom prst="rect">
              <a:avLst/>
            </a:prstGeom>
          </p:spPr>
          <p:txBody>
            <a:bodyPr vert="horz" lIns="68580" tIns="34290" rIns="68580" bIns="3429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a:buNone/>
                <a:defRPr/>
              </a:pPr>
              <a:r>
                <a:rPr lang="en-IE" sz="1200" b="1" dirty="0"/>
                <a:t>Europe</a:t>
              </a:r>
            </a:p>
          </p:txBody>
        </p:sp>
        <p:sp>
          <p:nvSpPr>
            <p:cNvPr id="13" name="Content Placeholder 2"/>
            <p:cNvSpPr txBox="1">
              <a:spLocks/>
            </p:cNvSpPr>
            <p:nvPr/>
          </p:nvSpPr>
          <p:spPr>
            <a:xfrm>
              <a:off x="5294194" y="3757687"/>
              <a:ext cx="1125516" cy="445730"/>
            </a:xfrm>
            <a:prstGeom prst="rect">
              <a:avLst/>
            </a:prstGeom>
          </p:spPr>
          <p:txBody>
            <a:bodyPr vert="horz" lIns="68580" tIns="34290" rIns="68580" bIns="3429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a:buNone/>
                <a:defRPr/>
              </a:pPr>
              <a:r>
                <a:rPr lang="en-IE" sz="1200" b="1" dirty="0"/>
                <a:t>Industry </a:t>
              </a:r>
            </a:p>
            <a:p>
              <a:pPr marL="0" indent="0" defTabSz="685800">
                <a:buNone/>
                <a:defRPr/>
              </a:pPr>
              <a:r>
                <a:rPr lang="en-IE" sz="1200" b="1" dirty="0"/>
                <a:t>co-fund</a:t>
              </a:r>
            </a:p>
          </p:txBody>
        </p:sp>
        <p:sp>
          <p:nvSpPr>
            <p:cNvPr id="14" name="Content Placeholder 2"/>
            <p:cNvSpPr txBox="1">
              <a:spLocks/>
            </p:cNvSpPr>
            <p:nvPr/>
          </p:nvSpPr>
          <p:spPr>
            <a:xfrm>
              <a:off x="5298534" y="4411583"/>
              <a:ext cx="1134126" cy="264704"/>
            </a:xfrm>
            <a:prstGeom prst="rect">
              <a:avLst/>
            </a:prstGeom>
          </p:spPr>
          <p:txBody>
            <a:bodyPr vert="horz" lIns="68580" tIns="34290" rIns="68580" bIns="3429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a:buNone/>
                <a:defRPr/>
              </a:pPr>
              <a:r>
                <a:rPr lang="en-IE" sz="1200" b="1" dirty="0"/>
                <a:t>Entrepreneurial</a:t>
              </a:r>
            </a:p>
          </p:txBody>
        </p:sp>
        <p:pic>
          <p:nvPicPr>
            <p:cNvPr id="20" name="Picture 19">
              <a:extLst>
                <a:ext uri="{FF2B5EF4-FFF2-40B4-BE49-F238E27FC236}">
                  <a16:creationId xmlns:a16="http://schemas.microsoft.com/office/drawing/2014/main" id="{859A6533-CF59-4AAB-B975-5A0F104E6BB5}"/>
                </a:ext>
              </a:extLst>
            </p:cNvPr>
            <p:cNvPicPr>
              <a:picLocks noChangeAspect="1"/>
            </p:cNvPicPr>
            <p:nvPr/>
          </p:nvPicPr>
          <p:blipFill>
            <a:blip r:embed="rId3"/>
            <a:stretch>
              <a:fillRect/>
            </a:stretch>
          </p:blipFill>
          <p:spPr>
            <a:xfrm>
              <a:off x="477944" y="1311094"/>
              <a:ext cx="4644000" cy="3578517"/>
            </a:xfrm>
            <a:prstGeom prst="rect">
              <a:avLst/>
            </a:prstGeom>
          </p:spPr>
        </p:pic>
      </p:grpSp>
    </p:spTree>
    <p:extLst>
      <p:ext uri="{BB962C8B-B14F-4D97-AF65-F5344CB8AC3E}">
        <p14:creationId xmlns:p14="http://schemas.microsoft.com/office/powerpoint/2010/main" val="2389882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31649" y="331009"/>
            <a:ext cx="6872854" cy="857250"/>
          </a:xfrm>
        </p:spPr>
        <p:txBody>
          <a:bodyPr>
            <a:noAutofit/>
          </a:bodyPr>
          <a:lstStyle/>
          <a:p>
            <a:r>
              <a:rPr lang="en-IE" altLang="en-US" sz="2400" b="1" dirty="0">
                <a:latin typeface="+mj-lt"/>
              </a:rPr>
              <a:t>SFI Investigators Programme – 2016-17 Call</a:t>
            </a:r>
            <a:br>
              <a:rPr lang="en-IE" altLang="en-US" sz="2400" b="1" dirty="0">
                <a:latin typeface="+mj-lt"/>
              </a:rPr>
            </a:br>
            <a:r>
              <a:rPr lang="en-IE" altLang="en-US" sz="2400" b="1" dirty="0">
                <a:latin typeface="+mj-lt"/>
              </a:rPr>
              <a:t>Supporting excellent and impactful research leaders</a:t>
            </a:r>
            <a:endParaRPr lang="en-US" altLang="en-US" sz="2400" b="1" i="1" dirty="0">
              <a:latin typeface="+mj-lt"/>
            </a:endParaRPr>
          </a:p>
        </p:txBody>
      </p:sp>
      <p:sp>
        <p:nvSpPr>
          <p:cNvPr id="4" name="Text Placeholder 4"/>
          <p:cNvSpPr txBox="1">
            <a:spLocks/>
          </p:cNvSpPr>
          <p:nvPr/>
        </p:nvSpPr>
        <p:spPr>
          <a:xfrm>
            <a:off x="231649" y="1358854"/>
            <a:ext cx="6307889" cy="3793644"/>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450"/>
              </a:spcBef>
              <a:defRPr/>
            </a:pPr>
            <a:r>
              <a:rPr lang="en-GB" sz="2000" kern="0" dirty="0"/>
              <a:t>26 awards made totalling &gt;€39M cumulative value</a:t>
            </a:r>
          </a:p>
          <a:p>
            <a:pPr>
              <a:spcBef>
                <a:spcPts val="450"/>
              </a:spcBef>
              <a:defRPr/>
            </a:pPr>
            <a:r>
              <a:rPr lang="en-GB" sz="2000" kern="0" dirty="0"/>
              <a:t>Including </a:t>
            </a:r>
            <a:r>
              <a:rPr lang="en-GB" sz="2000" kern="0" dirty="0">
                <a:sym typeface="Symbol" panose="05050102010706020507" pitchFamily="18" charset="2"/>
              </a:rPr>
              <a:t></a:t>
            </a:r>
            <a:r>
              <a:rPr lang="en-GB" sz="2000" kern="0" dirty="0"/>
              <a:t>€4M co-funding from four partner agencies: </a:t>
            </a:r>
          </a:p>
          <a:p>
            <a:pPr lvl="1">
              <a:spcBef>
                <a:spcPts val="450"/>
              </a:spcBef>
              <a:buFont typeface="Arial" panose="020B0604020202020204" pitchFamily="34" charset="0"/>
              <a:buChar char="•"/>
              <a:defRPr/>
            </a:pPr>
            <a:r>
              <a:rPr lang="en-IE" sz="1600" dirty="0"/>
              <a:t>Environmental Protection Agency – 2 projects</a:t>
            </a:r>
          </a:p>
          <a:p>
            <a:pPr lvl="1">
              <a:spcBef>
                <a:spcPts val="450"/>
              </a:spcBef>
              <a:buFont typeface="Arial" panose="020B0604020202020204" pitchFamily="34" charset="0"/>
              <a:buChar char="•"/>
              <a:defRPr/>
            </a:pPr>
            <a:r>
              <a:rPr lang="en-IE" sz="1600" dirty="0"/>
              <a:t>Geological Survey of Ireland - 2 projects</a:t>
            </a:r>
          </a:p>
          <a:p>
            <a:pPr lvl="1">
              <a:spcBef>
                <a:spcPts val="450"/>
              </a:spcBef>
              <a:buFont typeface="Arial" panose="020B0604020202020204" pitchFamily="34" charset="0"/>
              <a:buChar char="•"/>
              <a:defRPr/>
            </a:pPr>
            <a:r>
              <a:rPr lang="en-IE" sz="1600" dirty="0"/>
              <a:t>Marine Institute – 2 projects</a:t>
            </a:r>
          </a:p>
          <a:p>
            <a:pPr lvl="1">
              <a:spcBef>
                <a:spcPts val="450"/>
              </a:spcBef>
              <a:buFont typeface="Arial" panose="020B0604020202020204" pitchFamily="34" charset="0"/>
              <a:buChar char="•"/>
              <a:defRPr/>
            </a:pPr>
            <a:r>
              <a:rPr lang="en-IE" sz="1600" dirty="0"/>
              <a:t>Teagasc – 2 projects</a:t>
            </a:r>
          </a:p>
          <a:p>
            <a:pPr marL="628650" lvl="1">
              <a:spcBef>
                <a:spcPts val="450"/>
              </a:spcBef>
              <a:buFont typeface="Arial" panose="020B0604020202020204" pitchFamily="34" charset="0"/>
              <a:buChar char="•"/>
              <a:defRPr/>
            </a:pPr>
            <a:endParaRPr lang="en-GB" sz="2000" kern="0" dirty="0"/>
          </a:p>
          <a:p>
            <a:pPr>
              <a:spcBef>
                <a:spcPts val="450"/>
              </a:spcBef>
              <a:defRPr/>
            </a:pPr>
            <a:r>
              <a:rPr lang="en-IE" sz="2000" dirty="0"/>
              <a:t>Reserve list of 33 projects deemed scientifically excellent and impactful by international peer review for which SFI currently has no budget to fund</a:t>
            </a:r>
          </a:p>
          <a:p>
            <a:pPr>
              <a:spcBef>
                <a:spcPts val="450"/>
              </a:spcBef>
              <a:defRPr/>
            </a:pPr>
            <a:endParaRPr lang="en-IE" sz="1800" dirty="0"/>
          </a:p>
          <a:p>
            <a:pPr>
              <a:lnSpc>
                <a:spcPct val="120000"/>
              </a:lnSpc>
              <a:spcBef>
                <a:spcPts val="900"/>
              </a:spcBef>
              <a:defRPr/>
            </a:pPr>
            <a:endParaRPr lang="en-US" sz="1800" b="1" kern="0" dirty="0"/>
          </a:p>
          <a:p>
            <a:pPr>
              <a:lnSpc>
                <a:spcPct val="120000"/>
              </a:lnSpc>
              <a:spcBef>
                <a:spcPts val="900"/>
              </a:spcBef>
              <a:buFont typeface="+mj-lt"/>
              <a:buAutoNum type="arabicPeriod"/>
              <a:defRPr/>
            </a:pPr>
            <a:endParaRPr lang="en-US" sz="1800" b="1" kern="0" dirty="0"/>
          </a:p>
          <a:p>
            <a:pPr>
              <a:lnSpc>
                <a:spcPct val="120000"/>
              </a:lnSpc>
              <a:spcBef>
                <a:spcPts val="900"/>
              </a:spcBef>
              <a:buFont typeface="+mj-lt"/>
              <a:buAutoNum type="arabicPeriod"/>
              <a:defRPr/>
            </a:pPr>
            <a:endParaRPr lang="en-US" sz="1800" b="1" kern="0" dirty="0"/>
          </a:p>
          <a:p>
            <a:pPr>
              <a:lnSpc>
                <a:spcPct val="120000"/>
              </a:lnSpc>
              <a:spcBef>
                <a:spcPts val="900"/>
              </a:spcBef>
              <a:buFont typeface="+mj-lt"/>
              <a:buAutoNum type="arabicPeriod"/>
              <a:defRPr/>
            </a:pPr>
            <a:endParaRPr lang="en-US" sz="1800" b="1" kern="0" dirty="0"/>
          </a:p>
          <a:p>
            <a:pPr>
              <a:lnSpc>
                <a:spcPct val="120000"/>
              </a:lnSpc>
              <a:spcBef>
                <a:spcPts val="900"/>
              </a:spcBef>
              <a:buFont typeface="+mj-lt"/>
              <a:buAutoNum type="arabicPeriod"/>
              <a:defRPr/>
            </a:pPr>
            <a:endParaRPr lang="en-IE" sz="1800" b="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4491" y="1475786"/>
            <a:ext cx="1121569" cy="75723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6005" y="3119367"/>
            <a:ext cx="1538543" cy="386015"/>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65009" y="3652580"/>
            <a:ext cx="1471613" cy="507206"/>
          </a:xfrm>
          <a:prstGeom prst="rect">
            <a:avLst/>
          </a:prstGeom>
        </p:spPr>
      </p:pic>
      <p:pic>
        <p:nvPicPr>
          <p:cNvPr id="3" name="Picture 2">
            <a:extLst>
              <a:ext uri="{FF2B5EF4-FFF2-40B4-BE49-F238E27FC236}">
                <a16:creationId xmlns:a16="http://schemas.microsoft.com/office/drawing/2014/main" id="{05473399-2BC8-4F96-9932-3E231D330444}"/>
              </a:ext>
            </a:extLst>
          </p:cNvPr>
          <p:cNvPicPr>
            <a:picLocks noChangeAspect="1"/>
          </p:cNvPicPr>
          <p:nvPr/>
        </p:nvPicPr>
        <p:blipFill>
          <a:blip r:embed="rId6"/>
          <a:stretch>
            <a:fillRect/>
          </a:stretch>
        </p:blipFill>
        <p:spPr>
          <a:xfrm>
            <a:off x="7203440" y="2284257"/>
            <a:ext cx="1794750" cy="761511"/>
          </a:xfrm>
          <a:prstGeom prst="rect">
            <a:avLst/>
          </a:prstGeom>
        </p:spPr>
      </p:pic>
    </p:spTree>
    <p:extLst>
      <p:ext uri="{BB962C8B-B14F-4D97-AF65-F5344CB8AC3E}">
        <p14:creationId xmlns:p14="http://schemas.microsoft.com/office/powerpoint/2010/main" val="2778112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7914BF-DF41-4D65-B640-E0E2277DA8A3}"/>
              </a:ext>
            </a:extLst>
          </p:cNvPr>
          <p:cNvSpPr>
            <a:spLocks noGrp="1"/>
          </p:cNvSpPr>
          <p:nvPr>
            <p:ph type="ctrTitle"/>
          </p:nvPr>
        </p:nvSpPr>
        <p:spPr>
          <a:xfrm>
            <a:off x="218543" y="381418"/>
            <a:ext cx="7519129" cy="552588"/>
          </a:xfrm>
        </p:spPr>
        <p:txBody>
          <a:bodyPr>
            <a:noAutofit/>
          </a:bodyPr>
          <a:lstStyle/>
          <a:p>
            <a:r>
              <a:rPr lang="en-IE" sz="2000" b="1" dirty="0"/>
              <a:t>Excellence &amp; Impact - Investigator Awardees holders</a:t>
            </a:r>
          </a:p>
        </p:txBody>
      </p:sp>
      <p:sp>
        <p:nvSpPr>
          <p:cNvPr id="4" name="Subtitle 3">
            <a:extLst>
              <a:ext uri="{FF2B5EF4-FFF2-40B4-BE49-F238E27FC236}">
                <a16:creationId xmlns:a16="http://schemas.microsoft.com/office/drawing/2014/main" id="{6DA374E4-92AA-473F-AF21-2EF19ED788F1}"/>
              </a:ext>
            </a:extLst>
          </p:cNvPr>
          <p:cNvSpPr>
            <a:spLocks noGrp="1"/>
          </p:cNvSpPr>
          <p:nvPr>
            <p:ph type="subTitle" idx="1"/>
          </p:nvPr>
        </p:nvSpPr>
        <p:spPr>
          <a:xfrm>
            <a:off x="6019252" y="1034971"/>
            <a:ext cx="2707889" cy="3053882"/>
          </a:xfrm>
        </p:spPr>
        <p:style>
          <a:lnRef idx="2">
            <a:schemeClr val="accent4"/>
          </a:lnRef>
          <a:fillRef idx="1">
            <a:schemeClr val="lt1"/>
          </a:fillRef>
          <a:effectRef idx="0">
            <a:schemeClr val="accent4"/>
          </a:effectRef>
          <a:fontRef idx="minor">
            <a:schemeClr val="dk1"/>
          </a:fontRef>
        </p:style>
        <p:txBody>
          <a:bodyPr/>
          <a:lstStyle/>
          <a:p>
            <a:pPr algn="l"/>
            <a:r>
              <a:rPr lang="en-IE" sz="1600" b="1" dirty="0">
                <a:solidFill>
                  <a:schemeClr val="tx1"/>
                </a:solidFill>
                <a:ea typeface="Calibri" panose="020F0502020204030204" pitchFamily="34" charset="0"/>
                <a:cs typeface="Calibri" panose="020F0502020204030204" pitchFamily="34" charset="0"/>
              </a:rPr>
              <a:t>Prof Fiona Newell and Prof Carol O’Sullivan </a:t>
            </a:r>
            <a:r>
              <a:rPr lang="en-IE" sz="1600" dirty="0">
                <a:solidFill>
                  <a:schemeClr val="tx1"/>
                </a:solidFill>
                <a:ea typeface="Calibri" panose="020F0502020204030204" pitchFamily="34" charset="0"/>
                <a:cs typeface="Calibri" panose="020F0502020204030204" pitchFamily="34" charset="0"/>
              </a:rPr>
              <a:t>have been successful in securing funding from the EU commission for projects which involve significant interactions with gaming companies </a:t>
            </a:r>
            <a:endParaRPr lang="en-IE" sz="1600" dirty="0">
              <a:solidFill>
                <a:schemeClr val="tx1"/>
              </a:solidFill>
            </a:endParaRPr>
          </a:p>
          <a:p>
            <a:endParaRPr lang="en-IE" dirty="0"/>
          </a:p>
        </p:txBody>
      </p:sp>
      <p:pic>
        <p:nvPicPr>
          <p:cNvPr id="6" name="Picture 5">
            <a:extLst>
              <a:ext uri="{FF2B5EF4-FFF2-40B4-BE49-F238E27FC236}">
                <a16:creationId xmlns:a16="http://schemas.microsoft.com/office/drawing/2014/main" id="{FB364DB6-124B-40A3-A489-242E04972CB2}"/>
              </a:ext>
            </a:extLst>
          </p:cNvPr>
          <p:cNvPicPr>
            <a:picLocks noChangeAspect="1"/>
          </p:cNvPicPr>
          <p:nvPr/>
        </p:nvPicPr>
        <p:blipFill>
          <a:blip r:embed="rId3"/>
          <a:stretch>
            <a:fillRect/>
          </a:stretch>
        </p:blipFill>
        <p:spPr>
          <a:xfrm>
            <a:off x="6447755" y="2877847"/>
            <a:ext cx="833765" cy="1096459"/>
          </a:xfrm>
          <a:prstGeom prst="rect">
            <a:avLst/>
          </a:prstGeom>
        </p:spPr>
      </p:pic>
      <p:pic>
        <p:nvPicPr>
          <p:cNvPr id="8" name="Picture 7">
            <a:extLst>
              <a:ext uri="{FF2B5EF4-FFF2-40B4-BE49-F238E27FC236}">
                <a16:creationId xmlns:a16="http://schemas.microsoft.com/office/drawing/2014/main" id="{4BE46D7D-AA62-427A-9E11-A003FA4936EB}"/>
              </a:ext>
            </a:extLst>
          </p:cNvPr>
          <p:cNvPicPr>
            <a:picLocks noChangeAspect="1"/>
          </p:cNvPicPr>
          <p:nvPr/>
        </p:nvPicPr>
        <p:blipFill>
          <a:blip r:embed="rId4"/>
          <a:stretch>
            <a:fillRect/>
          </a:stretch>
        </p:blipFill>
        <p:spPr>
          <a:xfrm>
            <a:off x="7463214" y="2877847"/>
            <a:ext cx="934152" cy="1120982"/>
          </a:xfrm>
          <a:prstGeom prst="rect">
            <a:avLst/>
          </a:prstGeom>
        </p:spPr>
      </p:pic>
      <p:sp>
        <p:nvSpPr>
          <p:cNvPr id="9" name="Rectangle 8">
            <a:extLst>
              <a:ext uri="{FF2B5EF4-FFF2-40B4-BE49-F238E27FC236}">
                <a16:creationId xmlns:a16="http://schemas.microsoft.com/office/drawing/2014/main" id="{BFAB16F0-0690-4ABE-86EC-8AB23A3675C7}"/>
              </a:ext>
            </a:extLst>
          </p:cNvPr>
          <p:cNvSpPr/>
          <p:nvPr/>
        </p:nvSpPr>
        <p:spPr>
          <a:xfrm>
            <a:off x="2733531" y="2508640"/>
            <a:ext cx="3195563" cy="132343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IE" sz="1600" b="1" dirty="0">
                <a:latin typeface="Calibri" panose="020F0502020204030204" pitchFamily="34" charset="0"/>
                <a:ea typeface="Calibri" panose="020F0502020204030204" pitchFamily="34" charset="0"/>
                <a:cs typeface="Calibri" panose="020F0502020204030204" pitchFamily="34" charset="0"/>
              </a:rPr>
              <a:t>Prof Ken Wolfe </a:t>
            </a:r>
          </a:p>
          <a:p>
            <a:r>
              <a:rPr lang="en-IE" sz="1600" dirty="0">
                <a:latin typeface="Calibri" panose="020F0502020204030204" pitchFamily="34" charset="0"/>
                <a:ea typeface="Calibri" panose="020F0502020204030204" pitchFamily="34" charset="0"/>
                <a:cs typeface="Calibri" panose="020F0502020204030204" pitchFamily="34" charset="0"/>
              </a:rPr>
              <a:t>was elected as a </a:t>
            </a:r>
          </a:p>
          <a:p>
            <a:r>
              <a:rPr lang="en-IE" sz="1600" b="1" i="1" dirty="0">
                <a:latin typeface="Calibri" panose="020F0502020204030204" pitchFamily="34" charset="0"/>
                <a:ea typeface="Calibri" panose="020F0502020204030204" pitchFamily="34" charset="0"/>
                <a:cs typeface="Calibri" panose="020F0502020204030204" pitchFamily="34" charset="0"/>
              </a:rPr>
              <a:t>Fellow of the </a:t>
            </a:r>
          </a:p>
          <a:p>
            <a:r>
              <a:rPr lang="en-IE" sz="1600" b="1" i="1" dirty="0">
                <a:latin typeface="Calibri" panose="020F0502020204030204" pitchFamily="34" charset="0"/>
                <a:ea typeface="Calibri" panose="020F0502020204030204" pitchFamily="34" charset="0"/>
                <a:cs typeface="Calibri" panose="020F0502020204030204" pitchFamily="34" charset="0"/>
              </a:rPr>
              <a:t>Royal Society </a:t>
            </a:r>
          </a:p>
          <a:p>
            <a:endParaRPr lang="en-IE" sz="1600" dirty="0"/>
          </a:p>
        </p:txBody>
      </p:sp>
      <p:pic>
        <p:nvPicPr>
          <p:cNvPr id="14" name="Picture 13">
            <a:extLst>
              <a:ext uri="{FF2B5EF4-FFF2-40B4-BE49-F238E27FC236}">
                <a16:creationId xmlns:a16="http://schemas.microsoft.com/office/drawing/2014/main" id="{1C4DE6F0-FCF5-4713-B3F7-1A916F7CE2DB}"/>
              </a:ext>
            </a:extLst>
          </p:cNvPr>
          <p:cNvPicPr>
            <a:picLocks noChangeAspect="1"/>
          </p:cNvPicPr>
          <p:nvPr/>
        </p:nvPicPr>
        <p:blipFill>
          <a:blip r:embed="rId5"/>
          <a:stretch>
            <a:fillRect/>
          </a:stretch>
        </p:blipFill>
        <p:spPr>
          <a:xfrm>
            <a:off x="4668233" y="2650868"/>
            <a:ext cx="1234335" cy="987227"/>
          </a:xfrm>
          <a:prstGeom prst="rect">
            <a:avLst/>
          </a:prstGeom>
        </p:spPr>
      </p:pic>
      <p:sp>
        <p:nvSpPr>
          <p:cNvPr id="15" name="Rectangle 14">
            <a:extLst>
              <a:ext uri="{FF2B5EF4-FFF2-40B4-BE49-F238E27FC236}">
                <a16:creationId xmlns:a16="http://schemas.microsoft.com/office/drawing/2014/main" id="{C9729CD9-2003-4AD6-908B-B15A66BE3571}"/>
              </a:ext>
            </a:extLst>
          </p:cNvPr>
          <p:cNvSpPr/>
          <p:nvPr/>
        </p:nvSpPr>
        <p:spPr>
          <a:xfrm>
            <a:off x="762000" y="3901002"/>
            <a:ext cx="5075558" cy="83099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IE" sz="1600" b="1" dirty="0">
                <a:latin typeface="Calibri" panose="020F0502020204030204" pitchFamily="34" charset="0"/>
                <a:ea typeface="Calibri" panose="020F0502020204030204" pitchFamily="34" charset="0"/>
                <a:cs typeface="Calibri" panose="020F0502020204030204" pitchFamily="34" charset="0"/>
              </a:rPr>
              <a:t>Prof James Gleeson’s </a:t>
            </a:r>
            <a:r>
              <a:rPr lang="en-IE" sz="1600" dirty="0">
                <a:latin typeface="Calibri" panose="020F0502020204030204" pitchFamily="34" charset="0"/>
                <a:ea typeface="Calibri" panose="020F0502020204030204" pitchFamily="34" charset="0"/>
                <a:cs typeface="Calibri" panose="020F0502020204030204" pitchFamily="34" charset="0"/>
              </a:rPr>
              <a:t>work on social media </a:t>
            </a:r>
          </a:p>
          <a:p>
            <a:r>
              <a:rPr lang="en-IE" sz="1600" dirty="0">
                <a:latin typeface="Calibri" panose="020F0502020204030204" pitchFamily="34" charset="0"/>
                <a:ea typeface="Calibri" panose="020F0502020204030204" pitchFamily="34" charset="0"/>
                <a:cs typeface="Calibri" panose="020F0502020204030204" pitchFamily="34" charset="0"/>
              </a:rPr>
              <a:t>network analysis was mentioned in a Scientific</a:t>
            </a:r>
          </a:p>
          <a:p>
            <a:r>
              <a:rPr lang="en-IE" sz="1600" dirty="0">
                <a:latin typeface="Calibri" panose="020F0502020204030204" pitchFamily="34" charset="0"/>
                <a:ea typeface="Calibri" panose="020F0502020204030204" pitchFamily="34" charset="0"/>
                <a:cs typeface="Calibri" panose="020F0502020204030204" pitchFamily="34" charset="0"/>
              </a:rPr>
              <a:t>American article on How Fake News goes Viral</a:t>
            </a:r>
          </a:p>
        </p:txBody>
      </p:sp>
      <p:pic>
        <p:nvPicPr>
          <p:cNvPr id="16" name="Picture 15">
            <a:extLst>
              <a:ext uri="{FF2B5EF4-FFF2-40B4-BE49-F238E27FC236}">
                <a16:creationId xmlns:a16="http://schemas.microsoft.com/office/drawing/2014/main" id="{84875CD5-7B1C-4138-9B9C-ED675025896A}"/>
              </a:ext>
            </a:extLst>
          </p:cNvPr>
          <p:cNvPicPr>
            <a:picLocks noChangeAspect="1"/>
          </p:cNvPicPr>
          <p:nvPr/>
        </p:nvPicPr>
        <p:blipFill>
          <a:blip r:embed="rId6"/>
          <a:stretch>
            <a:fillRect/>
          </a:stretch>
        </p:blipFill>
        <p:spPr>
          <a:xfrm>
            <a:off x="4977940" y="3901002"/>
            <a:ext cx="859575" cy="830998"/>
          </a:xfrm>
          <a:prstGeom prst="rect">
            <a:avLst/>
          </a:prstGeom>
        </p:spPr>
      </p:pic>
      <p:sp>
        <p:nvSpPr>
          <p:cNvPr id="17" name="Rectangle 16">
            <a:extLst>
              <a:ext uri="{FF2B5EF4-FFF2-40B4-BE49-F238E27FC236}">
                <a16:creationId xmlns:a16="http://schemas.microsoft.com/office/drawing/2014/main" id="{566F3C70-F0CC-4296-A21C-80B6FB1148DD}"/>
              </a:ext>
            </a:extLst>
          </p:cNvPr>
          <p:cNvSpPr/>
          <p:nvPr/>
        </p:nvSpPr>
        <p:spPr>
          <a:xfrm>
            <a:off x="2733530" y="1033915"/>
            <a:ext cx="3210267" cy="132343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IE" sz="1600" b="1" dirty="0"/>
              <a:t>Prof Luke O’Neill and </a:t>
            </a:r>
          </a:p>
          <a:p>
            <a:r>
              <a:rPr lang="en-IE" sz="1600" b="1" dirty="0"/>
              <a:t>team </a:t>
            </a:r>
            <a:r>
              <a:rPr lang="en-IE" sz="1600" dirty="0"/>
              <a:t>published paper </a:t>
            </a:r>
          </a:p>
          <a:p>
            <a:r>
              <a:rPr lang="en-IE" sz="1600" dirty="0"/>
              <a:t>in the highly </a:t>
            </a:r>
          </a:p>
          <a:p>
            <a:r>
              <a:rPr lang="en-IE" sz="1600" dirty="0"/>
              <a:t>prestigious </a:t>
            </a:r>
          </a:p>
          <a:p>
            <a:r>
              <a:rPr lang="en-IE" sz="1600" b="1" dirty="0"/>
              <a:t>journal </a:t>
            </a:r>
            <a:r>
              <a:rPr lang="en-IE" sz="1600" b="1" i="1" dirty="0"/>
              <a:t>Cell</a:t>
            </a:r>
            <a:endParaRPr lang="en-IE" sz="1600" i="1" dirty="0"/>
          </a:p>
        </p:txBody>
      </p:sp>
      <p:pic>
        <p:nvPicPr>
          <p:cNvPr id="18" name="Picture 17">
            <a:extLst>
              <a:ext uri="{FF2B5EF4-FFF2-40B4-BE49-F238E27FC236}">
                <a16:creationId xmlns:a16="http://schemas.microsoft.com/office/drawing/2014/main" id="{78B63C30-265D-4282-A063-731ED5DBBBB2}"/>
              </a:ext>
            </a:extLst>
          </p:cNvPr>
          <p:cNvPicPr>
            <a:picLocks noChangeAspect="1"/>
          </p:cNvPicPr>
          <p:nvPr/>
        </p:nvPicPr>
        <p:blipFill rotWithShape="1">
          <a:blip r:embed="rId7"/>
          <a:srcRect l="25277" t="-191" r="49825" b="11996"/>
          <a:stretch/>
        </p:blipFill>
        <p:spPr>
          <a:xfrm>
            <a:off x="4901592" y="1101830"/>
            <a:ext cx="944674" cy="1212502"/>
          </a:xfrm>
          <a:prstGeom prst="rect">
            <a:avLst/>
          </a:prstGeom>
        </p:spPr>
      </p:pic>
      <p:sp>
        <p:nvSpPr>
          <p:cNvPr id="19" name="Rectangle 18">
            <a:extLst>
              <a:ext uri="{FF2B5EF4-FFF2-40B4-BE49-F238E27FC236}">
                <a16:creationId xmlns:a16="http://schemas.microsoft.com/office/drawing/2014/main" id="{D1985EE6-3B4F-4D6C-BC79-F52498B2242A}"/>
              </a:ext>
            </a:extLst>
          </p:cNvPr>
          <p:cNvSpPr/>
          <p:nvPr/>
        </p:nvSpPr>
        <p:spPr>
          <a:xfrm>
            <a:off x="349623" y="1033915"/>
            <a:ext cx="2308451" cy="2798164"/>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IE" sz="1350" dirty="0"/>
          </a:p>
        </p:txBody>
      </p:sp>
      <p:sp>
        <p:nvSpPr>
          <p:cNvPr id="20" name="Content Placeholder 2">
            <a:extLst>
              <a:ext uri="{FF2B5EF4-FFF2-40B4-BE49-F238E27FC236}">
                <a16:creationId xmlns:a16="http://schemas.microsoft.com/office/drawing/2014/main" id="{314CB3AB-2BF3-4C70-9097-84F41A64DCA7}"/>
              </a:ext>
            </a:extLst>
          </p:cNvPr>
          <p:cNvSpPr txBox="1">
            <a:spLocks/>
          </p:cNvSpPr>
          <p:nvPr/>
        </p:nvSpPr>
        <p:spPr>
          <a:xfrm>
            <a:off x="406655" y="1082468"/>
            <a:ext cx="2145181" cy="2818533"/>
          </a:xfrm>
          <a:prstGeom prst="rect">
            <a:avLst/>
          </a:prstGeom>
        </p:spPr>
        <p:txBody>
          <a:bodyPr vert="horz" lIns="68580" tIns="34290" rIns="68580" bIns="34290" rtlCol="0">
            <a:normAutofit fontScale="92500" lnSpcReduction="20000"/>
          </a:bodyPr>
          <a:lstStyle>
            <a:lvl1pPr marL="285750" indent="-285750" algn="l" defTabSz="457200" rtl="0" eaLnBrk="1" latinLnBrk="0" hangingPunct="1">
              <a:spcBef>
                <a:spcPct val="20000"/>
              </a:spcBef>
              <a:buClr>
                <a:schemeClr val="bg2"/>
              </a:buClr>
              <a:buSzPct val="105000"/>
              <a:buFont typeface="Lucida Grande"/>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342892">
              <a:buNone/>
              <a:defRPr/>
            </a:pPr>
            <a:r>
              <a:rPr lang="en-IE" sz="1500" b="1" u="sng" dirty="0"/>
              <a:t>Highly Cited SFI Researchers 2017 - </a:t>
            </a:r>
            <a:r>
              <a:rPr lang="en-IE" sz="1500" b="1" u="sng" dirty="0" err="1"/>
              <a:t>InCites</a:t>
            </a:r>
            <a:endParaRPr lang="en-IE" sz="1500" b="1" u="sng" dirty="0"/>
          </a:p>
          <a:p>
            <a:pPr marL="0" indent="0" defTabSz="342892">
              <a:buNone/>
              <a:defRPr/>
            </a:pPr>
            <a:r>
              <a:rPr lang="en-IE" sz="1350" dirty="0"/>
              <a:t>John Boland, TCD</a:t>
            </a:r>
          </a:p>
          <a:p>
            <a:pPr marL="0" indent="0" defTabSz="342892">
              <a:buNone/>
              <a:defRPr/>
            </a:pPr>
            <a:r>
              <a:rPr lang="en-IE" sz="1350" dirty="0"/>
              <a:t>Jonathan Coleman, TCD</a:t>
            </a:r>
          </a:p>
          <a:p>
            <a:pPr marL="0" indent="0" defTabSz="342892">
              <a:buNone/>
              <a:defRPr/>
            </a:pPr>
            <a:r>
              <a:rPr lang="en-IE" sz="1350" dirty="0"/>
              <a:t>Aiden </a:t>
            </a:r>
            <a:r>
              <a:rPr lang="en-IE" sz="1350" dirty="0" err="1"/>
              <a:t>Corvin</a:t>
            </a:r>
            <a:r>
              <a:rPr lang="en-IE" sz="1350" dirty="0"/>
              <a:t>, TCD</a:t>
            </a:r>
          </a:p>
          <a:p>
            <a:pPr marL="0" indent="0" defTabSz="342892">
              <a:buNone/>
              <a:defRPr/>
            </a:pPr>
            <a:r>
              <a:rPr lang="en-IE" sz="1350" dirty="0"/>
              <a:t>John </a:t>
            </a:r>
            <a:r>
              <a:rPr lang="en-IE" sz="1350" dirty="0" err="1"/>
              <a:t>Cryan</a:t>
            </a:r>
            <a:r>
              <a:rPr lang="en-IE" sz="1350" dirty="0"/>
              <a:t>, UCC</a:t>
            </a:r>
          </a:p>
          <a:p>
            <a:pPr marL="0" indent="0" defTabSz="342892">
              <a:buNone/>
              <a:defRPr/>
            </a:pPr>
            <a:r>
              <a:rPr lang="en-IE" sz="1350" dirty="0"/>
              <a:t>Kenneth Dawson, UCD</a:t>
            </a:r>
          </a:p>
          <a:p>
            <a:pPr marL="0" indent="0" defTabSz="342892">
              <a:buNone/>
              <a:defRPr/>
            </a:pPr>
            <a:r>
              <a:rPr lang="en-IE" sz="1350" dirty="0"/>
              <a:t>Michael Gill, TCD</a:t>
            </a:r>
          </a:p>
          <a:p>
            <a:pPr marL="0" indent="0" defTabSz="342892">
              <a:buNone/>
              <a:defRPr/>
            </a:pPr>
            <a:r>
              <a:rPr lang="en-IE" sz="1350" dirty="0"/>
              <a:t>Colin Hill, UCC</a:t>
            </a:r>
          </a:p>
          <a:p>
            <a:pPr marL="0" indent="0" defTabSz="342892">
              <a:buNone/>
              <a:defRPr/>
            </a:pPr>
            <a:r>
              <a:rPr lang="en-IE" sz="1350" dirty="0"/>
              <a:t>Derek Morris, TCD</a:t>
            </a:r>
          </a:p>
          <a:p>
            <a:pPr marL="0" indent="0" defTabSz="342892">
              <a:buNone/>
              <a:defRPr/>
            </a:pPr>
            <a:r>
              <a:rPr lang="en-IE" sz="1350" dirty="0"/>
              <a:t>Martin O’Donnell NUIG</a:t>
            </a:r>
          </a:p>
          <a:p>
            <a:pPr marL="0" indent="0" defTabSz="342892">
              <a:buNone/>
              <a:defRPr/>
            </a:pPr>
            <a:r>
              <a:rPr lang="en-IE" sz="1350" dirty="0"/>
              <a:t>Luke O’Neill, TCD</a:t>
            </a:r>
          </a:p>
          <a:p>
            <a:pPr marL="0" indent="0" defTabSz="342892">
              <a:buNone/>
              <a:defRPr/>
            </a:pPr>
            <a:r>
              <a:rPr lang="en-IE" sz="1350" dirty="0"/>
              <a:t>Paul Ross, UCC</a:t>
            </a:r>
          </a:p>
          <a:p>
            <a:pPr marL="0" indent="0" defTabSz="342892">
              <a:buNone/>
              <a:defRPr/>
            </a:pPr>
            <a:r>
              <a:rPr lang="en-IE" sz="1350" dirty="0"/>
              <a:t>Mike </a:t>
            </a:r>
            <a:r>
              <a:rPr lang="en-IE" sz="1350" dirty="0" err="1"/>
              <a:t>Zaworotko</a:t>
            </a:r>
            <a:r>
              <a:rPr lang="en-IE" sz="1350" dirty="0"/>
              <a:t>, UL</a:t>
            </a:r>
          </a:p>
          <a:p>
            <a:pPr marL="0" indent="0" defTabSz="342892">
              <a:buNone/>
              <a:defRPr/>
            </a:pPr>
            <a:endParaRPr lang="en-IE" sz="1350" dirty="0"/>
          </a:p>
          <a:p>
            <a:pPr marL="0" indent="0" defTabSz="342892">
              <a:buNone/>
              <a:defRPr/>
            </a:pPr>
            <a:endParaRPr lang="en-IE" sz="1350" dirty="0"/>
          </a:p>
          <a:p>
            <a:pPr marL="0" indent="0" defTabSz="342892">
              <a:buNone/>
              <a:defRPr/>
            </a:pPr>
            <a:endParaRPr lang="en-IE" sz="1350" dirty="0"/>
          </a:p>
          <a:p>
            <a:pPr marL="0" indent="0" defTabSz="342892">
              <a:buNone/>
              <a:defRPr/>
            </a:pPr>
            <a:endParaRPr lang="en-IE" sz="1350" dirty="0"/>
          </a:p>
        </p:txBody>
      </p:sp>
    </p:spTree>
    <p:extLst>
      <p:ext uri="{BB962C8B-B14F-4D97-AF65-F5344CB8AC3E}">
        <p14:creationId xmlns:p14="http://schemas.microsoft.com/office/powerpoint/2010/main" val="4278146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1177476834"/>
              </p:ext>
            </p:extLst>
          </p:nvPr>
        </p:nvGraphicFramePr>
        <p:xfrm>
          <a:off x="279153" y="1242575"/>
          <a:ext cx="8583880" cy="2971800"/>
        </p:xfrm>
        <a:graphic>
          <a:graphicData uri="http://schemas.openxmlformats.org/drawingml/2006/table">
            <a:tbl>
              <a:tblPr firstRow="1" bandRow="1">
                <a:tableStyleId>{5C22544A-7EE6-4342-B048-85BDC9FD1C3A}</a:tableStyleId>
              </a:tblPr>
              <a:tblGrid>
                <a:gridCol w="2145970">
                  <a:extLst>
                    <a:ext uri="{9D8B030D-6E8A-4147-A177-3AD203B41FA5}">
                      <a16:colId xmlns:a16="http://schemas.microsoft.com/office/drawing/2014/main" val="1404133814"/>
                    </a:ext>
                  </a:extLst>
                </a:gridCol>
                <a:gridCol w="2145970">
                  <a:extLst>
                    <a:ext uri="{9D8B030D-6E8A-4147-A177-3AD203B41FA5}">
                      <a16:colId xmlns:a16="http://schemas.microsoft.com/office/drawing/2014/main" val="2947409421"/>
                    </a:ext>
                  </a:extLst>
                </a:gridCol>
                <a:gridCol w="2145970">
                  <a:extLst>
                    <a:ext uri="{9D8B030D-6E8A-4147-A177-3AD203B41FA5}">
                      <a16:colId xmlns:a16="http://schemas.microsoft.com/office/drawing/2014/main" val="300794844"/>
                    </a:ext>
                  </a:extLst>
                </a:gridCol>
                <a:gridCol w="2145970">
                  <a:extLst>
                    <a:ext uri="{9D8B030D-6E8A-4147-A177-3AD203B41FA5}">
                      <a16:colId xmlns:a16="http://schemas.microsoft.com/office/drawing/2014/main" val="3393377419"/>
                    </a:ext>
                  </a:extLst>
                </a:gridCol>
              </a:tblGrid>
              <a:tr h="25543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dirty="0">
                          <a:solidFill>
                            <a:schemeClr val="tx1"/>
                          </a:solidFill>
                        </a:rPr>
                        <a:t>Caitriona </a:t>
                      </a:r>
                      <a:r>
                        <a:rPr lang="en-IE" sz="1200" dirty="0" err="1">
                          <a:solidFill>
                            <a:schemeClr val="tx1"/>
                          </a:solidFill>
                        </a:rPr>
                        <a:t>Lally</a:t>
                      </a:r>
                      <a:r>
                        <a:rPr lang="en-IE" sz="1200" dirty="0">
                          <a:solidFill>
                            <a:schemeClr val="tx1"/>
                          </a:solidFill>
                        </a:rPr>
                        <a:t> (CDA holder) is amongst 4 early career awardees from SFI who have all secured ERC Starting Grants</a:t>
                      </a:r>
                    </a:p>
                    <a:p>
                      <a:pPr marL="0" marR="0" lvl="0" indent="0" algn="l" defTabSz="914400" rtl="0" eaLnBrk="1" fontAlgn="auto" latinLnBrk="0" hangingPunct="1">
                        <a:lnSpc>
                          <a:spcPct val="100000"/>
                        </a:lnSpc>
                        <a:spcBef>
                          <a:spcPts val="0"/>
                        </a:spcBef>
                        <a:spcAft>
                          <a:spcPts val="0"/>
                        </a:spcAft>
                        <a:buClrTx/>
                        <a:buSzTx/>
                        <a:buFontTx/>
                        <a:buNone/>
                        <a:tabLst/>
                        <a:defRPr/>
                      </a:pPr>
                      <a:r>
                        <a:rPr lang="en-IE" sz="1600" dirty="0">
                          <a:solidFill>
                            <a:schemeClr val="tx1"/>
                          </a:solidFill>
                        </a:rPr>
                        <a:t> </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b="1"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b="1" dirty="0" err="1">
                          <a:solidFill>
                            <a:schemeClr val="tx1"/>
                          </a:solidFill>
                          <a:latin typeface="+mn-lt"/>
                        </a:rPr>
                        <a:t>Gianpiero</a:t>
                      </a:r>
                      <a:r>
                        <a:rPr lang="en-IE" sz="1200" b="1" dirty="0">
                          <a:solidFill>
                            <a:schemeClr val="tx1"/>
                          </a:solidFill>
                          <a:latin typeface="+mn-lt"/>
                        </a:rPr>
                        <a:t> </a:t>
                      </a:r>
                      <a:r>
                        <a:rPr lang="en-IE" sz="1200" b="1" dirty="0" err="1">
                          <a:solidFill>
                            <a:schemeClr val="tx1"/>
                          </a:solidFill>
                          <a:latin typeface="+mn-lt"/>
                        </a:rPr>
                        <a:t>Cavalleri</a:t>
                      </a:r>
                      <a:r>
                        <a:rPr lang="en-IE" sz="1200" b="1" dirty="0">
                          <a:solidFill>
                            <a:schemeClr val="tx1"/>
                          </a:solidFill>
                          <a:latin typeface="+mn-lt"/>
                        </a:rPr>
                        <a:t> published a study that illustrates extensive genetic substructure within the Travellers and dates the divergence of the Travellers from Settled Irish to around 10 generations ago</a:t>
                      </a:r>
                      <a:endParaRPr lang="en-IE" sz="1200" b="1" dirty="0">
                        <a:solidFill>
                          <a:schemeClr val="tx1"/>
                        </a:solidFill>
                        <a:highlight>
                          <a:srgbClr val="FFFF00"/>
                        </a:highlight>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E" sz="1200" b="1" kern="1200" dirty="0">
                          <a:solidFill>
                            <a:schemeClr val="tx1"/>
                          </a:solidFill>
                          <a:effectLst/>
                          <a:latin typeface="+mn-lt"/>
                          <a:ea typeface="+mn-ea"/>
                          <a:cs typeface="+mn-cs"/>
                        </a:rPr>
                        <a:t>PIYRA recipient </a:t>
                      </a:r>
                      <a:r>
                        <a:rPr lang="en-IE" sz="1200" b="1" kern="1200" dirty="0" err="1">
                          <a:solidFill>
                            <a:schemeClr val="tx1"/>
                          </a:solidFill>
                          <a:effectLst/>
                          <a:latin typeface="+mn-lt"/>
                          <a:ea typeface="+mn-ea"/>
                          <a:cs typeface="+mn-cs"/>
                        </a:rPr>
                        <a:t>Carel</a:t>
                      </a:r>
                      <a:r>
                        <a:rPr lang="en-IE" sz="1200" b="1" kern="1200" dirty="0">
                          <a:solidFill>
                            <a:schemeClr val="tx1"/>
                          </a:solidFill>
                          <a:effectLst/>
                          <a:latin typeface="+mn-lt"/>
                          <a:ea typeface="+mn-ea"/>
                          <a:cs typeface="+mn-cs"/>
                        </a:rPr>
                        <a:t> W. le Roux was part of a study used to change the international guidelines for the use of surgery in diabetic patients</a:t>
                      </a:r>
                    </a:p>
                    <a:p>
                      <a:endParaRPr lang="en-IE" sz="1400" b="1" kern="1200" dirty="0">
                        <a:solidFill>
                          <a:schemeClr val="tx1"/>
                        </a:solidFill>
                        <a:effectLst/>
                        <a:latin typeface="+mn-lt"/>
                        <a:ea typeface="+mn-ea"/>
                        <a:cs typeface="+mn-cs"/>
                      </a:endParaRPr>
                    </a:p>
                    <a:p>
                      <a:endParaRPr lang="en-GB" sz="1400" b="1" kern="1200" dirty="0">
                        <a:solidFill>
                          <a:schemeClr val="tx1"/>
                        </a:solidFill>
                        <a:effectLst/>
                        <a:latin typeface="+mn-lt"/>
                        <a:ea typeface="+mn-ea"/>
                        <a:cs typeface="+mn-cs"/>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endParaRPr lang="en-IE" sz="1000" b="0" dirty="0">
                        <a:solidFill>
                          <a:schemeClr val="tx1"/>
                        </a:solidFill>
                      </a:endParaRPr>
                    </a:p>
                    <a:p>
                      <a:pPr lvl="0"/>
                      <a:endParaRPr lang="en-IE" sz="1000" b="0" dirty="0">
                        <a:solidFill>
                          <a:schemeClr val="tx1"/>
                        </a:solidFill>
                      </a:endParaRPr>
                    </a:p>
                    <a:p>
                      <a:pPr lvl="0"/>
                      <a:endParaRPr lang="en-IE" sz="1000" b="0" dirty="0">
                        <a:solidFill>
                          <a:schemeClr val="tx1"/>
                        </a:solidFill>
                      </a:endParaRPr>
                    </a:p>
                    <a:p>
                      <a:pPr lvl="0"/>
                      <a:endParaRPr lang="en-IE" sz="1000" b="0" dirty="0">
                        <a:solidFill>
                          <a:schemeClr val="tx1"/>
                        </a:solidFill>
                      </a:endParaRPr>
                    </a:p>
                    <a:p>
                      <a:pPr lvl="0"/>
                      <a:endParaRPr lang="en-IE" sz="1000" b="0" dirty="0">
                        <a:solidFill>
                          <a:schemeClr val="tx1"/>
                        </a:solidFill>
                      </a:endParaRPr>
                    </a:p>
                    <a:p>
                      <a:pPr lvl="0"/>
                      <a:endParaRPr lang="en-IE" sz="1000" b="0" dirty="0">
                        <a:solidFill>
                          <a:schemeClr val="tx1"/>
                        </a:solidFill>
                      </a:endParaRPr>
                    </a:p>
                    <a:p>
                      <a:pPr lvl="0"/>
                      <a:endParaRPr lang="en-IE" sz="1000" b="0" dirty="0">
                        <a:solidFill>
                          <a:schemeClr val="tx1"/>
                        </a:solidFill>
                      </a:endParaRPr>
                    </a:p>
                    <a:p>
                      <a:pPr lvl="0"/>
                      <a:endParaRPr lang="en-IE" sz="1000" b="0" dirty="0">
                        <a:solidFill>
                          <a:schemeClr val="tx1"/>
                        </a:solidFill>
                      </a:endParaRPr>
                    </a:p>
                    <a:p>
                      <a:pPr lvl="0"/>
                      <a:endParaRPr lang="en-IE" sz="1000" b="0" dirty="0">
                        <a:solidFill>
                          <a:schemeClr val="tx1"/>
                        </a:solidFill>
                      </a:endParaRPr>
                    </a:p>
                    <a:p>
                      <a:pPr lvl="0"/>
                      <a:endParaRPr lang="en-IE" sz="1200" b="1" dirty="0">
                        <a:solidFill>
                          <a:schemeClr val="tx1"/>
                        </a:solidFill>
                      </a:endParaRPr>
                    </a:p>
                    <a:p>
                      <a:pPr lvl="0"/>
                      <a:r>
                        <a:rPr lang="en-IE" sz="1200" b="1" dirty="0">
                          <a:solidFill>
                            <a:schemeClr val="tx1"/>
                          </a:solidFill>
                        </a:rPr>
                        <a:t>SIRG awardee Damien Thompson has continued to publish in high-impact journals incl. Nature Materials, Nature Nanotechnology and Nature Communications</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20430813"/>
                  </a:ext>
                </a:extLst>
              </a:tr>
              <a:tr h="175955">
                <a:tc>
                  <a:txBody>
                    <a:bodyPr/>
                    <a:lstStyle/>
                    <a:p>
                      <a:endParaRPr lang="en-IE" sz="1000" dirty="0">
                        <a:solidFill>
                          <a:schemeClr val="tx1"/>
                        </a:solidFill>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IE" sz="1000" dirty="0">
                        <a:solidFill>
                          <a:schemeClr val="tx1"/>
                        </a:solidFill>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IE" sz="1000" dirty="0">
                        <a:solidFill>
                          <a:schemeClr val="tx1"/>
                        </a:solidFill>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IE" sz="1000" dirty="0">
                        <a:solidFill>
                          <a:schemeClr val="tx1"/>
                        </a:solidFill>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97083008"/>
                  </a:ext>
                </a:extLst>
              </a:tr>
            </a:tbl>
          </a:graphicData>
        </a:graphic>
      </p:graphicFrame>
      <p:sp>
        <p:nvSpPr>
          <p:cNvPr id="11266" name="Title 1"/>
          <p:cNvSpPr>
            <a:spLocks noGrp="1"/>
          </p:cNvSpPr>
          <p:nvPr>
            <p:ph type="title"/>
          </p:nvPr>
        </p:nvSpPr>
        <p:spPr>
          <a:xfrm>
            <a:off x="224103" y="397219"/>
            <a:ext cx="6632448" cy="676656"/>
          </a:xfrm>
        </p:spPr>
        <p:txBody>
          <a:bodyPr>
            <a:noAutofit/>
          </a:bodyPr>
          <a:lstStyle/>
          <a:p>
            <a:r>
              <a:rPr lang="en-IE" altLang="en-US" sz="2400" b="1" dirty="0">
                <a:latin typeface="+mn-lt"/>
              </a:rPr>
              <a:t>Supporting Early-Stage Researchers</a:t>
            </a:r>
            <a:br>
              <a:rPr lang="en-IE" altLang="en-US" sz="2400" b="1" dirty="0">
                <a:latin typeface="+mn-lt"/>
              </a:rPr>
            </a:br>
            <a:r>
              <a:rPr lang="en-IE" altLang="en-US" sz="1800" b="1" i="1" dirty="0">
                <a:latin typeface="+mn-lt"/>
              </a:rPr>
              <a:t>SIRG/CDA/Royal Society URFs/Future Research Leaders</a:t>
            </a:r>
            <a:endParaRPr lang="en-US" altLang="en-US" sz="2400" b="1" i="1" dirty="0">
              <a:latin typeface="+mn-lt"/>
            </a:endParaRPr>
          </a:p>
        </p:txBody>
      </p:sp>
      <p:sp>
        <p:nvSpPr>
          <p:cNvPr id="8" name="Text Placeholder 4"/>
          <p:cNvSpPr txBox="1">
            <a:spLocks/>
          </p:cNvSpPr>
          <p:nvPr/>
        </p:nvSpPr>
        <p:spPr>
          <a:xfrm>
            <a:off x="402029" y="1314693"/>
            <a:ext cx="8181788" cy="10880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lnSpc>
                <a:spcPct val="120000"/>
              </a:lnSpc>
              <a:spcBef>
                <a:spcPts val="900"/>
              </a:spcBef>
              <a:buNone/>
              <a:defRPr/>
            </a:pPr>
            <a:endParaRPr lang="en-US" sz="1500" b="1" kern="0" dirty="0">
              <a:latin typeface="Rockwell" panose="02060603020205020403" pitchFamily="18" charset="0"/>
            </a:endParaRPr>
          </a:p>
        </p:txBody>
      </p:sp>
      <p:sp>
        <p:nvSpPr>
          <p:cNvPr id="3" name="Rectangle 2"/>
          <p:cNvSpPr/>
          <p:nvPr/>
        </p:nvSpPr>
        <p:spPr>
          <a:xfrm>
            <a:off x="5829473" y="3223937"/>
            <a:ext cx="2944233" cy="240515"/>
          </a:xfrm>
          <a:prstGeom prst="rect">
            <a:avLst/>
          </a:prstGeom>
        </p:spPr>
        <p:txBody>
          <a:bodyPr wrap="square">
            <a:spAutoFit/>
          </a:bodyPr>
          <a:lstStyle/>
          <a:p>
            <a:pPr defTabSz="685800">
              <a:lnSpc>
                <a:spcPct val="107000"/>
              </a:lnSpc>
              <a:spcAft>
                <a:spcPts val="600"/>
              </a:spcAft>
              <a:defRPr/>
            </a:pPr>
            <a:r>
              <a:rPr lang="en-GB" sz="900" kern="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rPr>
              <a:t>.</a:t>
            </a:r>
            <a:endParaRPr lang="en-IE" sz="900" kern="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F91A1F24-7367-49ED-8488-84920F7FA702}"/>
              </a:ext>
            </a:extLst>
          </p:cNvPr>
          <p:cNvPicPr>
            <a:picLocks noChangeAspect="1"/>
          </p:cNvPicPr>
          <p:nvPr/>
        </p:nvPicPr>
        <p:blipFill>
          <a:blip r:embed="rId3"/>
          <a:stretch>
            <a:fillRect/>
          </a:stretch>
        </p:blipFill>
        <p:spPr>
          <a:xfrm>
            <a:off x="369144" y="2150139"/>
            <a:ext cx="1768658" cy="1314313"/>
          </a:xfrm>
          <a:prstGeom prst="rect">
            <a:avLst/>
          </a:prstGeom>
        </p:spPr>
        <p:style>
          <a:lnRef idx="2">
            <a:schemeClr val="accent4"/>
          </a:lnRef>
          <a:fillRef idx="1">
            <a:schemeClr val="lt1"/>
          </a:fillRef>
          <a:effectRef idx="0">
            <a:schemeClr val="accent4"/>
          </a:effectRef>
          <a:fontRef idx="minor">
            <a:schemeClr val="dk1"/>
          </a:fontRef>
        </p:style>
      </p:pic>
      <p:pic>
        <p:nvPicPr>
          <p:cNvPr id="4" name="Picture 3">
            <a:extLst>
              <a:ext uri="{FF2B5EF4-FFF2-40B4-BE49-F238E27FC236}">
                <a16:creationId xmlns:a16="http://schemas.microsoft.com/office/drawing/2014/main" id="{906CC5FF-A7CE-49F9-A58E-C4B4FC8DA54E}"/>
              </a:ext>
            </a:extLst>
          </p:cNvPr>
          <p:cNvPicPr>
            <a:picLocks noChangeAspect="1"/>
          </p:cNvPicPr>
          <p:nvPr/>
        </p:nvPicPr>
        <p:blipFill>
          <a:blip r:embed="rId4"/>
          <a:stretch>
            <a:fillRect/>
          </a:stretch>
        </p:blipFill>
        <p:spPr>
          <a:xfrm>
            <a:off x="4678432" y="2321182"/>
            <a:ext cx="1694999" cy="1363859"/>
          </a:xfrm>
          <a:prstGeom prst="rect">
            <a:avLst/>
          </a:prstGeom>
        </p:spPr>
        <p:style>
          <a:lnRef idx="2">
            <a:schemeClr val="accent4"/>
          </a:lnRef>
          <a:fillRef idx="1">
            <a:schemeClr val="lt1"/>
          </a:fillRef>
          <a:effectRef idx="0">
            <a:schemeClr val="accent4"/>
          </a:effectRef>
          <a:fontRef idx="minor">
            <a:schemeClr val="dk1"/>
          </a:fontRef>
        </p:style>
      </p:pic>
      <p:pic>
        <p:nvPicPr>
          <p:cNvPr id="5" name="Picture 4">
            <a:extLst>
              <a:ext uri="{FF2B5EF4-FFF2-40B4-BE49-F238E27FC236}">
                <a16:creationId xmlns:a16="http://schemas.microsoft.com/office/drawing/2014/main" id="{6D83AD19-C0C9-4019-BB12-229CE7B9136B}"/>
              </a:ext>
            </a:extLst>
          </p:cNvPr>
          <p:cNvPicPr>
            <a:picLocks noChangeAspect="1"/>
          </p:cNvPicPr>
          <p:nvPr/>
        </p:nvPicPr>
        <p:blipFill>
          <a:blip r:embed="rId5"/>
          <a:stretch>
            <a:fillRect/>
          </a:stretch>
        </p:blipFill>
        <p:spPr>
          <a:xfrm>
            <a:off x="2498834" y="1481231"/>
            <a:ext cx="1900382" cy="1133460"/>
          </a:xfrm>
          <a:prstGeom prst="rect">
            <a:avLst/>
          </a:prstGeom>
        </p:spPr>
        <p:style>
          <a:lnRef idx="2">
            <a:schemeClr val="accent4"/>
          </a:lnRef>
          <a:fillRef idx="1">
            <a:schemeClr val="lt1"/>
          </a:fillRef>
          <a:effectRef idx="0">
            <a:schemeClr val="accent4"/>
          </a:effectRef>
          <a:fontRef idx="minor">
            <a:schemeClr val="dk1"/>
          </a:fontRef>
        </p:style>
      </p:pic>
      <p:pic>
        <p:nvPicPr>
          <p:cNvPr id="6" name="Picture 5">
            <a:extLst>
              <a:ext uri="{FF2B5EF4-FFF2-40B4-BE49-F238E27FC236}">
                <a16:creationId xmlns:a16="http://schemas.microsoft.com/office/drawing/2014/main" id="{835AA848-113C-40C2-A87C-437329F4EC61}"/>
              </a:ext>
            </a:extLst>
          </p:cNvPr>
          <p:cNvPicPr>
            <a:picLocks noChangeAspect="1"/>
          </p:cNvPicPr>
          <p:nvPr/>
        </p:nvPicPr>
        <p:blipFill>
          <a:blip r:embed="rId6"/>
          <a:stretch>
            <a:fillRect/>
          </a:stretch>
        </p:blipFill>
        <p:spPr>
          <a:xfrm>
            <a:off x="6805746" y="1481231"/>
            <a:ext cx="1880172" cy="1218223"/>
          </a:xfrm>
          <a:prstGeom prst="rect">
            <a:avLst/>
          </a:prstGeom>
        </p:spPr>
        <p:style>
          <a:lnRef idx="2">
            <a:schemeClr val="accent4"/>
          </a:lnRef>
          <a:fillRef idx="1">
            <a:schemeClr val="lt1"/>
          </a:fillRef>
          <a:effectRef idx="0">
            <a:schemeClr val="accent4"/>
          </a:effectRef>
          <a:fontRef idx="minor">
            <a:schemeClr val="dk1"/>
          </a:fontRef>
        </p:style>
      </p:pic>
    </p:spTree>
    <p:extLst>
      <p:ext uri="{BB962C8B-B14F-4D97-AF65-F5344CB8AC3E}">
        <p14:creationId xmlns:p14="http://schemas.microsoft.com/office/powerpoint/2010/main" val="3493516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30014" y="377612"/>
            <a:ext cx="6632448" cy="676656"/>
          </a:xfrm>
        </p:spPr>
        <p:txBody>
          <a:bodyPr>
            <a:noAutofit/>
          </a:bodyPr>
          <a:lstStyle/>
          <a:p>
            <a:r>
              <a:rPr lang="en-IE" altLang="en-US" sz="2400" b="1" dirty="0">
                <a:latin typeface="+mn-lt"/>
              </a:rPr>
              <a:t>Education and Public Engagement Highlights</a:t>
            </a:r>
            <a:endParaRPr lang="en-US" altLang="en-US" sz="2400" b="1" i="1" dirty="0">
              <a:latin typeface="+mn-lt"/>
            </a:endParaRPr>
          </a:p>
        </p:txBody>
      </p:sp>
      <p:sp>
        <p:nvSpPr>
          <p:cNvPr id="8" name="Text Placeholder 4"/>
          <p:cNvSpPr txBox="1">
            <a:spLocks/>
          </p:cNvSpPr>
          <p:nvPr/>
        </p:nvSpPr>
        <p:spPr>
          <a:xfrm>
            <a:off x="256989" y="1043524"/>
            <a:ext cx="8181788" cy="10880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783">
              <a:lnSpc>
                <a:spcPct val="120000"/>
              </a:lnSpc>
              <a:spcBef>
                <a:spcPts val="900"/>
              </a:spcBef>
              <a:buNone/>
              <a:defRPr/>
            </a:pPr>
            <a:endParaRPr lang="en-US" sz="1500" b="1" kern="0" dirty="0">
              <a:latin typeface="Rockwell" panose="02060603020205020403" pitchFamily="18" charset="0"/>
            </a:endParaRPr>
          </a:p>
        </p:txBody>
      </p:sp>
      <p:sp>
        <p:nvSpPr>
          <p:cNvPr id="3" name="Rectangle 2"/>
          <p:cNvSpPr/>
          <p:nvPr/>
        </p:nvSpPr>
        <p:spPr>
          <a:xfrm>
            <a:off x="5829473" y="2952769"/>
            <a:ext cx="2944233" cy="240515"/>
          </a:xfrm>
          <a:prstGeom prst="rect">
            <a:avLst/>
          </a:prstGeom>
        </p:spPr>
        <p:txBody>
          <a:bodyPr wrap="square">
            <a:spAutoFit/>
          </a:bodyPr>
          <a:lstStyle/>
          <a:p>
            <a:pPr defTabSz="685783">
              <a:lnSpc>
                <a:spcPct val="107000"/>
              </a:lnSpc>
              <a:spcAft>
                <a:spcPts val="600"/>
              </a:spcAft>
              <a:defRPr/>
            </a:pPr>
            <a:r>
              <a:rPr lang="en-GB" sz="900" kern="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rPr>
              <a:t>.</a:t>
            </a:r>
            <a:endParaRPr lang="en-IE" sz="900" kern="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4" name="Table 13">
            <a:extLst>
              <a:ext uri="{FF2B5EF4-FFF2-40B4-BE49-F238E27FC236}">
                <a16:creationId xmlns:a16="http://schemas.microsoft.com/office/drawing/2014/main" id="{D3BBF7B8-B27D-484B-922B-E8522FA0819D}"/>
              </a:ext>
            </a:extLst>
          </p:cNvPr>
          <p:cNvGraphicFramePr>
            <a:graphicFrameLocks noGrp="1"/>
          </p:cNvGraphicFramePr>
          <p:nvPr>
            <p:extLst>
              <p:ext uri="{D42A27DB-BD31-4B8C-83A1-F6EECF244321}">
                <p14:modId xmlns:p14="http://schemas.microsoft.com/office/powerpoint/2010/main" val="1288277490"/>
              </p:ext>
            </p:extLst>
          </p:nvPr>
        </p:nvGraphicFramePr>
        <p:xfrm>
          <a:off x="160828" y="942147"/>
          <a:ext cx="8875776" cy="3268980"/>
        </p:xfrm>
        <a:graphic>
          <a:graphicData uri="http://schemas.openxmlformats.org/drawingml/2006/table">
            <a:tbl>
              <a:tblPr firstRow="1" bandRow="1">
                <a:tableStyleId>{5C22544A-7EE6-4342-B048-85BDC9FD1C3A}</a:tableStyleId>
              </a:tblPr>
              <a:tblGrid>
                <a:gridCol w="2058956">
                  <a:extLst>
                    <a:ext uri="{9D8B030D-6E8A-4147-A177-3AD203B41FA5}">
                      <a16:colId xmlns:a16="http://schemas.microsoft.com/office/drawing/2014/main" val="1404133814"/>
                    </a:ext>
                  </a:extLst>
                </a:gridCol>
                <a:gridCol w="2068436">
                  <a:extLst>
                    <a:ext uri="{9D8B030D-6E8A-4147-A177-3AD203B41FA5}">
                      <a16:colId xmlns:a16="http://schemas.microsoft.com/office/drawing/2014/main" val="2947409421"/>
                    </a:ext>
                  </a:extLst>
                </a:gridCol>
                <a:gridCol w="2566627">
                  <a:extLst>
                    <a:ext uri="{9D8B030D-6E8A-4147-A177-3AD203B41FA5}">
                      <a16:colId xmlns:a16="http://schemas.microsoft.com/office/drawing/2014/main" val="300794844"/>
                    </a:ext>
                  </a:extLst>
                </a:gridCol>
                <a:gridCol w="2181757">
                  <a:extLst>
                    <a:ext uri="{9D8B030D-6E8A-4147-A177-3AD203B41FA5}">
                      <a16:colId xmlns:a16="http://schemas.microsoft.com/office/drawing/2014/main" val="3393377419"/>
                    </a:ext>
                  </a:extLst>
                </a:gridCol>
              </a:tblGrid>
              <a:tr h="3027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dirty="0">
                          <a:solidFill>
                            <a:schemeClr val="tx1"/>
                          </a:solidFill>
                        </a:rPr>
                        <a:t>SFI Research Centre CÚRAM won AAAS Science Prize at NY Imagine Science Film Festival for </a:t>
                      </a:r>
                      <a:r>
                        <a:rPr lang="en-IE" sz="1200" i="1" dirty="0">
                          <a:solidFill>
                            <a:schemeClr val="tx1"/>
                          </a:solidFill>
                        </a:rPr>
                        <a:t>Feats of Modest Valour</a:t>
                      </a:r>
                    </a:p>
                    <a:p>
                      <a:pPr marL="0" marR="0" lvl="0" indent="0" algn="l" defTabSz="914400" rtl="0" eaLnBrk="1" fontAlgn="auto" latinLnBrk="0" hangingPunct="1">
                        <a:lnSpc>
                          <a:spcPct val="100000"/>
                        </a:lnSpc>
                        <a:spcBef>
                          <a:spcPts val="0"/>
                        </a:spcBef>
                        <a:spcAft>
                          <a:spcPts val="0"/>
                        </a:spcAft>
                        <a:buClrTx/>
                        <a:buSzTx/>
                        <a:buFontTx/>
                        <a:buNone/>
                        <a:tabLst/>
                        <a:defRPr/>
                      </a:pPr>
                      <a:r>
                        <a:rPr lang="en-IE" sz="1600" dirty="0">
                          <a:solidFill>
                            <a:schemeClr val="tx1"/>
                          </a:solidFill>
                        </a:rPr>
                        <a:t> </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000" b="0" dirty="0">
                        <a:solidFill>
                          <a:schemeClr val="tx1"/>
                        </a:solidFil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IE" sz="1200" b="1" dirty="0">
                          <a:solidFill>
                            <a:schemeClr val="tx1"/>
                          </a:solidFill>
                          <a:latin typeface="+mn-lt"/>
                        </a:rPr>
                        <a:t>Shane O’Mara championed Science Week 2017 joining Profs Louise Kenny, Jennifer </a:t>
                      </a:r>
                      <a:r>
                        <a:rPr lang="en-IE" sz="1200" b="1" dirty="0" err="1">
                          <a:solidFill>
                            <a:schemeClr val="tx1"/>
                          </a:solidFill>
                          <a:latin typeface="+mn-lt"/>
                        </a:rPr>
                        <a:t>McElwain</a:t>
                      </a:r>
                      <a:r>
                        <a:rPr lang="en-IE" sz="1200" b="1" dirty="0">
                          <a:solidFill>
                            <a:schemeClr val="tx1"/>
                          </a:solidFill>
                          <a:latin typeface="+mn-lt"/>
                        </a:rPr>
                        <a:t>, Adrian Raftery and Dr Shane Bergin to engage 1,100 people at the Scintillating Science Show with Dara </a:t>
                      </a:r>
                      <a:r>
                        <a:rPr lang="en-IE" sz="1200" b="1" dirty="0" err="1">
                          <a:solidFill>
                            <a:schemeClr val="tx1"/>
                          </a:solidFill>
                          <a:latin typeface="+mn-lt"/>
                        </a:rPr>
                        <a:t>O’Briain</a:t>
                      </a:r>
                      <a:endParaRPr lang="en-IE" sz="1200" b="1"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400" b="1" dirty="0">
                        <a:solidFill>
                          <a:schemeClr val="tx1"/>
                        </a:solidFill>
                        <a:highlight>
                          <a:srgbClr val="FFFF00"/>
                        </a:highlight>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E" sz="1200" b="1" kern="1200" dirty="0">
                          <a:solidFill>
                            <a:schemeClr val="tx1"/>
                          </a:solidFill>
                          <a:effectLst/>
                          <a:latin typeface="+mn-lt"/>
                          <a:ea typeface="+mn-ea"/>
                          <a:cs typeface="+mn-cs"/>
                        </a:rPr>
                        <a:t>Science Week 2017 has highest number of events and regional reach, with researchers, industry and engagement professionals joining the campaign</a:t>
                      </a:r>
                    </a:p>
                    <a:p>
                      <a:endParaRPr lang="en-IE" sz="1400" b="1" kern="1200" dirty="0">
                        <a:solidFill>
                          <a:schemeClr val="tx1"/>
                        </a:solidFill>
                        <a:effectLst/>
                        <a:latin typeface="+mn-lt"/>
                        <a:ea typeface="+mn-ea"/>
                        <a:cs typeface="+mn-cs"/>
                      </a:endParaRPr>
                    </a:p>
                    <a:p>
                      <a:endParaRPr lang="en-GB" sz="1400" b="1" kern="1200" dirty="0">
                        <a:solidFill>
                          <a:schemeClr val="tx1"/>
                        </a:solidFill>
                        <a:effectLst/>
                        <a:latin typeface="+mn-lt"/>
                        <a:ea typeface="+mn-ea"/>
                        <a:cs typeface="+mn-cs"/>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endParaRPr lang="en-IE" sz="1000" b="0" dirty="0">
                        <a:solidFill>
                          <a:schemeClr val="tx1"/>
                        </a:solidFill>
                      </a:endParaRPr>
                    </a:p>
                    <a:p>
                      <a:pPr lvl="0"/>
                      <a:endParaRPr lang="en-IE" sz="1000" b="0" dirty="0">
                        <a:solidFill>
                          <a:schemeClr val="tx1"/>
                        </a:solidFill>
                      </a:endParaRPr>
                    </a:p>
                    <a:p>
                      <a:pPr lvl="0"/>
                      <a:endParaRPr lang="en-IE" sz="1000" b="0" dirty="0">
                        <a:solidFill>
                          <a:schemeClr val="tx1"/>
                        </a:solidFill>
                      </a:endParaRPr>
                    </a:p>
                    <a:p>
                      <a:pPr lvl="0"/>
                      <a:endParaRPr lang="en-IE" sz="1000" b="0" dirty="0">
                        <a:solidFill>
                          <a:schemeClr val="tx1"/>
                        </a:solidFill>
                      </a:endParaRPr>
                    </a:p>
                    <a:p>
                      <a:pPr lvl="0"/>
                      <a:endParaRPr lang="en-IE" sz="1000" b="0" dirty="0">
                        <a:solidFill>
                          <a:schemeClr val="tx1"/>
                        </a:solidFill>
                      </a:endParaRPr>
                    </a:p>
                    <a:p>
                      <a:pPr lvl="0"/>
                      <a:endParaRPr lang="en-IE" sz="1000" b="0" dirty="0">
                        <a:solidFill>
                          <a:schemeClr val="tx1"/>
                        </a:solidFill>
                      </a:endParaRPr>
                    </a:p>
                    <a:p>
                      <a:pPr lvl="0"/>
                      <a:endParaRPr lang="en-IE" sz="1000" b="0" dirty="0">
                        <a:solidFill>
                          <a:schemeClr val="tx1"/>
                        </a:solidFill>
                      </a:endParaRPr>
                    </a:p>
                    <a:p>
                      <a:pPr lvl="0"/>
                      <a:endParaRPr lang="en-IE" sz="1000" b="0" dirty="0">
                        <a:solidFill>
                          <a:schemeClr val="tx1"/>
                        </a:solidFill>
                      </a:endParaRPr>
                    </a:p>
                    <a:p>
                      <a:pPr lvl="0"/>
                      <a:endParaRPr lang="en-IE" sz="1000" b="0" dirty="0">
                        <a:solidFill>
                          <a:schemeClr val="tx1"/>
                        </a:solidFill>
                      </a:endParaRPr>
                    </a:p>
                    <a:p>
                      <a:pPr lvl="0"/>
                      <a:endParaRPr lang="en-IE" sz="1000" b="0" dirty="0">
                        <a:solidFill>
                          <a:schemeClr val="tx1"/>
                        </a:solidFill>
                      </a:endParaRPr>
                    </a:p>
                    <a:p>
                      <a:pPr lvl="0"/>
                      <a:r>
                        <a:rPr lang="en-IE" sz="1200" b="1" dirty="0">
                          <a:solidFill>
                            <a:schemeClr val="tx1"/>
                          </a:solidFill>
                        </a:rPr>
                        <a:t>SFI researchers attended National Ploughing Championships engaging with rural communities and policymakers including President Michael D Higgins and Tánaiste Frances Fitzgerald</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20430813"/>
                  </a:ext>
                </a:extLst>
              </a:tr>
            </a:tbl>
          </a:graphicData>
        </a:graphic>
      </p:graphicFrame>
      <p:sp>
        <p:nvSpPr>
          <p:cNvPr id="16" name="Text Placeholder 4">
            <a:extLst>
              <a:ext uri="{FF2B5EF4-FFF2-40B4-BE49-F238E27FC236}">
                <a16:creationId xmlns:a16="http://schemas.microsoft.com/office/drawing/2014/main" id="{EB062B78-B0A8-4355-B6D4-1C95E8DFC0D0}"/>
              </a:ext>
            </a:extLst>
          </p:cNvPr>
          <p:cNvSpPr txBox="1">
            <a:spLocks/>
          </p:cNvSpPr>
          <p:nvPr/>
        </p:nvSpPr>
        <p:spPr>
          <a:xfrm>
            <a:off x="256989" y="1043524"/>
            <a:ext cx="8181788" cy="10880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783">
              <a:lnSpc>
                <a:spcPct val="120000"/>
              </a:lnSpc>
              <a:spcBef>
                <a:spcPts val="900"/>
              </a:spcBef>
              <a:buNone/>
              <a:defRPr/>
            </a:pPr>
            <a:endParaRPr lang="en-US" sz="1500" b="1" kern="0" dirty="0">
              <a:latin typeface="Rockwell" panose="02060603020205020403" pitchFamily="18" charset="0"/>
            </a:endParaRPr>
          </a:p>
        </p:txBody>
      </p:sp>
      <p:sp>
        <p:nvSpPr>
          <p:cNvPr id="17" name="Rectangle 16">
            <a:extLst>
              <a:ext uri="{FF2B5EF4-FFF2-40B4-BE49-F238E27FC236}">
                <a16:creationId xmlns:a16="http://schemas.microsoft.com/office/drawing/2014/main" id="{D98A7784-0477-473D-8B96-A20AE60A7080}"/>
              </a:ext>
            </a:extLst>
          </p:cNvPr>
          <p:cNvSpPr/>
          <p:nvPr/>
        </p:nvSpPr>
        <p:spPr>
          <a:xfrm>
            <a:off x="5829473" y="2952769"/>
            <a:ext cx="2944233" cy="240515"/>
          </a:xfrm>
          <a:prstGeom prst="rect">
            <a:avLst/>
          </a:prstGeom>
        </p:spPr>
        <p:txBody>
          <a:bodyPr wrap="square">
            <a:spAutoFit/>
          </a:bodyPr>
          <a:lstStyle/>
          <a:p>
            <a:pPr defTabSz="685783">
              <a:lnSpc>
                <a:spcPct val="107000"/>
              </a:lnSpc>
              <a:spcAft>
                <a:spcPts val="600"/>
              </a:spcAft>
              <a:defRPr/>
            </a:pPr>
            <a:r>
              <a:rPr lang="en-GB" sz="900" kern="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rPr>
              <a:t>.</a:t>
            </a:r>
            <a:endParaRPr lang="en-IE" sz="900" kern="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8" name="Picture 1" descr="http://www.galwayfilmcentre.ie/wp-content/uploads/2017/06/FOMV-poster.jpg">
            <a:extLst>
              <a:ext uri="{FF2B5EF4-FFF2-40B4-BE49-F238E27FC236}">
                <a16:creationId xmlns:a16="http://schemas.microsoft.com/office/drawing/2014/main" id="{8ECB871B-3A9A-49C2-947F-0DE367DAE4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06" y="1791681"/>
            <a:ext cx="1605601" cy="22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http://www.sfi.ie/_internal/gxml!0/bemckzeu9ek8lqvbkyc78g8p9cru9sf$fn6mj1xnqv7l0wqtrhtv2w7qd70w8c7">
            <a:extLst>
              <a:ext uri="{FF2B5EF4-FFF2-40B4-BE49-F238E27FC236}">
                <a16:creationId xmlns:a16="http://schemas.microsoft.com/office/drawing/2014/main" id="{4C6E86D8-7B29-4574-A8F8-DD29D41180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0555" y="1237903"/>
            <a:ext cx="1123255" cy="117799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mage result for shane o'mara">
            <a:extLst>
              <a:ext uri="{FF2B5EF4-FFF2-40B4-BE49-F238E27FC236}">
                <a16:creationId xmlns:a16="http://schemas.microsoft.com/office/drawing/2014/main" id="{C7B6DC8E-B9AD-47B8-B8DE-B614CD417B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9576" y="1234554"/>
            <a:ext cx="943923" cy="117754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http://www.sfi.ie/_internal/gxml!0/bemckzeu9ek8lqvbkyc78g8p9cru9sf$nlwszxnoravlsjlc8acx4cpaorzwcxz">
            <a:extLst>
              <a:ext uri="{FF2B5EF4-FFF2-40B4-BE49-F238E27FC236}">
                <a16:creationId xmlns:a16="http://schemas.microsoft.com/office/drawing/2014/main" id="{CBBEB6C6-749B-4741-8B2B-6D8B9D4FD52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7077" b="6715"/>
          <a:stretch/>
        </p:blipFill>
        <p:spPr bwMode="auto">
          <a:xfrm>
            <a:off x="4291200" y="1955564"/>
            <a:ext cx="1697373" cy="177743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F55BD95F-9226-4216-A4C3-FA08CA25D4B8}"/>
              </a:ext>
            </a:extLst>
          </p:cNvPr>
          <p:cNvPicPr>
            <a:picLocks noChangeAspect="1"/>
          </p:cNvPicPr>
          <p:nvPr/>
        </p:nvPicPr>
        <p:blipFill>
          <a:blip r:embed="rId7"/>
          <a:stretch>
            <a:fillRect/>
          </a:stretch>
        </p:blipFill>
        <p:spPr>
          <a:xfrm>
            <a:off x="5829473" y="2748526"/>
            <a:ext cx="879786" cy="696204"/>
          </a:xfrm>
          <a:prstGeom prst="rect">
            <a:avLst/>
          </a:prstGeom>
        </p:spPr>
      </p:pic>
      <p:pic>
        <p:nvPicPr>
          <p:cNvPr id="23" name="2C7C89F7-2310-41DD-8969-0F56A163BEEB" descr="image008">
            <a:extLst>
              <a:ext uri="{FF2B5EF4-FFF2-40B4-BE49-F238E27FC236}">
                <a16:creationId xmlns:a16="http://schemas.microsoft.com/office/drawing/2014/main" id="{AB0732A1-0F70-4134-B02B-0C321D4FA6F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10542" y="1043524"/>
            <a:ext cx="1896426" cy="1268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5709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0" name="Picture 779"/>
          <p:cNvPicPr>
            <a:picLocks noChangeAspect="1"/>
          </p:cNvPicPr>
          <p:nvPr/>
        </p:nvPicPr>
        <p:blipFill>
          <a:blip r:embed="rId3"/>
          <a:stretch>
            <a:fillRect/>
          </a:stretch>
        </p:blipFill>
        <p:spPr>
          <a:xfrm>
            <a:off x="248559" y="3505822"/>
            <a:ext cx="2156603" cy="615291"/>
          </a:xfrm>
          <a:prstGeom prst="rect">
            <a:avLst/>
          </a:prstGeom>
        </p:spPr>
      </p:pic>
      <p:sp>
        <p:nvSpPr>
          <p:cNvPr id="2" name="Title 1"/>
          <p:cNvSpPr>
            <a:spLocks noGrp="1"/>
          </p:cNvSpPr>
          <p:nvPr>
            <p:ph type="title"/>
          </p:nvPr>
        </p:nvSpPr>
        <p:spPr>
          <a:xfrm>
            <a:off x="248559" y="372954"/>
            <a:ext cx="5029067" cy="451396"/>
          </a:xfrm>
        </p:spPr>
        <p:txBody>
          <a:bodyPr>
            <a:noAutofit/>
          </a:bodyPr>
          <a:lstStyle/>
          <a:p>
            <a:r>
              <a:rPr lang="en-US" sz="2400" dirty="0"/>
              <a:t>SFI International Partnerships in 2017</a:t>
            </a:r>
          </a:p>
        </p:txBody>
      </p:sp>
      <p:pic>
        <p:nvPicPr>
          <p:cNvPr id="4" name="Picture 3" descr="World map blue.eps"/>
          <p:cNvPicPr>
            <a:picLocks noChangeAspect="1"/>
          </p:cNvPicPr>
          <p:nvPr/>
        </p:nvPicPr>
        <p:blipFill rotWithShape="1">
          <a:blip r:embed="rId4">
            <a:extLst>
              <a:ext uri="{28A0092B-C50C-407E-A947-70E740481C1C}">
                <a14:useLocalDpi xmlns:a14="http://schemas.microsoft.com/office/drawing/2010/main" val="0"/>
              </a:ext>
            </a:extLst>
          </a:blip>
          <a:srcRect t="20956" b="14225"/>
          <a:stretch/>
        </p:blipFill>
        <p:spPr>
          <a:xfrm>
            <a:off x="1340649" y="811935"/>
            <a:ext cx="6848475" cy="3333954"/>
          </a:xfrm>
          <a:prstGeom prst="rect">
            <a:avLst/>
          </a:prstGeom>
        </p:spPr>
      </p:pic>
      <p:grpSp>
        <p:nvGrpSpPr>
          <p:cNvPr id="5" name="Group 4"/>
          <p:cNvGrpSpPr/>
          <p:nvPr/>
        </p:nvGrpSpPr>
        <p:grpSpPr>
          <a:xfrm rot="20831018">
            <a:off x="5654315" y="1920638"/>
            <a:ext cx="954861" cy="1645694"/>
            <a:chOff x="6484675" y="2708920"/>
            <a:chExt cx="1424054" cy="2457645"/>
          </a:xfrm>
        </p:grpSpPr>
        <p:sp>
          <p:nvSpPr>
            <p:cNvPr id="6" name="Rectangle 5"/>
            <p:cNvSpPr/>
            <p:nvPr/>
          </p:nvSpPr>
          <p:spPr>
            <a:xfrm rot="19993815">
              <a:off x="7655857" y="3993815"/>
              <a:ext cx="251304" cy="117275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5800"/>
              <a:endParaRPr lang="en-US" sz="1350" dirty="0">
                <a:solidFill>
                  <a:prstClr val="white"/>
                </a:solidFill>
                <a:latin typeface="Calibri"/>
              </a:endParaRPr>
            </a:p>
          </p:txBody>
        </p:sp>
        <p:sp>
          <p:nvSpPr>
            <p:cNvPr id="7" name="Oval 6"/>
            <p:cNvSpPr/>
            <p:nvPr/>
          </p:nvSpPr>
          <p:spPr>
            <a:xfrm rot="19993815">
              <a:off x="6484675" y="2708920"/>
              <a:ext cx="1424054" cy="1424051"/>
            </a:xfrm>
            <a:prstGeom prst="ellipse">
              <a:avLst/>
            </a:prstGeom>
            <a:solidFill>
              <a:srgbClr val="24ABA4">
                <a:alpha val="42000"/>
              </a:srgbClr>
            </a:solidFill>
            <a:ln w="5715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endParaRPr lang="en-US" sz="1350" dirty="0">
                <a:solidFill>
                  <a:prstClr val="white"/>
                </a:solidFill>
                <a:latin typeface="Calibri"/>
              </a:endParaRPr>
            </a:p>
          </p:txBody>
        </p:sp>
      </p:grpSp>
      <p:sp>
        <p:nvSpPr>
          <p:cNvPr id="8" name="TextBox 7"/>
          <p:cNvSpPr txBox="1"/>
          <p:nvPr/>
        </p:nvSpPr>
        <p:spPr>
          <a:xfrm rot="19993815">
            <a:off x="5592254" y="2175945"/>
            <a:ext cx="1154036" cy="323165"/>
          </a:xfrm>
          <a:prstGeom prst="rect">
            <a:avLst/>
          </a:prstGeom>
          <a:noFill/>
        </p:spPr>
        <p:txBody>
          <a:bodyPr wrap="square" rtlCol="0">
            <a:spAutoFit/>
          </a:bodyPr>
          <a:lstStyle/>
          <a:p>
            <a:pPr defTabSz="685800"/>
            <a:r>
              <a:rPr lang="en-US" sz="1500" dirty="0">
                <a:solidFill>
                  <a:srgbClr val="800000"/>
                </a:solidFill>
                <a:latin typeface="Arial Black"/>
                <a:cs typeface="Arial Black"/>
              </a:rPr>
              <a:t>CHINA</a:t>
            </a:r>
          </a:p>
        </p:txBody>
      </p:sp>
      <p:grpSp>
        <p:nvGrpSpPr>
          <p:cNvPr id="9" name="Group 8"/>
          <p:cNvGrpSpPr/>
          <p:nvPr/>
        </p:nvGrpSpPr>
        <p:grpSpPr>
          <a:xfrm rot="1260003">
            <a:off x="2271918" y="1719011"/>
            <a:ext cx="855439" cy="1427388"/>
            <a:chOff x="1023133" y="2377096"/>
            <a:chExt cx="1424053" cy="2574831"/>
          </a:xfrm>
        </p:grpSpPr>
        <p:sp>
          <p:nvSpPr>
            <p:cNvPr id="10" name="Rectangle 9"/>
            <p:cNvSpPr/>
            <p:nvPr/>
          </p:nvSpPr>
          <p:spPr>
            <a:xfrm rot="633311">
              <a:off x="1371662" y="3779177"/>
              <a:ext cx="251304" cy="117275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5800"/>
              <a:endParaRPr lang="en-US" sz="1350" dirty="0">
                <a:solidFill>
                  <a:prstClr val="white"/>
                </a:solidFill>
                <a:latin typeface="Calibri"/>
              </a:endParaRPr>
            </a:p>
          </p:txBody>
        </p:sp>
        <p:sp>
          <p:nvSpPr>
            <p:cNvPr id="11" name="Oval 10"/>
            <p:cNvSpPr/>
            <p:nvPr/>
          </p:nvSpPr>
          <p:spPr>
            <a:xfrm rot="633311">
              <a:off x="1023133" y="2377096"/>
              <a:ext cx="1424053" cy="1424051"/>
            </a:xfrm>
            <a:prstGeom prst="ellipse">
              <a:avLst/>
            </a:prstGeom>
            <a:solidFill>
              <a:srgbClr val="24ABA4">
                <a:alpha val="42000"/>
              </a:srgbClr>
            </a:solidFill>
            <a:ln w="5715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endParaRPr lang="en-US" sz="1350" dirty="0">
                <a:solidFill>
                  <a:prstClr val="white"/>
                </a:solidFill>
                <a:latin typeface="Calibri"/>
              </a:endParaRPr>
            </a:p>
          </p:txBody>
        </p:sp>
      </p:grpSp>
      <p:sp>
        <p:nvSpPr>
          <p:cNvPr id="12" name="TextBox 11"/>
          <p:cNvSpPr txBox="1"/>
          <p:nvPr/>
        </p:nvSpPr>
        <p:spPr>
          <a:xfrm rot="633311">
            <a:off x="2241804" y="1989227"/>
            <a:ext cx="1154036" cy="323165"/>
          </a:xfrm>
          <a:prstGeom prst="rect">
            <a:avLst/>
          </a:prstGeom>
          <a:noFill/>
        </p:spPr>
        <p:txBody>
          <a:bodyPr wrap="square" rtlCol="0">
            <a:spAutoFit/>
          </a:bodyPr>
          <a:lstStyle/>
          <a:p>
            <a:pPr algn="ctr" defTabSz="685800"/>
            <a:r>
              <a:rPr lang="en-US" sz="1500" dirty="0">
                <a:solidFill>
                  <a:srgbClr val="800000"/>
                </a:solidFill>
                <a:latin typeface="Arial Black"/>
                <a:cs typeface="Arial Black"/>
              </a:rPr>
              <a:t>USA</a:t>
            </a:r>
          </a:p>
        </p:txBody>
      </p:sp>
      <p:grpSp>
        <p:nvGrpSpPr>
          <p:cNvPr id="18" name="Group 17"/>
          <p:cNvGrpSpPr/>
          <p:nvPr/>
        </p:nvGrpSpPr>
        <p:grpSpPr>
          <a:xfrm rot="2826384">
            <a:off x="3469054" y="1182226"/>
            <a:ext cx="803228" cy="1430759"/>
            <a:chOff x="6484677" y="2708920"/>
            <a:chExt cx="1453005" cy="2453404"/>
          </a:xfrm>
        </p:grpSpPr>
        <p:sp>
          <p:nvSpPr>
            <p:cNvPr id="20" name="Oval 19"/>
            <p:cNvSpPr/>
            <p:nvPr/>
          </p:nvSpPr>
          <p:spPr>
            <a:xfrm rot="19993815">
              <a:off x="6484677" y="2708920"/>
              <a:ext cx="1424054" cy="1424051"/>
            </a:xfrm>
            <a:prstGeom prst="ellipse">
              <a:avLst/>
            </a:prstGeom>
            <a:solidFill>
              <a:srgbClr val="24ABA4">
                <a:alpha val="42000"/>
              </a:srgbClr>
            </a:solidFill>
            <a:ln w="5715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endParaRPr lang="en-US" sz="1350" dirty="0">
                <a:solidFill>
                  <a:prstClr val="white"/>
                </a:solidFill>
                <a:latin typeface="Calibri"/>
              </a:endParaRPr>
            </a:p>
          </p:txBody>
        </p:sp>
        <p:sp>
          <p:nvSpPr>
            <p:cNvPr id="19" name="Rectangle 18"/>
            <p:cNvSpPr/>
            <p:nvPr/>
          </p:nvSpPr>
          <p:spPr>
            <a:xfrm rot="19993815">
              <a:off x="7686378" y="3989574"/>
              <a:ext cx="251304" cy="117275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5800"/>
              <a:endParaRPr lang="en-US" sz="1350" dirty="0">
                <a:solidFill>
                  <a:prstClr val="white"/>
                </a:solidFill>
                <a:latin typeface="Calibri"/>
              </a:endParaRPr>
            </a:p>
          </p:txBody>
        </p:sp>
      </p:grpSp>
      <p:sp>
        <p:nvSpPr>
          <p:cNvPr id="16" name="TextBox 15"/>
          <p:cNvSpPr txBox="1"/>
          <p:nvPr/>
        </p:nvSpPr>
        <p:spPr>
          <a:xfrm>
            <a:off x="3888770" y="1547514"/>
            <a:ext cx="1154036" cy="323165"/>
          </a:xfrm>
          <a:prstGeom prst="rect">
            <a:avLst/>
          </a:prstGeom>
          <a:noFill/>
        </p:spPr>
        <p:txBody>
          <a:bodyPr wrap="square" rtlCol="0">
            <a:spAutoFit/>
          </a:bodyPr>
          <a:lstStyle/>
          <a:p>
            <a:pPr defTabSz="685800"/>
            <a:r>
              <a:rPr lang="en-US" sz="1500" dirty="0">
                <a:solidFill>
                  <a:srgbClr val="800000"/>
                </a:solidFill>
                <a:latin typeface="Arial Black"/>
                <a:cs typeface="Arial Black"/>
              </a:rPr>
              <a:t>UK</a:t>
            </a:r>
          </a:p>
        </p:txBody>
      </p:sp>
      <p:pic>
        <p:nvPicPr>
          <p:cNvPr id="776" name="Picture 775"/>
          <p:cNvPicPr>
            <a:picLocks noChangeAspect="1"/>
          </p:cNvPicPr>
          <p:nvPr/>
        </p:nvPicPr>
        <p:blipFill>
          <a:blip r:embed="rId5"/>
          <a:stretch>
            <a:fillRect/>
          </a:stretch>
        </p:blipFill>
        <p:spPr>
          <a:xfrm>
            <a:off x="155773" y="1404152"/>
            <a:ext cx="838415" cy="824751"/>
          </a:xfrm>
          <a:prstGeom prst="rect">
            <a:avLst/>
          </a:prstGeom>
        </p:spPr>
      </p:pic>
      <p:pic>
        <p:nvPicPr>
          <p:cNvPr id="777" name="Picture 776"/>
          <p:cNvPicPr>
            <a:picLocks noChangeAspect="1"/>
          </p:cNvPicPr>
          <p:nvPr/>
        </p:nvPicPr>
        <p:blipFill>
          <a:blip r:embed="rId6"/>
          <a:stretch>
            <a:fillRect/>
          </a:stretch>
        </p:blipFill>
        <p:spPr>
          <a:xfrm>
            <a:off x="7097941" y="2607969"/>
            <a:ext cx="2032748" cy="692281"/>
          </a:xfrm>
          <a:prstGeom prst="rect">
            <a:avLst/>
          </a:prstGeom>
        </p:spPr>
      </p:pic>
      <p:sp>
        <p:nvSpPr>
          <p:cNvPr id="1511" name="TextBox 1510"/>
          <p:cNvSpPr txBox="1"/>
          <p:nvPr/>
        </p:nvSpPr>
        <p:spPr>
          <a:xfrm>
            <a:off x="76147" y="2246408"/>
            <a:ext cx="2523618" cy="669414"/>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defTabSz="685800"/>
            <a:r>
              <a:rPr lang="en-IE" sz="1350" dirty="0">
                <a:solidFill>
                  <a:srgbClr val="000000"/>
                </a:solidFill>
                <a:latin typeface="Calibri"/>
              </a:rPr>
              <a:t>US-Ireland </a:t>
            </a:r>
            <a:r>
              <a:rPr lang="en-IE" sz="1350" dirty="0">
                <a:solidFill>
                  <a:schemeClr val="bg2"/>
                </a:solidFill>
                <a:latin typeface="Calibri"/>
              </a:rPr>
              <a:t>4 awards</a:t>
            </a:r>
          </a:p>
          <a:p>
            <a:pPr defTabSz="685800"/>
            <a:r>
              <a:rPr lang="en-IE" sz="1200" dirty="0">
                <a:solidFill>
                  <a:srgbClr val="000000"/>
                </a:solidFill>
                <a:latin typeface="Calibri"/>
              </a:rPr>
              <a:t>NSF ICORPS @ SFI -</a:t>
            </a:r>
            <a:r>
              <a:rPr lang="en-GB" sz="1200" dirty="0"/>
              <a:t> </a:t>
            </a:r>
            <a:r>
              <a:rPr lang="en-GB" sz="1200" dirty="0">
                <a:solidFill>
                  <a:schemeClr val="bg2"/>
                </a:solidFill>
              </a:rPr>
              <a:t>8 teams funded &amp; completed programme</a:t>
            </a:r>
            <a:r>
              <a:rPr lang="en-IE" sz="1200" dirty="0">
                <a:solidFill>
                  <a:schemeClr val="bg2"/>
                </a:solidFill>
                <a:latin typeface="Calibri"/>
              </a:rPr>
              <a:t> </a:t>
            </a:r>
          </a:p>
        </p:txBody>
      </p:sp>
      <p:sp>
        <p:nvSpPr>
          <p:cNvPr id="1512" name="TextBox 1511"/>
          <p:cNvSpPr txBox="1"/>
          <p:nvPr/>
        </p:nvSpPr>
        <p:spPr>
          <a:xfrm>
            <a:off x="248559" y="4208950"/>
            <a:ext cx="1900046" cy="64633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defTabSz="685800"/>
            <a:r>
              <a:rPr lang="en-IE" sz="1200" dirty="0">
                <a:solidFill>
                  <a:schemeClr val="tx1"/>
                </a:solidFill>
                <a:latin typeface="Calibri"/>
              </a:rPr>
              <a:t>SFI-HRB- Wellcome Partnership </a:t>
            </a:r>
            <a:r>
              <a:rPr lang="en-IE" sz="1200" dirty="0">
                <a:solidFill>
                  <a:schemeClr val="bg2"/>
                </a:solidFill>
                <a:latin typeface="Calibri"/>
              </a:rPr>
              <a:t>– 3 Investigator Awards 2017</a:t>
            </a:r>
          </a:p>
        </p:txBody>
      </p:sp>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32662" y="3786972"/>
            <a:ext cx="857497" cy="846114"/>
          </a:xfrm>
          <a:prstGeom prst="rect">
            <a:avLst/>
          </a:prstGeom>
        </p:spPr>
      </p:pic>
      <p:sp>
        <p:nvSpPr>
          <p:cNvPr id="29" name="TextBox 28"/>
          <p:cNvSpPr txBox="1"/>
          <p:nvPr/>
        </p:nvSpPr>
        <p:spPr>
          <a:xfrm>
            <a:off x="2167660" y="4616433"/>
            <a:ext cx="1396288" cy="461665"/>
          </a:xfrm>
          <a:prstGeom prst="rect">
            <a:avLst/>
          </a:prstGeom>
          <a:noFill/>
        </p:spPr>
        <p:txBody>
          <a:bodyPr wrap="square" rtlCol="0">
            <a:spAutoFit/>
          </a:bodyPr>
          <a:lstStyle/>
          <a:p>
            <a:pPr defTabSz="685800"/>
            <a:r>
              <a:rPr lang="en-IE" sz="1200" dirty="0">
                <a:solidFill>
                  <a:srgbClr val="000000"/>
                </a:solidFill>
                <a:latin typeface="Calibri"/>
              </a:rPr>
              <a:t>BBSRC partnership</a:t>
            </a:r>
          </a:p>
          <a:p>
            <a:pPr defTabSz="685800"/>
            <a:r>
              <a:rPr lang="en-IE" sz="1200" dirty="0">
                <a:solidFill>
                  <a:srgbClr val="000000"/>
                </a:solidFill>
                <a:latin typeface="Calibri"/>
              </a:rPr>
              <a:t>EPSRC partnership</a:t>
            </a:r>
          </a:p>
        </p:txBody>
      </p:sp>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25082" y="3584130"/>
            <a:ext cx="1367868" cy="668735"/>
          </a:xfrm>
          <a:prstGeom prst="rect">
            <a:avLst/>
          </a:prstGeom>
        </p:spPr>
      </p:pic>
      <p:sp>
        <p:nvSpPr>
          <p:cNvPr id="31" name="TextBox 30"/>
          <p:cNvSpPr txBox="1"/>
          <p:nvPr/>
        </p:nvSpPr>
        <p:spPr>
          <a:xfrm>
            <a:off x="4507855" y="3565285"/>
            <a:ext cx="2759532" cy="738664"/>
          </a:xfrm>
          <a:prstGeom prst="rect">
            <a:avLst/>
          </a:prstGeom>
          <a:ln/>
        </p:spPr>
        <p:style>
          <a:lnRef idx="2">
            <a:schemeClr val="accent5"/>
          </a:lnRef>
          <a:fillRef idx="1">
            <a:schemeClr val="lt1"/>
          </a:fillRef>
          <a:effectRef idx="0">
            <a:schemeClr val="accent5"/>
          </a:effectRef>
          <a:fontRef idx="minor">
            <a:schemeClr val="dk1"/>
          </a:fontRef>
        </p:style>
        <p:txBody>
          <a:bodyPr wrap="square" rtlCol="0">
            <a:spAutoFit/>
          </a:bodyPr>
          <a:lstStyle/>
          <a:p>
            <a:pPr defTabSz="685800"/>
            <a:r>
              <a:rPr lang="en-IE" sz="1400" dirty="0">
                <a:solidFill>
                  <a:schemeClr val="bg2"/>
                </a:solidFill>
              </a:rPr>
              <a:t>3 </a:t>
            </a:r>
            <a:r>
              <a:rPr lang="en-IE" sz="1400" dirty="0">
                <a:solidFill>
                  <a:schemeClr val="tx1"/>
                </a:solidFill>
              </a:rPr>
              <a:t>Royal Society-Science Foundation Ireland </a:t>
            </a:r>
            <a:r>
              <a:rPr lang="en-IE" sz="1400" dirty="0">
                <a:solidFill>
                  <a:schemeClr val="bg2"/>
                </a:solidFill>
              </a:rPr>
              <a:t>University Research Fellows in 2017 </a:t>
            </a:r>
            <a:endParaRPr lang="en-IE" sz="1400" dirty="0">
              <a:solidFill>
                <a:schemeClr val="bg2"/>
              </a:solidFill>
              <a:latin typeface="Calibri"/>
            </a:endParaRPr>
          </a:p>
        </p:txBody>
      </p:sp>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3353" y="1498854"/>
            <a:ext cx="870393" cy="651955"/>
          </a:xfrm>
          <a:prstGeom prst="rect">
            <a:avLst/>
          </a:prstGeom>
        </p:spPr>
      </p:pic>
      <p:grpSp>
        <p:nvGrpSpPr>
          <p:cNvPr id="33" name="Group 32">
            <a:extLst>
              <a:ext uri="{FF2B5EF4-FFF2-40B4-BE49-F238E27FC236}">
                <a16:creationId xmlns:a16="http://schemas.microsoft.com/office/drawing/2014/main" id="{508557E2-A032-4895-AD23-82F9A4429277}"/>
              </a:ext>
            </a:extLst>
          </p:cNvPr>
          <p:cNvGrpSpPr/>
          <p:nvPr/>
        </p:nvGrpSpPr>
        <p:grpSpPr>
          <a:xfrm rot="16670064">
            <a:off x="4635205" y="1168880"/>
            <a:ext cx="803228" cy="1430759"/>
            <a:chOff x="6484677" y="2708920"/>
            <a:chExt cx="1453005" cy="2453404"/>
          </a:xfrm>
        </p:grpSpPr>
        <p:sp>
          <p:nvSpPr>
            <p:cNvPr id="34" name="Oval 33">
              <a:extLst>
                <a:ext uri="{FF2B5EF4-FFF2-40B4-BE49-F238E27FC236}">
                  <a16:creationId xmlns:a16="http://schemas.microsoft.com/office/drawing/2014/main" id="{961DD524-9F9D-4F58-BA82-10334CC20E81}"/>
                </a:ext>
              </a:extLst>
            </p:cNvPr>
            <p:cNvSpPr/>
            <p:nvPr/>
          </p:nvSpPr>
          <p:spPr>
            <a:xfrm rot="19993815">
              <a:off x="6484677" y="2708920"/>
              <a:ext cx="1424054" cy="1424051"/>
            </a:xfrm>
            <a:prstGeom prst="ellipse">
              <a:avLst/>
            </a:prstGeom>
            <a:solidFill>
              <a:srgbClr val="24ABA4">
                <a:alpha val="42000"/>
              </a:srgbClr>
            </a:solidFill>
            <a:ln w="5715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endParaRPr lang="en-US" sz="1350" dirty="0">
                <a:solidFill>
                  <a:prstClr val="white"/>
                </a:solidFill>
                <a:latin typeface="Calibri"/>
              </a:endParaRPr>
            </a:p>
          </p:txBody>
        </p:sp>
        <p:sp>
          <p:nvSpPr>
            <p:cNvPr id="35" name="Rectangle 34">
              <a:extLst>
                <a:ext uri="{FF2B5EF4-FFF2-40B4-BE49-F238E27FC236}">
                  <a16:creationId xmlns:a16="http://schemas.microsoft.com/office/drawing/2014/main" id="{06CDF009-7776-4C14-9EC4-2986CF00C6A5}"/>
                </a:ext>
              </a:extLst>
            </p:cNvPr>
            <p:cNvSpPr/>
            <p:nvPr/>
          </p:nvSpPr>
          <p:spPr>
            <a:xfrm rot="19993815">
              <a:off x="7686378" y="3989574"/>
              <a:ext cx="251304" cy="117275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5800"/>
              <a:endParaRPr lang="en-US" sz="1350" dirty="0">
                <a:solidFill>
                  <a:prstClr val="white"/>
                </a:solidFill>
                <a:latin typeface="Calibri"/>
              </a:endParaRPr>
            </a:p>
          </p:txBody>
        </p:sp>
      </p:grpSp>
      <p:sp>
        <p:nvSpPr>
          <p:cNvPr id="36" name="TextBox 35">
            <a:extLst>
              <a:ext uri="{FF2B5EF4-FFF2-40B4-BE49-F238E27FC236}">
                <a16:creationId xmlns:a16="http://schemas.microsoft.com/office/drawing/2014/main" id="{EEC9CCE9-6111-4581-B808-22D6FD2C16CD}"/>
              </a:ext>
            </a:extLst>
          </p:cNvPr>
          <p:cNvSpPr txBox="1"/>
          <p:nvPr/>
        </p:nvSpPr>
        <p:spPr>
          <a:xfrm>
            <a:off x="4214647" y="1698294"/>
            <a:ext cx="1154036" cy="323165"/>
          </a:xfrm>
          <a:prstGeom prst="rect">
            <a:avLst/>
          </a:prstGeom>
          <a:noFill/>
        </p:spPr>
        <p:txBody>
          <a:bodyPr wrap="square" rtlCol="0">
            <a:spAutoFit/>
          </a:bodyPr>
          <a:lstStyle/>
          <a:p>
            <a:pPr defTabSz="685800"/>
            <a:r>
              <a:rPr lang="en-US" sz="1500" dirty="0">
                <a:solidFill>
                  <a:srgbClr val="800000"/>
                </a:solidFill>
                <a:latin typeface="Arial Black"/>
                <a:cs typeface="Arial Black"/>
              </a:rPr>
              <a:t>Germany</a:t>
            </a:r>
          </a:p>
        </p:txBody>
      </p:sp>
      <p:pic>
        <p:nvPicPr>
          <p:cNvPr id="21" name="Picture 20">
            <a:extLst>
              <a:ext uri="{FF2B5EF4-FFF2-40B4-BE49-F238E27FC236}">
                <a16:creationId xmlns:a16="http://schemas.microsoft.com/office/drawing/2014/main" id="{BC067F45-6040-497C-8710-CEEFBDF71E2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29579" y="854546"/>
            <a:ext cx="2064976" cy="339193"/>
          </a:xfrm>
          <a:prstGeom prst="rect">
            <a:avLst/>
          </a:prstGeom>
        </p:spPr>
      </p:pic>
      <p:sp>
        <p:nvSpPr>
          <p:cNvPr id="3" name="Rectangle 2">
            <a:extLst>
              <a:ext uri="{FF2B5EF4-FFF2-40B4-BE49-F238E27FC236}">
                <a16:creationId xmlns:a16="http://schemas.microsoft.com/office/drawing/2014/main" id="{7C71332F-5F29-4FDD-AA08-6344E9B39099}"/>
              </a:ext>
            </a:extLst>
          </p:cNvPr>
          <p:cNvSpPr/>
          <p:nvPr/>
        </p:nvSpPr>
        <p:spPr>
          <a:xfrm>
            <a:off x="7455019" y="3300250"/>
            <a:ext cx="1675670" cy="1591205"/>
          </a:xfrm>
          <a:prstGeom prst="rect">
            <a:avLst/>
          </a:prstGeom>
          <a:ln/>
        </p:spPr>
        <p:style>
          <a:lnRef idx="2">
            <a:schemeClr val="accent5"/>
          </a:lnRef>
          <a:fillRef idx="1">
            <a:schemeClr val="lt1"/>
          </a:fillRef>
          <a:effectRef idx="0">
            <a:schemeClr val="accent5"/>
          </a:effectRef>
          <a:fontRef idx="minor">
            <a:schemeClr val="dk1"/>
          </a:fontRef>
        </p:style>
        <p:txBody>
          <a:bodyPr wrap="square">
            <a:spAutoFit/>
          </a:bodyPr>
          <a:lstStyle/>
          <a:p>
            <a:pPr>
              <a:lnSpc>
                <a:spcPct val="110000"/>
              </a:lnSpc>
              <a:spcBef>
                <a:spcPts val="600"/>
              </a:spcBef>
              <a:defRPr/>
            </a:pPr>
            <a:r>
              <a:rPr lang="en-IE" sz="1400" dirty="0">
                <a:solidFill>
                  <a:srgbClr val="000000"/>
                </a:solidFill>
              </a:rPr>
              <a:t>SFI- NSF China partnership</a:t>
            </a:r>
          </a:p>
          <a:p>
            <a:pPr>
              <a:lnSpc>
                <a:spcPct val="110000"/>
              </a:lnSpc>
              <a:spcBef>
                <a:spcPts val="600"/>
              </a:spcBef>
              <a:defRPr/>
            </a:pPr>
            <a:r>
              <a:rPr lang="en-GB" sz="1400" b="1" dirty="0">
                <a:solidFill>
                  <a:schemeClr val="bg2"/>
                </a:solidFill>
              </a:rPr>
              <a:t>46 projects </a:t>
            </a:r>
            <a:r>
              <a:rPr lang="en-GB" sz="1400" dirty="0">
                <a:solidFill>
                  <a:schemeClr val="bg2"/>
                </a:solidFill>
              </a:rPr>
              <a:t>are under review - decision early December</a:t>
            </a:r>
          </a:p>
        </p:txBody>
      </p:sp>
      <p:sp>
        <p:nvSpPr>
          <p:cNvPr id="37" name="Rectangle 36">
            <a:extLst>
              <a:ext uri="{FF2B5EF4-FFF2-40B4-BE49-F238E27FC236}">
                <a16:creationId xmlns:a16="http://schemas.microsoft.com/office/drawing/2014/main" id="{C005266B-0F59-4254-9319-780CDC916087}"/>
              </a:ext>
            </a:extLst>
          </p:cNvPr>
          <p:cNvSpPr/>
          <p:nvPr/>
        </p:nvSpPr>
        <p:spPr>
          <a:xfrm>
            <a:off x="3583004" y="4410925"/>
            <a:ext cx="2711386" cy="575542"/>
          </a:xfrm>
          <a:prstGeom prst="rect">
            <a:avLst/>
          </a:prstGeom>
          <a:ln/>
        </p:spPr>
        <p:style>
          <a:lnRef idx="2">
            <a:schemeClr val="accent5"/>
          </a:lnRef>
          <a:fillRef idx="1">
            <a:schemeClr val="lt1"/>
          </a:fillRef>
          <a:effectRef idx="0">
            <a:schemeClr val="accent5"/>
          </a:effectRef>
          <a:fontRef idx="minor">
            <a:schemeClr val="dk1"/>
          </a:fontRef>
        </p:style>
        <p:txBody>
          <a:bodyPr wrap="square">
            <a:spAutoFit/>
          </a:bodyPr>
          <a:lstStyle/>
          <a:p>
            <a:pPr marL="0" lvl="1" indent="0">
              <a:lnSpc>
                <a:spcPct val="110000"/>
              </a:lnSpc>
              <a:spcBef>
                <a:spcPts val="600"/>
              </a:spcBef>
              <a:buFont typeface="Arial"/>
              <a:buNone/>
              <a:defRPr/>
            </a:pPr>
            <a:r>
              <a:rPr lang="en-GB" sz="1200" dirty="0">
                <a:solidFill>
                  <a:schemeClr val="tx1"/>
                </a:solidFill>
              </a:rPr>
              <a:t>EPSRC Standard Grants Programme</a:t>
            </a:r>
            <a:endParaRPr lang="en-GB" sz="1200" b="1" dirty="0">
              <a:solidFill>
                <a:schemeClr val="tx1"/>
              </a:solidFill>
            </a:endParaRPr>
          </a:p>
          <a:p>
            <a:pPr>
              <a:lnSpc>
                <a:spcPct val="110000"/>
              </a:lnSpc>
              <a:spcBef>
                <a:spcPts val="600"/>
              </a:spcBef>
              <a:defRPr/>
            </a:pPr>
            <a:r>
              <a:rPr lang="en-GB" sz="1200" b="1" dirty="0">
                <a:solidFill>
                  <a:schemeClr val="bg2"/>
                </a:solidFill>
              </a:rPr>
              <a:t>43 EOIs submitted</a:t>
            </a:r>
            <a:endParaRPr lang="en-GB" sz="1200" dirty="0">
              <a:solidFill>
                <a:schemeClr val="bg2"/>
              </a:solidFill>
            </a:endParaRPr>
          </a:p>
        </p:txBody>
      </p:sp>
      <p:sp>
        <p:nvSpPr>
          <p:cNvPr id="17" name="Rectangle 16">
            <a:extLst>
              <a:ext uri="{FF2B5EF4-FFF2-40B4-BE49-F238E27FC236}">
                <a16:creationId xmlns:a16="http://schemas.microsoft.com/office/drawing/2014/main" id="{AE3D2CD2-5936-40DB-BC3D-735E788D3C05}"/>
              </a:ext>
            </a:extLst>
          </p:cNvPr>
          <p:cNvSpPr/>
          <p:nvPr/>
        </p:nvSpPr>
        <p:spPr>
          <a:xfrm>
            <a:off x="6829579" y="1236350"/>
            <a:ext cx="2301110" cy="646331"/>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r>
              <a:rPr lang="en-GB" sz="1200" b="1" dirty="0">
                <a:solidFill>
                  <a:schemeClr val="tx1"/>
                </a:solidFill>
              </a:rPr>
              <a:t>Strategic Partnerships </a:t>
            </a:r>
            <a:r>
              <a:rPr lang="en-GB" sz="1200" b="1" dirty="0">
                <a:solidFill>
                  <a:schemeClr val="bg2"/>
                </a:solidFill>
              </a:rPr>
              <a:t>– SFI-Fraunhofer Project Centre at DCU </a:t>
            </a:r>
            <a:r>
              <a:rPr lang="en-GB" sz="1200" dirty="0">
                <a:solidFill>
                  <a:schemeClr val="bg2"/>
                </a:solidFill>
              </a:rPr>
              <a:t>€5M partnership</a:t>
            </a:r>
            <a:endParaRPr lang="en-IE" sz="1200" dirty="0">
              <a:solidFill>
                <a:schemeClr val="bg2"/>
              </a:solidFill>
            </a:endParaRPr>
          </a:p>
        </p:txBody>
      </p:sp>
    </p:spTree>
    <p:extLst>
      <p:ext uri="{BB962C8B-B14F-4D97-AF65-F5344CB8AC3E}">
        <p14:creationId xmlns:p14="http://schemas.microsoft.com/office/powerpoint/2010/main" val="1890195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B0F378BE-EF70-4562-A3F6-E492E2817DC4}"/>
              </a:ext>
            </a:extLst>
          </p:cNvPr>
          <p:cNvPicPr>
            <a:picLocks noChangeAspect="1"/>
          </p:cNvPicPr>
          <p:nvPr/>
        </p:nvPicPr>
        <p:blipFill rotWithShape="1">
          <a:blip r:embed="rId3"/>
          <a:srcRect l="-3386" t="17033" r="2563" b="13797"/>
          <a:stretch/>
        </p:blipFill>
        <p:spPr>
          <a:xfrm>
            <a:off x="-359215" y="1021977"/>
            <a:ext cx="9538607" cy="4121523"/>
          </a:xfrm>
          <a:prstGeom prst="rect">
            <a:avLst/>
          </a:prstGeom>
        </p:spPr>
      </p:pic>
      <p:sp>
        <p:nvSpPr>
          <p:cNvPr id="16" name="Title 3">
            <a:extLst>
              <a:ext uri="{FF2B5EF4-FFF2-40B4-BE49-F238E27FC236}">
                <a16:creationId xmlns:a16="http://schemas.microsoft.com/office/drawing/2014/main" id="{A109361B-0741-4D4D-9AB3-2BDC25961253}"/>
              </a:ext>
            </a:extLst>
          </p:cNvPr>
          <p:cNvSpPr>
            <a:spLocks noGrp="1"/>
          </p:cNvSpPr>
          <p:nvPr>
            <p:ph type="title"/>
          </p:nvPr>
        </p:nvSpPr>
        <p:spPr>
          <a:xfrm>
            <a:off x="192025" y="420887"/>
            <a:ext cx="6199632" cy="619001"/>
          </a:xfrm>
        </p:spPr>
        <p:txBody>
          <a:bodyPr>
            <a:normAutofit/>
          </a:bodyPr>
          <a:lstStyle/>
          <a:p>
            <a:r>
              <a:rPr lang="en-IE" sz="2400" dirty="0"/>
              <a:t>Horizon 2020 – Irish Success to date</a:t>
            </a:r>
          </a:p>
        </p:txBody>
      </p:sp>
      <p:sp>
        <p:nvSpPr>
          <p:cNvPr id="20" name="Content Placeholder 7">
            <a:extLst>
              <a:ext uri="{FF2B5EF4-FFF2-40B4-BE49-F238E27FC236}">
                <a16:creationId xmlns:a16="http://schemas.microsoft.com/office/drawing/2014/main" id="{787CD75D-DD04-42C9-8CE6-87C75A31B262}"/>
              </a:ext>
            </a:extLst>
          </p:cNvPr>
          <p:cNvSpPr txBox="1">
            <a:spLocks/>
          </p:cNvSpPr>
          <p:nvPr/>
        </p:nvSpPr>
        <p:spPr>
          <a:xfrm>
            <a:off x="253505" y="1108105"/>
            <a:ext cx="3706113" cy="1049679"/>
          </a:xfrm>
          <a:prstGeom prst="rect">
            <a:avLst/>
          </a:prstGeom>
        </p:spPr>
        <p:txBody>
          <a:bodyPr>
            <a:normAutofit fontScale="85000" lnSpcReduction="10000"/>
          </a:bodyPr>
          <a:lstStyle>
            <a:lvl1pPr marL="0" indent="0" algn="l" defTabSz="457200" rtl="0" eaLnBrk="1" latinLnBrk="0" hangingPunct="1">
              <a:spcBef>
                <a:spcPct val="20000"/>
              </a:spcBef>
              <a:buClr>
                <a:srgbClr val="FF6600"/>
              </a:buClr>
              <a:buSzPct val="110000"/>
              <a:buFontTx/>
              <a:buNone/>
              <a:defRPr sz="2000" kern="1200">
                <a:solidFill>
                  <a:schemeClr val="tx1"/>
                </a:solidFill>
                <a:latin typeface="Arial"/>
                <a:ea typeface="+mn-ea"/>
                <a:cs typeface="Arial"/>
              </a:defRPr>
            </a:lvl1pPr>
            <a:lvl2pPr marL="457200" indent="0" algn="l" defTabSz="457200" rtl="0" eaLnBrk="1" latinLnBrk="0" hangingPunct="1">
              <a:spcBef>
                <a:spcPct val="20000"/>
              </a:spcBef>
              <a:buClr>
                <a:srgbClr val="FF6600"/>
              </a:buClr>
              <a:buFontTx/>
              <a:buNone/>
              <a:defRPr sz="2000" kern="1200">
                <a:solidFill>
                  <a:schemeClr val="tx1"/>
                </a:solidFill>
                <a:latin typeface="Arial"/>
                <a:ea typeface="+mn-ea"/>
                <a:cs typeface="Arial"/>
              </a:defRPr>
            </a:lvl2pPr>
            <a:lvl3pPr marL="1257300" indent="-342900" algn="l" defTabSz="457200" rtl="0" eaLnBrk="1" latinLnBrk="0" hangingPunct="1">
              <a:spcBef>
                <a:spcPct val="20000"/>
              </a:spcBef>
              <a:buClr>
                <a:srgbClr val="FF6600"/>
              </a:buClr>
              <a:buFont typeface="Arial"/>
              <a:buChar char="•"/>
              <a:defRPr sz="2000" kern="1200">
                <a:solidFill>
                  <a:schemeClr val="tx1"/>
                </a:solidFill>
                <a:latin typeface="Arial"/>
                <a:ea typeface="+mn-ea"/>
                <a:cs typeface="Arial"/>
              </a:defRPr>
            </a:lvl3pPr>
            <a:lvl4pPr marL="1714500" indent="-342900" algn="l" defTabSz="457200" rtl="0" eaLnBrk="1" latinLnBrk="0" hangingPunct="1">
              <a:spcBef>
                <a:spcPct val="20000"/>
              </a:spcBef>
              <a:buClr>
                <a:srgbClr val="FF6600"/>
              </a:buClr>
              <a:buFont typeface="Arial"/>
              <a:buChar char="•"/>
              <a:defRPr sz="2000" kern="1200">
                <a:solidFill>
                  <a:schemeClr val="tx1"/>
                </a:solidFill>
                <a:latin typeface="Arial"/>
                <a:ea typeface="+mn-ea"/>
                <a:cs typeface="Arial"/>
              </a:defRPr>
            </a:lvl4pPr>
            <a:lvl5pPr marL="2171700" indent="-342900" algn="l" defTabSz="457200" rtl="0" eaLnBrk="1" latinLnBrk="0" hangingPunct="1">
              <a:spcBef>
                <a:spcPct val="20000"/>
              </a:spcBef>
              <a:buClr>
                <a:srgbClr val="FF6600"/>
              </a:buClr>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IE" sz="2400" b="1" dirty="0">
                <a:solidFill>
                  <a:schemeClr val="tx2"/>
                </a:solidFill>
              </a:rPr>
              <a:t>Total draw down - </a:t>
            </a:r>
            <a:r>
              <a:rPr lang="en-IE" b="1" dirty="0">
                <a:solidFill>
                  <a:schemeClr val="accent1"/>
                </a:solidFill>
              </a:rPr>
              <a:t>€474,885,211</a:t>
            </a:r>
          </a:p>
          <a:p>
            <a:r>
              <a:rPr lang="en-IE" sz="2400" b="1" dirty="0">
                <a:solidFill>
                  <a:schemeClr val="tx2"/>
                </a:solidFill>
              </a:rPr>
              <a:t>Successful proposals - </a:t>
            </a:r>
            <a:r>
              <a:rPr lang="en-IE" b="1" dirty="0">
                <a:solidFill>
                  <a:schemeClr val="accent1"/>
                </a:solidFill>
              </a:rPr>
              <a:t>1,154</a:t>
            </a:r>
            <a:endParaRPr lang="en-IE" sz="1800" b="1" dirty="0"/>
          </a:p>
          <a:p>
            <a:endParaRPr lang="en-IE" sz="1800" dirty="0"/>
          </a:p>
          <a:p>
            <a:pPr lvl="1"/>
            <a:endParaRPr lang="en-IE" sz="1800" dirty="0"/>
          </a:p>
        </p:txBody>
      </p:sp>
      <p:sp>
        <p:nvSpPr>
          <p:cNvPr id="21" name="Content Placeholder 7">
            <a:extLst>
              <a:ext uri="{FF2B5EF4-FFF2-40B4-BE49-F238E27FC236}">
                <a16:creationId xmlns:a16="http://schemas.microsoft.com/office/drawing/2014/main" id="{BEBFFEE7-0E10-42F4-BF47-F76BB589BC8C}"/>
              </a:ext>
            </a:extLst>
          </p:cNvPr>
          <p:cNvSpPr txBox="1">
            <a:spLocks/>
          </p:cNvSpPr>
          <p:nvPr/>
        </p:nvSpPr>
        <p:spPr>
          <a:xfrm>
            <a:off x="4678762" y="1629859"/>
            <a:ext cx="1542876" cy="732038"/>
          </a:xfrm>
          <a:prstGeom prst="rect">
            <a:avLst/>
          </a:prstGeom>
        </p:spPr>
        <p:txBody>
          <a:bodyPr vert="horz" lIns="68580" tIns="34290" rIns="68580" bIns="34290" rtlCol="0">
            <a:normAutofit fontScale="92500" lnSpcReduction="10000"/>
          </a:bodyPr>
          <a:lstStyle>
            <a:lvl1pPr marL="285750" indent="-285750" algn="l" defTabSz="457200" rtl="0" eaLnBrk="1" latinLnBrk="0" hangingPunct="1">
              <a:spcBef>
                <a:spcPct val="20000"/>
              </a:spcBef>
              <a:buClr>
                <a:schemeClr val="bg2"/>
              </a:buClr>
              <a:buSzPct val="105000"/>
              <a:buFont typeface="Lucida Grande"/>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0" indent="0" defTabSz="342900">
              <a:buClr>
                <a:srgbClr val="00B1AC"/>
              </a:buClr>
              <a:buNone/>
            </a:pPr>
            <a:r>
              <a:rPr lang="en-IE" sz="2025" b="1" dirty="0">
                <a:solidFill>
                  <a:srgbClr val="00467F"/>
                </a:solidFill>
                <a:latin typeface="Calibri"/>
              </a:rPr>
              <a:t>Ireland</a:t>
            </a:r>
          </a:p>
          <a:p>
            <a:pPr marL="0" indent="0" defTabSz="342900">
              <a:buClr>
                <a:srgbClr val="00B1AC"/>
              </a:buClr>
              <a:buNone/>
            </a:pPr>
            <a:r>
              <a:rPr lang="en-IE" sz="1350" b="1" dirty="0">
                <a:solidFill>
                  <a:srgbClr val="00467F"/>
                </a:solidFill>
                <a:latin typeface="Calibri"/>
              </a:rPr>
              <a:t>14.7% proposals</a:t>
            </a:r>
          </a:p>
          <a:p>
            <a:pPr marL="0" indent="0" defTabSz="342900">
              <a:buClr>
                <a:srgbClr val="00B1AC"/>
              </a:buClr>
              <a:buNone/>
            </a:pPr>
            <a:r>
              <a:rPr lang="en-IE" sz="1350" b="1" dirty="0">
                <a:solidFill>
                  <a:srgbClr val="00467F"/>
                </a:solidFill>
                <a:latin typeface="Calibri"/>
              </a:rPr>
              <a:t>12.6% funding</a:t>
            </a:r>
          </a:p>
        </p:txBody>
      </p:sp>
      <p:sp>
        <p:nvSpPr>
          <p:cNvPr id="22" name="Content Placeholder 7">
            <a:extLst>
              <a:ext uri="{FF2B5EF4-FFF2-40B4-BE49-F238E27FC236}">
                <a16:creationId xmlns:a16="http://schemas.microsoft.com/office/drawing/2014/main" id="{288A8FF4-4E8C-4BBF-B136-F530B14BAD61}"/>
              </a:ext>
            </a:extLst>
          </p:cNvPr>
          <p:cNvSpPr txBox="1">
            <a:spLocks/>
          </p:cNvSpPr>
          <p:nvPr/>
        </p:nvSpPr>
        <p:spPr>
          <a:xfrm>
            <a:off x="4678762" y="2543649"/>
            <a:ext cx="1637552" cy="729868"/>
          </a:xfrm>
          <a:prstGeom prst="rect">
            <a:avLst/>
          </a:prstGeom>
        </p:spPr>
        <p:txBody>
          <a:bodyPr vert="horz" lIns="68580" tIns="34290" rIns="68580" bIns="34290" rtlCol="0">
            <a:normAutofit fontScale="92500" lnSpcReduction="20000"/>
          </a:bodyPr>
          <a:lstStyle>
            <a:lvl1pPr marL="285750" indent="-285750" algn="l" defTabSz="457200" rtl="0" eaLnBrk="1" latinLnBrk="0" hangingPunct="1">
              <a:spcBef>
                <a:spcPct val="20000"/>
              </a:spcBef>
              <a:buClr>
                <a:schemeClr val="bg2"/>
              </a:buClr>
              <a:buSzPct val="105000"/>
              <a:buFont typeface="Lucida Grande"/>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0" indent="0" defTabSz="342900">
              <a:buClr>
                <a:srgbClr val="00B1AC"/>
              </a:buClr>
              <a:buNone/>
            </a:pPr>
            <a:r>
              <a:rPr lang="en-IE" sz="2175" b="1" dirty="0">
                <a:solidFill>
                  <a:srgbClr val="4D87BC"/>
                </a:solidFill>
                <a:latin typeface="Calibri"/>
              </a:rPr>
              <a:t>Denmark</a:t>
            </a:r>
          </a:p>
          <a:p>
            <a:pPr marL="0" indent="0" defTabSz="342900">
              <a:buClr>
                <a:srgbClr val="00B1AC"/>
              </a:buClr>
              <a:buNone/>
            </a:pPr>
            <a:r>
              <a:rPr lang="en-IE" sz="1425" dirty="0">
                <a:solidFill>
                  <a:srgbClr val="4D87BC"/>
                </a:solidFill>
                <a:latin typeface="Calibri"/>
              </a:rPr>
              <a:t>14.5% proposals</a:t>
            </a:r>
          </a:p>
          <a:p>
            <a:pPr marL="0" indent="0" defTabSz="342900">
              <a:buClr>
                <a:srgbClr val="00B1AC"/>
              </a:buClr>
              <a:buNone/>
            </a:pPr>
            <a:r>
              <a:rPr lang="en-IE" sz="1425" dirty="0">
                <a:solidFill>
                  <a:srgbClr val="4D87BC"/>
                </a:solidFill>
                <a:latin typeface="Calibri"/>
              </a:rPr>
              <a:t>12.5% funding</a:t>
            </a:r>
          </a:p>
        </p:txBody>
      </p:sp>
      <p:sp>
        <p:nvSpPr>
          <p:cNvPr id="23" name="Content Placeholder 7">
            <a:extLst>
              <a:ext uri="{FF2B5EF4-FFF2-40B4-BE49-F238E27FC236}">
                <a16:creationId xmlns:a16="http://schemas.microsoft.com/office/drawing/2014/main" id="{7C2F0896-3CF4-475F-8457-A8D9C14D05F6}"/>
              </a:ext>
            </a:extLst>
          </p:cNvPr>
          <p:cNvSpPr txBox="1">
            <a:spLocks/>
          </p:cNvSpPr>
          <p:nvPr/>
        </p:nvSpPr>
        <p:spPr>
          <a:xfrm>
            <a:off x="4703067" y="3414418"/>
            <a:ext cx="1404471" cy="920377"/>
          </a:xfrm>
          <a:prstGeom prst="rect">
            <a:avLst/>
          </a:prstGeom>
        </p:spPr>
        <p:txBody>
          <a:bodyPr vert="horz" lIns="68580" tIns="34290" rIns="68580" bIns="34290" rtlCol="0">
            <a:normAutofit lnSpcReduction="10000"/>
          </a:bodyPr>
          <a:lstStyle>
            <a:lvl1pPr marL="285750" indent="-285750" algn="l" defTabSz="457200" rtl="0" eaLnBrk="1" latinLnBrk="0" hangingPunct="1">
              <a:spcBef>
                <a:spcPct val="20000"/>
              </a:spcBef>
              <a:buClr>
                <a:schemeClr val="bg2"/>
              </a:buClr>
              <a:buSzPct val="105000"/>
              <a:buFont typeface="Lucida Grande"/>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0" indent="0" defTabSz="342900">
              <a:buClr>
                <a:srgbClr val="00B1AC"/>
              </a:buClr>
              <a:buNone/>
            </a:pPr>
            <a:r>
              <a:rPr lang="en-IE" sz="2175" b="1" dirty="0">
                <a:solidFill>
                  <a:srgbClr val="4D87BC"/>
                </a:solidFill>
                <a:latin typeface="Calibri"/>
              </a:rPr>
              <a:t>UK</a:t>
            </a:r>
          </a:p>
          <a:p>
            <a:pPr marL="0" indent="0" defTabSz="342900">
              <a:buClr>
                <a:srgbClr val="00B1AC"/>
              </a:buClr>
              <a:buNone/>
            </a:pPr>
            <a:r>
              <a:rPr lang="en-IE" sz="1425" dirty="0">
                <a:solidFill>
                  <a:srgbClr val="4D87BC"/>
                </a:solidFill>
                <a:latin typeface="Calibri"/>
              </a:rPr>
              <a:t>14.6% proposals</a:t>
            </a:r>
          </a:p>
          <a:p>
            <a:pPr marL="0" indent="0" defTabSz="342900">
              <a:buClr>
                <a:srgbClr val="00B1AC"/>
              </a:buClr>
              <a:buNone/>
            </a:pPr>
            <a:r>
              <a:rPr lang="en-IE" sz="1425" dirty="0">
                <a:solidFill>
                  <a:srgbClr val="4D87BC"/>
                </a:solidFill>
                <a:latin typeface="Calibri"/>
              </a:rPr>
              <a:t>13.7% funding</a:t>
            </a:r>
          </a:p>
        </p:txBody>
      </p:sp>
      <p:sp>
        <p:nvSpPr>
          <p:cNvPr id="24" name="Content Placeholder 7">
            <a:extLst>
              <a:ext uri="{FF2B5EF4-FFF2-40B4-BE49-F238E27FC236}">
                <a16:creationId xmlns:a16="http://schemas.microsoft.com/office/drawing/2014/main" id="{C0BB9B2B-3BD6-4BB7-AAAB-630DD3791F64}"/>
              </a:ext>
            </a:extLst>
          </p:cNvPr>
          <p:cNvSpPr txBox="1">
            <a:spLocks/>
          </p:cNvSpPr>
          <p:nvPr/>
        </p:nvSpPr>
        <p:spPr>
          <a:xfrm>
            <a:off x="4678762" y="1100387"/>
            <a:ext cx="2255259" cy="420294"/>
          </a:xfrm>
          <a:prstGeom prst="rect">
            <a:avLst/>
          </a:prstGeom>
        </p:spPr>
        <p:txBody>
          <a:bodyPr vert="horz" lIns="68580" tIns="34290" rIns="68580" bIns="34290" rtlCol="0">
            <a:normAutofit/>
          </a:bodyPr>
          <a:lstStyle>
            <a:lvl1pPr marL="285750" indent="-285750" algn="l" defTabSz="457200" rtl="0" eaLnBrk="1" latinLnBrk="0" hangingPunct="1">
              <a:spcBef>
                <a:spcPct val="20000"/>
              </a:spcBef>
              <a:buClr>
                <a:schemeClr val="bg2"/>
              </a:buClr>
              <a:buSzPct val="105000"/>
              <a:buFont typeface="Lucida Grande"/>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0" indent="0" defTabSz="342900">
              <a:buClr>
                <a:srgbClr val="00B1AC"/>
              </a:buClr>
              <a:buNone/>
            </a:pPr>
            <a:r>
              <a:rPr lang="en-IE" sz="2250" b="1" dirty="0">
                <a:solidFill>
                  <a:srgbClr val="C6168D"/>
                </a:solidFill>
                <a:latin typeface="Calibri"/>
              </a:rPr>
              <a:t>Success rates</a:t>
            </a:r>
          </a:p>
        </p:txBody>
      </p:sp>
      <p:sp>
        <p:nvSpPr>
          <p:cNvPr id="25" name="Rectangle 24">
            <a:extLst>
              <a:ext uri="{FF2B5EF4-FFF2-40B4-BE49-F238E27FC236}">
                <a16:creationId xmlns:a16="http://schemas.microsoft.com/office/drawing/2014/main" id="{298BE832-678E-4BD6-A8D1-AC046263B511}"/>
              </a:ext>
            </a:extLst>
          </p:cNvPr>
          <p:cNvSpPr/>
          <p:nvPr/>
        </p:nvSpPr>
        <p:spPr>
          <a:xfrm>
            <a:off x="406399" y="1970385"/>
            <a:ext cx="3903183" cy="2317558"/>
          </a:xfrm>
          <a:prstGeom prst="rect">
            <a:avLst/>
          </a:prstGeom>
        </p:spPr>
        <p:txBody>
          <a:bodyPr wrap="square">
            <a:spAutoFit/>
          </a:bodyPr>
          <a:lstStyle/>
          <a:p>
            <a:pPr defTabSz="342900"/>
            <a:r>
              <a:rPr lang="en-IE" sz="1500" dirty="0">
                <a:solidFill>
                  <a:srgbClr val="C6168D"/>
                </a:solidFill>
                <a:latin typeface="Calibri"/>
              </a:rPr>
              <a:t>Most successful areas</a:t>
            </a:r>
          </a:p>
          <a:p>
            <a:pPr defTabSz="342900"/>
            <a:r>
              <a:rPr lang="en-IE" sz="1350" i="1" u="sng" dirty="0">
                <a:solidFill>
                  <a:srgbClr val="000000"/>
                </a:solidFill>
                <a:latin typeface="Calibri"/>
              </a:rPr>
              <a:t>% Success rates (&amp; drawdown)</a:t>
            </a:r>
          </a:p>
          <a:p>
            <a:pPr marL="257175" indent="-257175" defTabSz="342900">
              <a:lnSpc>
                <a:spcPct val="120000"/>
              </a:lnSpc>
              <a:buFont typeface="+mj-lt"/>
              <a:buAutoNum type="arabicPeriod"/>
            </a:pPr>
            <a:r>
              <a:rPr lang="en-IE" sz="1350" dirty="0">
                <a:solidFill>
                  <a:srgbClr val="000000"/>
                </a:solidFill>
                <a:latin typeface="Calibri"/>
              </a:rPr>
              <a:t>Research Infrastructure 	</a:t>
            </a:r>
            <a:r>
              <a:rPr lang="en-IE" sz="1350" b="1" dirty="0">
                <a:solidFill>
                  <a:srgbClr val="000000"/>
                </a:solidFill>
                <a:latin typeface="Calibri"/>
              </a:rPr>
              <a:t>40.1%</a:t>
            </a:r>
            <a:r>
              <a:rPr lang="en-IE" sz="1350" dirty="0">
                <a:solidFill>
                  <a:srgbClr val="000000"/>
                </a:solidFill>
                <a:latin typeface="Calibri"/>
              </a:rPr>
              <a:t> (€15m)</a:t>
            </a:r>
          </a:p>
          <a:p>
            <a:pPr marL="257175" indent="-257175" defTabSz="342900">
              <a:lnSpc>
                <a:spcPct val="120000"/>
              </a:lnSpc>
              <a:buFont typeface="+mj-lt"/>
              <a:buAutoNum type="arabicPeriod"/>
            </a:pPr>
            <a:r>
              <a:rPr lang="en-IE" sz="1350" dirty="0">
                <a:solidFill>
                  <a:srgbClr val="000000"/>
                </a:solidFill>
                <a:latin typeface="Calibri"/>
              </a:rPr>
              <a:t>Smart transport			</a:t>
            </a:r>
            <a:r>
              <a:rPr lang="en-IE" sz="1350" b="1" dirty="0">
                <a:solidFill>
                  <a:srgbClr val="000000"/>
                </a:solidFill>
                <a:latin typeface="Calibri"/>
              </a:rPr>
              <a:t>39.8%</a:t>
            </a:r>
            <a:r>
              <a:rPr lang="en-IE" sz="1350" dirty="0">
                <a:solidFill>
                  <a:srgbClr val="000000"/>
                </a:solidFill>
                <a:latin typeface="Calibri"/>
              </a:rPr>
              <a:t> (€12m)</a:t>
            </a:r>
          </a:p>
          <a:p>
            <a:pPr marL="257175" indent="-257175" defTabSz="342900">
              <a:lnSpc>
                <a:spcPct val="120000"/>
              </a:lnSpc>
              <a:buFont typeface="+mj-lt"/>
              <a:buAutoNum type="arabicPeriod"/>
            </a:pPr>
            <a:r>
              <a:rPr lang="en-IE" sz="1350" dirty="0">
                <a:solidFill>
                  <a:srgbClr val="000000"/>
                </a:solidFill>
                <a:latin typeface="Calibri"/>
              </a:rPr>
              <a:t>Agriculture &amp; food		</a:t>
            </a:r>
            <a:r>
              <a:rPr lang="en-IE" sz="1350" b="1" dirty="0">
                <a:solidFill>
                  <a:srgbClr val="000000"/>
                </a:solidFill>
                <a:latin typeface="Calibri"/>
              </a:rPr>
              <a:t>28.3%</a:t>
            </a:r>
            <a:r>
              <a:rPr lang="en-IE" sz="1350" dirty="0">
                <a:solidFill>
                  <a:srgbClr val="000000"/>
                </a:solidFill>
                <a:latin typeface="Calibri"/>
              </a:rPr>
              <a:t> (€50m)</a:t>
            </a:r>
          </a:p>
          <a:p>
            <a:pPr defTabSz="342900"/>
            <a:endParaRPr lang="en-IE" sz="1350" i="1" u="sng" dirty="0">
              <a:solidFill>
                <a:srgbClr val="000000"/>
              </a:solidFill>
              <a:latin typeface="Calibri"/>
            </a:endParaRPr>
          </a:p>
          <a:p>
            <a:pPr defTabSz="342900"/>
            <a:r>
              <a:rPr lang="en-IE" sz="1350" i="1" u="sng" dirty="0">
                <a:solidFill>
                  <a:srgbClr val="000000"/>
                </a:solidFill>
                <a:latin typeface="Calibri"/>
              </a:rPr>
              <a:t>Draw-down (&amp; % success rates)</a:t>
            </a:r>
          </a:p>
          <a:p>
            <a:pPr marL="342900" indent="-342900" defTabSz="342900">
              <a:buAutoNum type="arabicPeriod"/>
            </a:pPr>
            <a:r>
              <a:rPr lang="en-IE" sz="1350" dirty="0">
                <a:solidFill>
                  <a:srgbClr val="000000"/>
                </a:solidFill>
                <a:latin typeface="Calibri"/>
              </a:rPr>
              <a:t>MSCA				</a:t>
            </a:r>
            <a:r>
              <a:rPr lang="en-IE" sz="1350" b="1" dirty="0">
                <a:solidFill>
                  <a:srgbClr val="000000"/>
                </a:solidFill>
                <a:latin typeface="Calibri"/>
              </a:rPr>
              <a:t>€77.5</a:t>
            </a:r>
            <a:r>
              <a:rPr lang="en-IE" sz="1350" dirty="0">
                <a:solidFill>
                  <a:srgbClr val="000000"/>
                </a:solidFill>
                <a:latin typeface="Calibri"/>
              </a:rPr>
              <a:t> (13.6%)</a:t>
            </a:r>
          </a:p>
          <a:p>
            <a:pPr marL="342900" indent="-342900" defTabSz="342900">
              <a:buAutoNum type="arabicPeriod"/>
            </a:pPr>
            <a:r>
              <a:rPr lang="en-IE" sz="1350" dirty="0">
                <a:solidFill>
                  <a:srgbClr val="000000"/>
                </a:solidFill>
                <a:latin typeface="Calibri"/>
              </a:rPr>
              <a:t>ICT					</a:t>
            </a:r>
            <a:r>
              <a:rPr lang="en-IE" sz="1350" b="1" dirty="0">
                <a:solidFill>
                  <a:srgbClr val="000000"/>
                </a:solidFill>
                <a:latin typeface="Calibri"/>
              </a:rPr>
              <a:t>€75.5</a:t>
            </a:r>
            <a:r>
              <a:rPr lang="en-IE" sz="1350" dirty="0">
                <a:solidFill>
                  <a:srgbClr val="000000"/>
                </a:solidFill>
                <a:latin typeface="Calibri"/>
              </a:rPr>
              <a:t> (13.3%)</a:t>
            </a:r>
          </a:p>
          <a:p>
            <a:pPr marL="342900" indent="-342900" defTabSz="342900">
              <a:buAutoNum type="arabicPeriod"/>
            </a:pPr>
            <a:r>
              <a:rPr lang="en-IE" sz="1350" dirty="0">
                <a:solidFill>
                  <a:srgbClr val="000000"/>
                </a:solidFill>
                <a:latin typeface="Calibri"/>
              </a:rPr>
              <a:t>Health				</a:t>
            </a:r>
            <a:r>
              <a:rPr lang="en-IE" sz="1350" b="1" dirty="0">
                <a:solidFill>
                  <a:srgbClr val="000000"/>
                </a:solidFill>
                <a:latin typeface="Calibri"/>
              </a:rPr>
              <a:t>€65.2</a:t>
            </a:r>
            <a:r>
              <a:rPr lang="en-IE" sz="1350" dirty="0">
                <a:solidFill>
                  <a:srgbClr val="000000"/>
                </a:solidFill>
                <a:latin typeface="Calibri"/>
              </a:rPr>
              <a:t> (12%)</a:t>
            </a:r>
          </a:p>
        </p:txBody>
      </p:sp>
    </p:spTree>
    <p:extLst>
      <p:ext uri="{BB962C8B-B14F-4D97-AF65-F5344CB8AC3E}">
        <p14:creationId xmlns:p14="http://schemas.microsoft.com/office/powerpoint/2010/main" val="2921738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419" y="388126"/>
            <a:ext cx="8229600" cy="548180"/>
          </a:xfrm>
        </p:spPr>
        <p:txBody>
          <a:bodyPr>
            <a:normAutofit/>
          </a:bodyPr>
          <a:lstStyle/>
          <a:p>
            <a:r>
              <a:rPr lang="en-US" sz="2400" b="1" dirty="0">
                <a:latin typeface="+mj-lt"/>
              </a:rPr>
              <a:t>Horizon 2020 – Big Wins</a:t>
            </a:r>
          </a:p>
        </p:txBody>
      </p:sp>
      <p:grpSp>
        <p:nvGrpSpPr>
          <p:cNvPr id="4" name="Group 3"/>
          <p:cNvGrpSpPr/>
          <p:nvPr/>
        </p:nvGrpSpPr>
        <p:grpSpPr>
          <a:xfrm>
            <a:off x="290491" y="840587"/>
            <a:ext cx="3924819" cy="1835118"/>
            <a:chOff x="604045" y="2222837"/>
            <a:chExt cx="1872208" cy="1667226"/>
          </a:xfrm>
          <a:effectLst>
            <a:outerShdw blurRad="50800" dist="38100" dir="2700000" algn="tl" rotWithShape="0">
              <a:prstClr val="black">
                <a:alpha val="40000"/>
              </a:prstClr>
            </a:outerShdw>
          </a:effectLst>
        </p:grpSpPr>
        <p:sp>
          <p:nvSpPr>
            <p:cNvPr id="5" name="Rectangle 4"/>
            <p:cNvSpPr/>
            <p:nvPr/>
          </p:nvSpPr>
          <p:spPr>
            <a:xfrm>
              <a:off x="604045" y="2222837"/>
              <a:ext cx="1872208" cy="1656184"/>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604045" y="2222837"/>
              <a:ext cx="1800200" cy="166722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Wins &gt; €2m</a:t>
              </a:r>
              <a:r>
                <a:rPr kumimoji="0" lang="en-US" sz="1650" b="0" i="0" u="none" strike="noStrike" kern="1200" cap="none" spc="0" normalizeH="0" baseline="0" noProof="0" dirty="0">
                  <a:ln>
                    <a:noFill/>
                  </a:ln>
                  <a:solidFill>
                    <a:prstClr val="white"/>
                  </a:solidFill>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28 IE participants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25" b="1" i="0" u="none" strike="noStrike" kern="1200" cap="none" spc="0" normalizeH="0" baseline="0" noProof="0" dirty="0">
                  <a:ln>
                    <a:noFill/>
                  </a:ln>
                  <a:solidFill>
                    <a:prstClr val="white"/>
                  </a:solidFill>
                  <a:effectLst/>
                  <a:uLnTx/>
                  <a:uFillTx/>
                  <a:latin typeface="Arial Black"/>
                  <a:ea typeface="+mn-ea"/>
                  <a:cs typeface="Arial Black"/>
                </a:rPr>
                <a:t>€43.4m</a:t>
              </a:r>
            </a:p>
            <a:p>
              <a:pPr lvl="0">
                <a:defRPr/>
              </a:pPr>
              <a:r>
                <a:rPr lang="en-US" sz="1200" dirty="0">
                  <a:solidFill>
                    <a:schemeClr val="bg1"/>
                  </a:solidFill>
                </a:rPr>
                <a:t>Information &amp; Communications Technologies, Small &amp; Medium Sized Enterprises, Low-Carbon Energy, Marie </a:t>
              </a:r>
              <a:r>
                <a:rPr lang="en-US" sz="1200" dirty="0" err="1">
                  <a:solidFill>
                    <a:schemeClr val="bg1"/>
                  </a:solidFill>
                </a:rPr>
                <a:t>Skłodowska</a:t>
              </a:r>
              <a:r>
                <a:rPr lang="en-US" sz="1200" dirty="0">
                  <a:solidFill>
                    <a:schemeClr val="bg1"/>
                  </a:solidFill>
                </a:rPr>
                <a:t>-Curie Actions</a:t>
              </a:r>
              <a:r>
                <a:rPr kumimoji="0" lang="en-US" sz="1200" b="0" i="0" u="none" strike="noStrike" kern="1200" cap="none" spc="0" normalizeH="0" baseline="0" noProof="0" dirty="0">
                  <a:ln>
                    <a:noFill/>
                  </a:ln>
                  <a:solidFill>
                    <a:schemeClr val="bg1"/>
                  </a:solidFill>
                  <a:effectLst/>
                  <a:uLnTx/>
                  <a:uFillTx/>
                  <a:ea typeface="+mn-ea"/>
                  <a:cs typeface="+mn-cs"/>
                </a:rPr>
                <a:t>-</a:t>
              </a:r>
              <a:r>
                <a:rPr kumimoji="0" lang="en-US" sz="1200" b="0" i="0" u="none" strike="noStrike" kern="1200" cap="none" spc="0" normalizeH="0" baseline="0" noProof="0" dirty="0" err="1">
                  <a:ln>
                    <a:noFill/>
                  </a:ln>
                  <a:solidFill>
                    <a:schemeClr val="bg1"/>
                  </a:solidFill>
                  <a:effectLst/>
                  <a:uLnTx/>
                  <a:uFillTx/>
                  <a:ea typeface="+mn-ea"/>
                  <a:cs typeface="+mn-cs"/>
                </a:rPr>
                <a:t>Cofund</a:t>
              </a:r>
              <a:r>
                <a:rPr kumimoji="0" lang="en-US" sz="1200" b="0" i="0" u="none" strike="noStrike" kern="1200" cap="none" spc="0" normalizeH="0" baseline="0" noProof="0" dirty="0">
                  <a:ln>
                    <a:noFill/>
                  </a:ln>
                  <a:solidFill>
                    <a:schemeClr val="bg1"/>
                  </a:solidFill>
                  <a:effectLst/>
                  <a:uLnTx/>
                  <a:uFillTx/>
                  <a:ea typeface="+mn-ea"/>
                  <a:cs typeface="+mn-cs"/>
                </a:rPr>
                <a:t>, </a:t>
              </a:r>
              <a:r>
                <a:rPr lang="en-IE" sz="1200" dirty="0">
                  <a:solidFill>
                    <a:schemeClr val="bg1"/>
                  </a:solidFill>
                </a:rPr>
                <a:t>Bio-based industries, Societal Challenges.</a:t>
              </a:r>
              <a:endParaRPr kumimoji="0" lang="en-US" sz="1200" b="0" i="0" u="none" strike="noStrike" kern="1200" cap="none" spc="0" normalizeH="0" baseline="0" noProof="0" dirty="0">
                <a:ln>
                  <a:noFill/>
                </a:ln>
                <a:solidFill>
                  <a:schemeClr val="bg1"/>
                </a:solidFill>
                <a:effectLst/>
                <a:highlight>
                  <a:srgbClr val="FFFF00"/>
                </a:highlight>
                <a:uLnTx/>
                <a:uFillTx/>
                <a:ea typeface="+mn-ea"/>
                <a:cs typeface="+mn-cs"/>
              </a:endParaRPr>
            </a:p>
          </p:txBody>
        </p:sp>
      </p:grpSp>
      <p:sp>
        <p:nvSpPr>
          <p:cNvPr id="10" name="Rectangle 9"/>
          <p:cNvSpPr/>
          <p:nvPr/>
        </p:nvSpPr>
        <p:spPr>
          <a:xfrm>
            <a:off x="3903752" y="1129967"/>
            <a:ext cx="3296049" cy="1939323"/>
          </a:xfrm>
          <a:prstGeom prst="rect">
            <a:avLst/>
          </a:prstGeom>
          <a:solidFill>
            <a:srgbClr val="FF660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4034521" y="1191688"/>
            <a:ext cx="2727485" cy="181588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Black" panose="020B0A04020102020204" pitchFamily="34" charset="0"/>
                <a:ea typeface="+mn-ea"/>
                <a:cs typeface="Arial"/>
              </a:rPr>
              <a:t>1 project: €13.2m –</a:t>
            </a:r>
          </a:p>
          <a:p>
            <a:pPr>
              <a:defRPr/>
            </a:pPr>
            <a:r>
              <a:rPr lang="en-US" sz="1600" dirty="0" err="1">
                <a:solidFill>
                  <a:schemeClr val="bg1"/>
                </a:solidFill>
              </a:rPr>
              <a:t>AgriChemWhey</a:t>
            </a:r>
            <a:endParaRPr lang="en-IE" sz="1600" dirty="0">
              <a:solidFill>
                <a:schemeClr val="bg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a:ea typeface="+mn-ea"/>
                <a:cs typeface="Arial"/>
              </a:rPr>
              <a:t>6 Irish partners: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a:ea typeface="+mn-ea"/>
                <a:cs typeface="Arial"/>
              </a:rPr>
              <a:t>	2 Industry partners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a:ea typeface="+mn-ea"/>
                <a:cs typeface="Arial"/>
              </a:rPr>
              <a:t>	2 Universities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a:ea typeface="+mn-ea"/>
                <a:cs typeface="Arial"/>
              </a:rPr>
              <a:t>	1 Research Institute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a:ea typeface="+mn-ea"/>
                <a:cs typeface="Arial"/>
              </a:rPr>
              <a:t>	1 County Council</a:t>
            </a:r>
            <a:endParaRPr kumimoji="0" lang="en-US" sz="1600" b="1" i="0" u="none" strike="noStrike" kern="1200" cap="none" spc="0" normalizeH="0" baseline="0" noProof="0" dirty="0">
              <a:ln>
                <a:noFill/>
              </a:ln>
              <a:solidFill>
                <a:prstClr val="white"/>
              </a:solidFill>
              <a:effectLst/>
              <a:uLnTx/>
              <a:uFillTx/>
              <a:latin typeface="Arial Black"/>
              <a:ea typeface="+mn-ea"/>
              <a:cs typeface="Arial Black"/>
            </a:endParaRPr>
          </a:p>
        </p:txBody>
      </p:sp>
      <p:grpSp>
        <p:nvGrpSpPr>
          <p:cNvPr id="12" name="Group 11"/>
          <p:cNvGrpSpPr/>
          <p:nvPr/>
        </p:nvGrpSpPr>
        <p:grpSpPr>
          <a:xfrm>
            <a:off x="598636" y="2642995"/>
            <a:ext cx="3783383" cy="1947923"/>
            <a:chOff x="683568" y="4221088"/>
            <a:chExt cx="3960440" cy="1872208"/>
          </a:xfrm>
          <a:effectLst>
            <a:outerShdw blurRad="50800" dist="38100" dir="2700000" algn="tl" rotWithShape="0">
              <a:prstClr val="black">
                <a:alpha val="40000"/>
              </a:prstClr>
            </a:outerShdw>
          </a:effectLst>
        </p:grpSpPr>
        <p:sp>
          <p:nvSpPr>
            <p:cNvPr id="13" name="Rectangle 12"/>
            <p:cNvSpPr/>
            <p:nvPr/>
          </p:nvSpPr>
          <p:spPr>
            <a:xfrm>
              <a:off x="683568" y="4221088"/>
              <a:ext cx="3960440" cy="18722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683568" y="4280986"/>
              <a:ext cx="3953322" cy="178710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50" b="1" i="0" u="none" strike="noStrike" kern="1200" cap="none" spc="0" normalizeH="0" baseline="0" noProof="0" dirty="0">
                  <a:ln>
                    <a:noFill/>
                  </a:ln>
                  <a:solidFill>
                    <a:prstClr val="white"/>
                  </a:solidFill>
                  <a:effectLst/>
                  <a:uLnTx/>
                  <a:uFillTx/>
                  <a:latin typeface="Calibri"/>
                  <a:ea typeface="+mn-ea"/>
                  <a:cs typeface="Arial Black"/>
                </a:rPr>
                <a:t>Wins to-date &gt; €1m</a:t>
              </a:r>
            </a:p>
            <a:p>
              <a:pPr>
                <a:defRPr/>
              </a:pPr>
              <a:r>
                <a:rPr lang="en-US" dirty="0">
                  <a:solidFill>
                    <a:prstClr val="white"/>
                  </a:solidFill>
                  <a:latin typeface="Calibri"/>
                </a:rPr>
                <a:t>265 IE participants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15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€278.7m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solidFill>
                  <a:effectLst/>
                  <a:uLnTx/>
                  <a:uFillTx/>
                  <a:latin typeface="Calibri"/>
                  <a:ea typeface="+mn-ea"/>
                  <a:cs typeface="Arial Black"/>
                </a:rPr>
                <a:t>57% </a:t>
              </a:r>
              <a:r>
                <a:rPr kumimoji="0" lang="en-US" sz="1650" b="0" i="0" u="none" strike="noStrike" kern="1200" cap="none" spc="0" normalizeH="0" baseline="0" noProof="0" dirty="0">
                  <a:ln>
                    <a:noFill/>
                  </a:ln>
                  <a:solidFill>
                    <a:prstClr val="white"/>
                  </a:solidFill>
                  <a:effectLst/>
                  <a:uLnTx/>
                  <a:uFillTx/>
                  <a:latin typeface="Calibri"/>
                  <a:ea typeface="+mn-ea"/>
                  <a:cs typeface="Arial Black"/>
                </a:rPr>
                <a:t>of Irish draw-down</a:t>
              </a:r>
              <a:endParaRPr kumimoji="0" lang="en-US" sz="1650" b="0" i="0" u="none" strike="noStrike" kern="1200" cap="none" spc="0" normalizeH="0" baseline="0" noProof="0" dirty="0">
                <a:ln>
                  <a:noFill/>
                </a:ln>
                <a:effectLst/>
                <a:highlight>
                  <a:srgbClr val="FFFF00"/>
                </a:highlight>
                <a:uLnTx/>
                <a:uFillTx/>
                <a:latin typeface="Calibri"/>
                <a:ea typeface="+mn-ea"/>
                <a:cs typeface="Arial Black"/>
              </a:endParaRPr>
            </a:p>
          </p:txBody>
        </p:sp>
      </p:grpSp>
      <p:grpSp>
        <p:nvGrpSpPr>
          <p:cNvPr id="17" name="Group 16">
            <a:extLst>
              <a:ext uri="{FF2B5EF4-FFF2-40B4-BE49-F238E27FC236}">
                <a16:creationId xmlns:a16="http://schemas.microsoft.com/office/drawing/2014/main" id="{3D108CB1-72E9-4CF3-BB8A-8B2DB576509A}"/>
              </a:ext>
            </a:extLst>
          </p:cNvPr>
          <p:cNvGrpSpPr/>
          <p:nvPr/>
        </p:nvGrpSpPr>
        <p:grpSpPr>
          <a:xfrm>
            <a:off x="4309701" y="2973908"/>
            <a:ext cx="3566958" cy="1461939"/>
            <a:chOff x="4239295" y="1075166"/>
            <a:chExt cx="3250027" cy="1700736"/>
          </a:xfrm>
          <a:effectLst>
            <a:outerShdw blurRad="50800" dist="38100" dir="2700000" algn="tl" rotWithShape="0">
              <a:prstClr val="black">
                <a:alpha val="40000"/>
              </a:prstClr>
            </a:outerShdw>
          </a:effectLst>
        </p:grpSpPr>
        <p:sp>
          <p:nvSpPr>
            <p:cNvPr id="18" name="Snip Single Corner Rectangle 12">
              <a:extLst>
                <a:ext uri="{FF2B5EF4-FFF2-40B4-BE49-F238E27FC236}">
                  <a16:creationId xmlns:a16="http://schemas.microsoft.com/office/drawing/2014/main" id="{8E03AF4C-B3C2-44A2-88F2-91C427812E80}"/>
                </a:ext>
              </a:extLst>
            </p:cNvPr>
            <p:cNvSpPr/>
            <p:nvPr/>
          </p:nvSpPr>
          <p:spPr>
            <a:xfrm>
              <a:off x="4239295" y="1087695"/>
              <a:ext cx="3024336" cy="1656184"/>
            </a:xfrm>
            <a:prstGeom prst="snip1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7C13A258-BB6F-4DBD-95CA-7B9859CF2CC8}"/>
                </a:ext>
              </a:extLst>
            </p:cNvPr>
            <p:cNvSpPr txBox="1"/>
            <p:nvPr/>
          </p:nvSpPr>
          <p:spPr>
            <a:xfrm>
              <a:off x="4298992" y="1075166"/>
              <a:ext cx="3190330" cy="170073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ERC</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24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€60m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45 awards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21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13 in SFI Research Centres</a:t>
              </a:r>
            </a:p>
          </p:txBody>
        </p:sp>
      </p:grpSp>
    </p:spTree>
    <p:extLst>
      <p:ext uri="{BB962C8B-B14F-4D97-AF65-F5344CB8AC3E}">
        <p14:creationId xmlns:p14="http://schemas.microsoft.com/office/powerpoint/2010/main" val="42682792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42DB91B-1F20-4358-AFD4-AD6E0E1C56F6}"/>
              </a:ext>
            </a:extLst>
          </p:cNvPr>
          <p:cNvSpPr/>
          <p:nvPr/>
        </p:nvSpPr>
        <p:spPr>
          <a:xfrm>
            <a:off x="0" y="1009297"/>
            <a:ext cx="9144000" cy="4134204"/>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p>
        </p:txBody>
      </p:sp>
      <p:sp>
        <p:nvSpPr>
          <p:cNvPr id="45" name="Title 1">
            <a:extLst>
              <a:ext uri="{FF2B5EF4-FFF2-40B4-BE49-F238E27FC236}">
                <a16:creationId xmlns:a16="http://schemas.microsoft.com/office/drawing/2014/main" id="{7B0B4C6F-A43E-4122-8CD2-1958F6BF79D4}"/>
              </a:ext>
            </a:extLst>
          </p:cNvPr>
          <p:cNvSpPr txBox="1">
            <a:spLocks/>
          </p:cNvSpPr>
          <p:nvPr/>
        </p:nvSpPr>
        <p:spPr>
          <a:xfrm>
            <a:off x="241645" y="404487"/>
            <a:ext cx="5011616" cy="604809"/>
          </a:xfrm>
          <a:prstGeom prst="rect">
            <a:avLst/>
          </a:prstGeom>
        </p:spPr>
        <p:txBody>
          <a:bodyPr vert="horz" lIns="91440" tIns="45720" rIns="91440" bIns="45720" rtlCol="0" anchor="t">
            <a:normAutofit fontScale="75000" lnSpcReduction="20000"/>
          </a:bodyPr>
          <a:lstStyle>
            <a:lvl1pPr algn="l" defTabSz="342900" rtl="0" eaLnBrk="1" latinLnBrk="0" hangingPunct="1">
              <a:spcBef>
                <a:spcPct val="0"/>
              </a:spcBef>
              <a:buNone/>
              <a:defRPr sz="2550" b="1" kern="1200">
                <a:solidFill>
                  <a:schemeClr val="tx2"/>
                </a:solidFill>
                <a:latin typeface="+mj-lt"/>
                <a:ea typeface="+mj-ea"/>
                <a:cs typeface="+mj-cs"/>
              </a:defRPr>
            </a:lvl1pPr>
          </a:lstStyle>
          <a:p>
            <a:pPr marL="0" marR="0" lvl="0" indent="0" algn="l" defTabSz="342900" rtl="0" eaLnBrk="1" fontAlgn="auto" latinLnBrk="0" hangingPunct="1">
              <a:lnSpc>
                <a:spcPct val="100000"/>
              </a:lnSpc>
              <a:spcBef>
                <a:spcPct val="0"/>
              </a:spcBef>
              <a:spcAft>
                <a:spcPts val="0"/>
              </a:spcAft>
              <a:buClrTx/>
              <a:buSzTx/>
              <a:buFontTx/>
              <a:buNone/>
              <a:tabLst/>
              <a:defRPr/>
            </a:pPr>
            <a:r>
              <a:rPr kumimoji="0" lang="en-US" sz="2700" b="1" i="0" u="none" strike="noStrike" kern="1200" cap="none" spc="0" normalizeH="0" baseline="0" noProof="0" dirty="0">
                <a:ln>
                  <a:noFill/>
                </a:ln>
                <a:solidFill>
                  <a:srgbClr val="00467F"/>
                </a:solidFill>
                <a:effectLst/>
                <a:uLnTx/>
                <a:uFillTx/>
                <a:latin typeface="Calibri"/>
                <a:ea typeface="+mj-ea"/>
                <a:cs typeface="+mj-cs"/>
              </a:rPr>
              <a:t>2016-2017 Horizon 2020 Successes</a:t>
            </a:r>
            <a:br>
              <a:rPr kumimoji="0" lang="en-US" sz="2550" b="1" i="0" u="none" strike="noStrike" kern="1200" cap="none" spc="0" normalizeH="0" baseline="0" noProof="0" dirty="0">
                <a:ln>
                  <a:noFill/>
                </a:ln>
                <a:solidFill>
                  <a:srgbClr val="00467F"/>
                </a:solidFill>
                <a:effectLst/>
                <a:uLnTx/>
                <a:uFillTx/>
                <a:latin typeface="Calibri"/>
                <a:ea typeface="+mj-ea"/>
                <a:cs typeface="+mj-cs"/>
              </a:rPr>
            </a:br>
            <a:r>
              <a:rPr kumimoji="0" lang="en-US" sz="2550" b="1" i="0" u="none" strike="noStrike" kern="1200" cap="none" spc="0" normalizeH="0" baseline="0" noProof="0" dirty="0">
                <a:ln>
                  <a:noFill/>
                </a:ln>
                <a:solidFill>
                  <a:srgbClr val="00467F"/>
                </a:solidFill>
                <a:effectLst/>
                <a:uLnTx/>
                <a:uFillTx/>
                <a:latin typeface="Calibri"/>
                <a:ea typeface="+mj-ea"/>
                <a:cs typeface="+mj-cs"/>
              </a:rPr>
              <a:t> </a:t>
            </a:r>
          </a:p>
        </p:txBody>
      </p:sp>
      <p:grpSp>
        <p:nvGrpSpPr>
          <p:cNvPr id="46" name="Group 45">
            <a:extLst>
              <a:ext uri="{FF2B5EF4-FFF2-40B4-BE49-F238E27FC236}">
                <a16:creationId xmlns:a16="http://schemas.microsoft.com/office/drawing/2014/main" id="{428BCEE3-A8EB-4E25-9A5A-5A0FE19AECE8}"/>
              </a:ext>
            </a:extLst>
          </p:cNvPr>
          <p:cNvGrpSpPr/>
          <p:nvPr/>
        </p:nvGrpSpPr>
        <p:grpSpPr>
          <a:xfrm>
            <a:off x="1270333" y="1036760"/>
            <a:ext cx="2611535" cy="1255382"/>
            <a:chOff x="1043608" y="1844824"/>
            <a:chExt cx="2376264" cy="1584176"/>
          </a:xfrm>
        </p:grpSpPr>
        <p:sp>
          <p:nvSpPr>
            <p:cNvPr id="47" name="Snip Single Corner Rectangle 6">
              <a:extLst>
                <a:ext uri="{FF2B5EF4-FFF2-40B4-BE49-F238E27FC236}">
                  <a16:creationId xmlns:a16="http://schemas.microsoft.com/office/drawing/2014/main" id="{BB54383A-66A1-42DA-B518-0040B16D0628}"/>
                </a:ext>
              </a:extLst>
            </p:cNvPr>
            <p:cNvSpPr/>
            <p:nvPr/>
          </p:nvSpPr>
          <p:spPr>
            <a:xfrm>
              <a:off x="1043608" y="1844824"/>
              <a:ext cx="2376264" cy="1584176"/>
            </a:xfrm>
            <a:prstGeom prst="snip1Rect">
              <a:avLst/>
            </a:prstGeom>
            <a:solidFill>
              <a:srgbClr val="716B8F"/>
            </a:solidFill>
            <a:ln w="9525" cap="flat" cmpd="sng" algn="ctr">
              <a:noFill/>
              <a:prstDash val="solid"/>
            </a:ln>
            <a:effectLst/>
          </p:spPr>
          <p:txBody>
            <a:bodyPr rtlCol="0" anchor="ct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48" name="TextBox 47">
              <a:extLst>
                <a:ext uri="{FF2B5EF4-FFF2-40B4-BE49-F238E27FC236}">
                  <a16:creationId xmlns:a16="http://schemas.microsoft.com/office/drawing/2014/main" id="{E5E39086-29C9-41D5-9693-6E0DF968F906}"/>
                </a:ext>
              </a:extLst>
            </p:cNvPr>
            <p:cNvSpPr txBox="1"/>
            <p:nvPr/>
          </p:nvSpPr>
          <p:spPr>
            <a:xfrm>
              <a:off x="1043608" y="2071372"/>
              <a:ext cx="2376264" cy="291289"/>
            </a:xfrm>
            <a:prstGeom prst="rect">
              <a:avLst/>
            </a:prstGeom>
            <a:noFill/>
          </p:spPr>
          <p:txBody>
            <a:bodyPr wrap="square" rtlCol="0">
              <a:spAutoFit/>
            </a:bodyPr>
            <a:lstStyle/>
            <a:p>
              <a:pPr marL="0" marR="0" lvl="0" indent="0" defTabSz="342900" eaLnBrk="1" fontAlgn="auto" latinLnBrk="0" hangingPunct="1">
                <a:lnSpc>
                  <a:spcPct val="100000"/>
                </a:lnSpc>
                <a:spcBef>
                  <a:spcPts val="0"/>
                </a:spcBef>
                <a:spcAft>
                  <a:spcPts val="225"/>
                </a:spcAft>
                <a:buClrTx/>
                <a:buSzTx/>
                <a:buFontTx/>
                <a:buNone/>
                <a:tabLst/>
                <a:defRPr/>
              </a:pPr>
              <a:endParaRPr kumimoji="0" lang="en-IE" sz="900" b="0" i="0" u="none" strike="noStrike" kern="0" cap="none" spc="0" normalizeH="0" baseline="0" noProof="0" dirty="0">
                <a:ln>
                  <a:noFill/>
                </a:ln>
                <a:solidFill>
                  <a:srgbClr val="000000"/>
                </a:solidFill>
                <a:effectLst/>
                <a:uLnTx/>
                <a:uFillTx/>
              </a:endParaRPr>
            </a:p>
          </p:txBody>
        </p:sp>
      </p:grpSp>
      <p:sp>
        <p:nvSpPr>
          <p:cNvPr id="49" name="Snip Single Corner Rectangle 15">
            <a:extLst>
              <a:ext uri="{FF2B5EF4-FFF2-40B4-BE49-F238E27FC236}">
                <a16:creationId xmlns:a16="http://schemas.microsoft.com/office/drawing/2014/main" id="{5FD6F0E8-CD8D-4B4E-969D-B0019BB51908}"/>
              </a:ext>
            </a:extLst>
          </p:cNvPr>
          <p:cNvSpPr/>
          <p:nvPr/>
        </p:nvSpPr>
        <p:spPr>
          <a:xfrm>
            <a:off x="1447426" y="1849234"/>
            <a:ext cx="2600054" cy="1242138"/>
          </a:xfrm>
          <a:prstGeom prst="snip1Rect">
            <a:avLst/>
          </a:prstGeom>
          <a:solidFill>
            <a:srgbClr val="4D87BC"/>
          </a:solidFill>
          <a:ln w="9525" cap="flat" cmpd="sng" algn="ctr">
            <a:noFill/>
            <a:prstDash val="solid"/>
          </a:ln>
          <a:effectLst/>
        </p:spPr>
        <p:txBody>
          <a:bodyPr rtlCol="0" anchor="ct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50" name="Group 49">
            <a:extLst>
              <a:ext uri="{FF2B5EF4-FFF2-40B4-BE49-F238E27FC236}">
                <a16:creationId xmlns:a16="http://schemas.microsoft.com/office/drawing/2014/main" id="{A3C9A4DA-9410-464A-BB94-00C6F7047D15}"/>
              </a:ext>
            </a:extLst>
          </p:cNvPr>
          <p:cNvGrpSpPr/>
          <p:nvPr/>
        </p:nvGrpSpPr>
        <p:grpSpPr>
          <a:xfrm>
            <a:off x="1356270" y="1226439"/>
            <a:ext cx="2887188" cy="2664259"/>
            <a:chOff x="-2128600" y="2668717"/>
            <a:chExt cx="3964165" cy="3552345"/>
          </a:xfrm>
        </p:grpSpPr>
        <p:sp>
          <p:nvSpPr>
            <p:cNvPr id="51" name="Snip Single Corner Rectangle 9">
              <a:extLst>
                <a:ext uri="{FF2B5EF4-FFF2-40B4-BE49-F238E27FC236}">
                  <a16:creationId xmlns:a16="http://schemas.microsoft.com/office/drawing/2014/main" id="{51F7931B-F5DE-4DB9-B5B3-51F2859B0537}"/>
                </a:ext>
              </a:extLst>
            </p:cNvPr>
            <p:cNvSpPr/>
            <p:nvPr/>
          </p:nvSpPr>
          <p:spPr>
            <a:xfrm>
              <a:off x="-1747936" y="4636886"/>
              <a:ext cx="3583501" cy="1584176"/>
            </a:xfrm>
            <a:prstGeom prst="snip1Rect">
              <a:avLst/>
            </a:prstGeom>
            <a:solidFill>
              <a:srgbClr val="00B1AC"/>
            </a:solidFill>
            <a:ln w="9525" cap="flat" cmpd="sng" algn="ctr">
              <a:noFill/>
              <a:prstDash val="solid"/>
            </a:ln>
            <a:effectLst/>
          </p:spPr>
          <p:txBody>
            <a:bodyPr rtlCol="0" anchor="ct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52" name="TextBox 51">
              <a:extLst>
                <a:ext uri="{FF2B5EF4-FFF2-40B4-BE49-F238E27FC236}">
                  <a16:creationId xmlns:a16="http://schemas.microsoft.com/office/drawing/2014/main" id="{3D44EF93-52D2-4344-8F1F-03811E85D8F9}"/>
                </a:ext>
              </a:extLst>
            </p:cNvPr>
            <p:cNvSpPr txBox="1"/>
            <p:nvPr/>
          </p:nvSpPr>
          <p:spPr>
            <a:xfrm>
              <a:off x="-2128600" y="2668717"/>
              <a:ext cx="3528392" cy="661720"/>
            </a:xfrm>
            <a:prstGeom prst="rect">
              <a:avLst/>
            </a:prstGeom>
            <a:noFill/>
          </p:spPr>
          <p:txBody>
            <a:bodyPr wrap="square" rtlCol="0">
              <a:spAutoFit/>
            </a:bodyPr>
            <a:lstStyle/>
            <a:p>
              <a:pPr marL="0" marR="0" lvl="0" indent="0" defTabSz="342900" eaLnBrk="1" fontAlgn="auto" latinLnBrk="0" hangingPunct="1">
                <a:lnSpc>
                  <a:spcPct val="100000"/>
                </a:lnSpc>
                <a:spcBef>
                  <a:spcPts val="0"/>
                </a:spcBef>
                <a:spcAft>
                  <a:spcPts val="225"/>
                </a:spcAft>
                <a:buClrTx/>
                <a:buSzTx/>
                <a:buFontTx/>
                <a:buNone/>
                <a:tabLst/>
                <a:defRPr/>
              </a:pPr>
              <a:r>
                <a:rPr kumimoji="0" lang="en-IE" sz="2625" b="1" i="0" u="none" strike="noStrike" kern="0" cap="none" spc="0" normalizeH="0" baseline="0" noProof="0" dirty="0">
                  <a:ln>
                    <a:noFill/>
                  </a:ln>
                  <a:solidFill>
                    <a:prstClr val="white"/>
                  </a:solidFill>
                  <a:effectLst/>
                  <a:uLnTx/>
                  <a:uFillTx/>
                </a:rPr>
                <a:t>MSCA Co-fund</a:t>
              </a:r>
            </a:p>
          </p:txBody>
        </p:sp>
      </p:grpSp>
      <p:grpSp>
        <p:nvGrpSpPr>
          <p:cNvPr id="53" name="Group 52">
            <a:extLst>
              <a:ext uri="{FF2B5EF4-FFF2-40B4-BE49-F238E27FC236}">
                <a16:creationId xmlns:a16="http://schemas.microsoft.com/office/drawing/2014/main" id="{2CAAF044-11FA-4CAB-93DC-E5929EE6BA0E}"/>
              </a:ext>
            </a:extLst>
          </p:cNvPr>
          <p:cNvGrpSpPr/>
          <p:nvPr/>
        </p:nvGrpSpPr>
        <p:grpSpPr>
          <a:xfrm>
            <a:off x="1849798" y="3606236"/>
            <a:ext cx="2584274" cy="1183353"/>
            <a:chOff x="4765428" y="1200188"/>
            <a:chExt cx="3024336" cy="1656184"/>
          </a:xfrm>
        </p:grpSpPr>
        <p:sp>
          <p:nvSpPr>
            <p:cNvPr id="54" name="Snip Single Corner Rectangle 12">
              <a:extLst>
                <a:ext uri="{FF2B5EF4-FFF2-40B4-BE49-F238E27FC236}">
                  <a16:creationId xmlns:a16="http://schemas.microsoft.com/office/drawing/2014/main" id="{6FFB437A-348E-4828-A963-21131C456E06}"/>
                </a:ext>
              </a:extLst>
            </p:cNvPr>
            <p:cNvSpPr/>
            <p:nvPr/>
          </p:nvSpPr>
          <p:spPr>
            <a:xfrm>
              <a:off x="4765428" y="1200188"/>
              <a:ext cx="3024336" cy="1656184"/>
            </a:xfrm>
            <a:prstGeom prst="snip1Rect">
              <a:avLst/>
            </a:prstGeom>
            <a:solidFill>
              <a:srgbClr val="C8DA2B"/>
            </a:solidFill>
            <a:ln w="9525" cap="flat" cmpd="sng" algn="ctr">
              <a:noFill/>
              <a:prstDash val="solid"/>
            </a:ln>
            <a:effectLst/>
          </p:spPr>
          <p:txBody>
            <a:bodyPr rtlCol="0" anchor="ct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55" name="TextBox 54">
              <a:extLst>
                <a:ext uri="{FF2B5EF4-FFF2-40B4-BE49-F238E27FC236}">
                  <a16:creationId xmlns:a16="http://schemas.microsoft.com/office/drawing/2014/main" id="{D99272DE-0692-4DBC-AA96-E73B7F393F81}"/>
                </a:ext>
              </a:extLst>
            </p:cNvPr>
            <p:cNvSpPr txBox="1"/>
            <p:nvPr/>
          </p:nvSpPr>
          <p:spPr>
            <a:xfrm>
              <a:off x="4873439" y="1613692"/>
              <a:ext cx="2808312" cy="775358"/>
            </a:xfrm>
            <a:prstGeom prst="rect">
              <a:avLst/>
            </a:prstGeom>
            <a:noFill/>
          </p:spPr>
          <p:txBody>
            <a:bodyPr wrap="square"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en-IE" sz="1500" b="1" i="0" u="none" strike="noStrike" kern="0" cap="none" spc="0" normalizeH="0" baseline="0" noProof="0" dirty="0">
                  <a:ln>
                    <a:noFill/>
                  </a:ln>
                  <a:solidFill>
                    <a:prstClr val="white"/>
                  </a:solidFill>
                  <a:effectLst/>
                  <a:uLnTx/>
                  <a:uFillTx/>
                </a:rPr>
                <a:t>Research Leaders 2025</a:t>
              </a:r>
            </a:p>
            <a:p>
              <a:pPr lvl="0" defTabSz="342900"/>
              <a:r>
                <a:rPr lang="en-IE" sz="1500" b="1" kern="0" dirty="0">
                  <a:solidFill>
                    <a:prstClr val="white"/>
                  </a:solidFill>
                </a:rPr>
                <a:t>€2.1m </a:t>
              </a:r>
              <a:r>
                <a:rPr lang="en-IE" sz="1500" b="1" kern="0" dirty="0" err="1">
                  <a:solidFill>
                    <a:prstClr val="white"/>
                  </a:solidFill>
                </a:rPr>
                <a:t>Teagasc</a:t>
              </a:r>
              <a:r>
                <a:rPr lang="en-IE" sz="1500" b="1" kern="0" dirty="0">
                  <a:solidFill>
                    <a:prstClr val="white"/>
                  </a:solidFill>
                </a:rPr>
                <a:t> </a:t>
              </a:r>
              <a:endParaRPr kumimoji="0" lang="en-IE" sz="1500" b="0" i="0" u="none" strike="noStrike" kern="0" cap="none" spc="0" normalizeH="0" baseline="0" noProof="0" dirty="0">
                <a:ln>
                  <a:noFill/>
                </a:ln>
                <a:solidFill>
                  <a:prstClr val="white"/>
                </a:solidFill>
                <a:effectLst/>
                <a:uLnTx/>
                <a:uFillTx/>
              </a:endParaRPr>
            </a:p>
          </p:txBody>
        </p:sp>
      </p:grpSp>
      <p:sp>
        <p:nvSpPr>
          <p:cNvPr id="56" name="TextBox 55">
            <a:extLst>
              <a:ext uri="{FF2B5EF4-FFF2-40B4-BE49-F238E27FC236}">
                <a16:creationId xmlns:a16="http://schemas.microsoft.com/office/drawing/2014/main" id="{B96B22DD-85C1-45FB-8583-D7DEE9DCD125}"/>
              </a:ext>
            </a:extLst>
          </p:cNvPr>
          <p:cNvSpPr txBox="1"/>
          <p:nvPr/>
        </p:nvSpPr>
        <p:spPr>
          <a:xfrm>
            <a:off x="1522557" y="2111578"/>
            <a:ext cx="2646294" cy="553998"/>
          </a:xfrm>
          <a:prstGeom prst="rect">
            <a:avLst/>
          </a:prstGeom>
          <a:noFill/>
        </p:spPr>
        <p:txBody>
          <a:bodyPr wrap="square"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en-IE" sz="1500" b="1" i="0" u="none" strike="noStrike" kern="0" cap="none" spc="0" normalizeH="0" baseline="0" noProof="0" dirty="0">
                <a:ln>
                  <a:noFill/>
                </a:ln>
                <a:solidFill>
                  <a:prstClr val="white"/>
                </a:solidFill>
                <a:effectLst/>
                <a:uLnTx/>
                <a:uFillTx/>
              </a:rPr>
              <a:t>APC Postdoctoral Excellence</a:t>
            </a:r>
          </a:p>
          <a:p>
            <a:pPr marL="0" marR="0" lvl="0" indent="0" defTabSz="342900" eaLnBrk="1" fontAlgn="auto" latinLnBrk="0" hangingPunct="1">
              <a:lnSpc>
                <a:spcPct val="100000"/>
              </a:lnSpc>
              <a:spcBef>
                <a:spcPts val="0"/>
              </a:spcBef>
              <a:spcAft>
                <a:spcPts val="0"/>
              </a:spcAft>
              <a:buClrTx/>
              <a:buSzTx/>
              <a:buFontTx/>
              <a:buNone/>
              <a:tabLst/>
              <a:defRPr/>
            </a:pPr>
            <a:r>
              <a:rPr kumimoji="0" lang="en-IE" sz="1500" b="1" i="0" u="none" strike="noStrike" kern="0" cap="none" spc="0" normalizeH="0" baseline="0" noProof="0" dirty="0">
                <a:ln>
                  <a:noFill/>
                </a:ln>
                <a:solidFill>
                  <a:prstClr val="white"/>
                </a:solidFill>
                <a:effectLst/>
                <a:uLnTx/>
                <a:uFillTx/>
              </a:rPr>
              <a:t>€1.4 m APC</a:t>
            </a:r>
            <a:endParaRPr kumimoji="0" lang="en-IE" sz="1500" b="0" i="0" u="none" strike="noStrike" kern="0" cap="none" spc="0" normalizeH="0" baseline="0" noProof="0" dirty="0">
              <a:ln>
                <a:noFill/>
              </a:ln>
              <a:solidFill>
                <a:prstClr val="white"/>
              </a:solidFill>
              <a:effectLst/>
              <a:uLnTx/>
              <a:uFillTx/>
            </a:endParaRPr>
          </a:p>
        </p:txBody>
      </p:sp>
      <p:sp>
        <p:nvSpPr>
          <p:cNvPr id="57" name="TextBox 56">
            <a:extLst>
              <a:ext uri="{FF2B5EF4-FFF2-40B4-BE49-F238E27FC236}">
                <a16:creationId xmlns:a16="http://schemas.microsoft.com/office/drawing/2014/main" id="{DB963CAC-FDF8-443C-84D9-6554F42ED840}"/>
              </a:ext>
            </a:extLst>
          </p:cNvPr>
          <p:cNvSpPr txBox="1"/>
          <p:nvPr/>
        </p:nvSpPr>
        <p:spPr>
          <a:xfrm>
            <a:off x="1694459" y="2841233"/>
            <a:ext cx="2521492" cy="784830"/>
          </a:xfrm>
          <a:prstGeom prst="rect">
            <a:avLst/>
          </a:prstGeom>
          <a:noFill/>
        </p:spPr>
        <p:txBody>
          <a:bodyPr wrap="square"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en-IE" sz="1500" b="1" i="0" u="none" strike="noStrike" kern="0" cap="none" spc="0" normalizeH="0" baseline="0" noProof="0" dirty="0">
                <a:ln>
                  <a:noFill/>
                </a:ln>
                <a:solidFill>
                  <a:prstClr val="white"/>
                </a:solidFill>
                <a:effectLst/>
                <a:uLnTx/>
                <a:uFillTx/>
              </a:rPr>
              <a:t>Advanced Learning in Evolving Critical Systems</a:t>
            </a:r>
          </a:p>
          <a:p>
            <a:pPr marL="0" marR="0" lvl="0" indent="0" defTabSz="342900" eaLnBrk="1" fontAlgn="auto" latinLnBrk="0" hangingPunct="1">
              <a:lnSpc>
                <a:spcPct val="100000"/>
              </a:lnSpc>
              <a:spcBef>
                <a:spcPts val="0"/>
              </a:spcBef>
              <a:spcAft>
                <a:spcPts val="0"/>
              </a:spcAft>
              <a:buClrTx/>
              <a:buSzTx/>
              <a:buFontTx/>
              <a:buNone/>
              <a:tabLst/>
              <a:defRPr/>
            </a:pPr>
            <a:r>
              <a:rPr kumimoji="0" lang="en-IE" sz="1500" b="1" i="0" u="none" strike="noStrike" kern="0" cap="none" spc="0" normalizeH="0" baseline="0" noProof="0" dirty="0">
                <a:ln>
                  <a:noFill/>
                </a:ln>
                <a:solidFill>
                  <a:prstClr val="white"/>
                </a:solidFill>
                <a:effectLst/>
                <a:uLnTx/>
                <a:uFillTx/>
              </a:rPr>
              <a:t>€1.8m </a:t>
            </a:r>
            <a:r>
              <a:rPr kumimoji="0" lang="en-IE" sz="1500" b="1" i="0" u="none" strike="noStrike" kern="0" cap="none" spc="0" normalizeH="0" baseline="0" noProof="0" dirty="0" err="1">
                <a:ln>
                  <a:noFill/>
                </a:ln>
                <a:solidFill>
                  <a:prstClr val="white"/>
                </a:solidFill>
                <a:effectLst/>
                <a:uLnTx/>
                <a:uFillTx/>
              </a:rPr>
              <a:t>Lero</a:t>
            </a:r>
            <a:endParaRPr kumimoji="0" lang="en-IE" sz="1500" b="0" i="0" u="none" strike="noStrike" kern="0" cap="none" spc="0" normalizeH="0" baseline="0" noProof="0" dirty="0">
              <a:ln>
                <a:noFill/>
              </a:ln>
              <a:solidFill>
                <a:prstClr val="white"/>
              </a:solidFill>
              <a:effectLst/>
              <a:uLnTx/>
              <a:uFillTx/>
            </a:endParaRPr>
          </a:p>
        </p:txBody>
      </p:sp>
      <p:grpSp>
        <p:nvGrpSpPr>
          <p:cNvPr id="58" name="Group 57">
            <a:extLst>
              <a:ext uri="{FF2B5EF4-FFF2-40B4-BE49-F238E27FC236}">
                <a16:creationId xmlns:a16="http://schemas.microsoft.com/office/drawing/2014/main" id="{4574D3AD-74B2-4712-8396-35A6DF07BC26}"/>
              </a:ext>
            </a:extLst>
          </p:cNvPr>
          <p:cNvGrpSpPr/>
          <p:nvPr/>
        </p:nvGrpSpPr>
        <p:grpSpPr>
          <a:xfrm>
            <a:off x="4555610" y="1044088"/>
            <a:ext cx="2611535" cy="1255382"/>
            <a:chOff x="1043608" y="1844824"/>
            <a:chExt cx="2376264" cy="1584176"/>
          </a:xfrm>
          <a:solidFill>
            <a:srgbClr val="00B1AC"/>
          </a:solidFill>
        </p:grpSpPr>
        <p:sp>
          <p:nvSpPr>
            <p:cNvPr id="59" name="Snip Single Corner Rectangle 6">
              <a:extLst>
                <a:ext uri="{FF2B5EF4-FFF2-40B4-BE49-F238E27FC236}">
                  <a16:creationId xmlns:a16="http://schemas.microsoft.com/office/drawing/2014/main" id="{00FEFAA6-F44C-4403-9C0D-4EF7827D2C96}"/>
                </a:ext>
              </a:extLst>
            </p:cNvPr>
            <p:cNvSpPr/>
            <p:nvPr/>
          </p:nvSpPr>
          <p:spPr>
            <a:xfrm>
              <a:off x="1043608" y="1844824"/>
              <a:ext cx="2376264" cy="1584176"/>
            </a:xfrm>
            <a:prstGeom prst="snip1Rect">
              <a:avLst/>
            </a:prstGeom>
            <a:grpFill/>
            <a:ln w="9525" cap="flat" cmpd="sng" algn="ctr">
              <a:noFill/>
              <a:prstDash val="solid"/>
            </a:ln>
            <a:effectLst/>
          </p:spPr>
          <p:txBody>
            <a:bodyPr rtlCol="0" anchor="ct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60" name="TextBox 59">
              <a:extLst>
                <a:ext uri="{FF2B5EF4-FFF2-40B4-BE49-F238E27FC236}">
                  <a16:creationId xmlns:a16="http://schemas.microsoft.com/office/drawing/2014/main" id="{2E493C73-BE5B-43A2-A0EC-7C5B143D23B8}"/>
                </a:ext>
              </a:extLst>
            </p:cNvPr>
            <p:cNvSpPr txBox="1"/>
            <p:nvPr/>
          </p:nvSpPr>
          <p:spPr>
            <a:xfrm>
              <a:off x="1189643" y="1915920"/>
              <a:ext cx="1762091" cy="627242"/>
            </a:xfrm>
            <a:prstGeom prst="rect">
              <a:avLst/>
            </a:prstGeom>
            <a:grpFill/>
          </p:spPr>
          <p:txBody>
            <a:bodyPr wrap="square" rtlCol="0">
              <a:spAutoFit/>
            </a:bodyPr>
            <a:lstStyle/>
            <a:p>
              <a:pPr marL="0" marR="0" lvl="0" indent="0" defTabSz="342900" eaLnBrk="1" fontAlgn="auto" latinLnBrk="0" hangingPunct="1">
                <a:lnSpc>
                  <a:spcPct val="100000"/>
                </a:lnSpc>
                <a:spcBef>
                  <a:spcPts val="0"/>
                </a:spcBef>
                <a:spcAft>
                  <a:spcPts val="225"/>
                </a:spcAft>
                <a:buClrTx/>
                <a:buSzTx/>
                <a:buFontTx/>
                <a:buNone/>
                <a:tabLst/>
                <a:defRPr/>
              </a:pPr>
              <a:r>
                <a:rPr kumimoji="0" lang="en-IE" sz="2630" b="1" i="0" u="none" strike="noStrike" kern="0" cap="none" spc="0" normalizeH="0" baseline="0" noProof="0" dirty="0">
                  <a:ln>
                    <a:noFill/>
                  </a:ln>
                  <a:solidFill>
                    <a:prstClr val="white"/>
                  </a:solidFill>
                  <a:effectLst/>
                  <a:uLnTx/>
                  <a:uFillTx/>
                </a:rPr>
                <a:t>ICT</a:t>
              </a:r>
            </a:p>
          </p:txBody>
        </p:sp>
      </p:grpSp>
      <p:sp>
        <p:nvSpPr>
          <p:cNvPr id="61" name="Snip Single Corner Rectangle 15">
            <a:extLst>
              <a:ext uri="{FF2B5EF4-FFF2-40B4-BE49-F238E27FC236}">
                <a16:creationId xmlns:a16="http://schemas.microsoft.com/office/drawing/2014/main" id="{ECAC1BAD-30CC-46FF-97B4-C6EF4FD52CA4}"/>
              </a:ext>
            </a:extLst>
          </p:cNvPr>
          <p:cNvSpPr/>
          <p:nvPr/>
        </p:nvSpPr>
        <p:spPr>
          <a:xfrm>
            <a:off x="4794706" y="1973042"/>
            <a:ext cx="2600054" cy="1242138"/>
          </a:xfrm>
          <a:prstGeom prst="snip1Rect">
            <a:avLst/>
          </a:prstGeom>
          <a:solidFill>
            <a:srgbClr val="716B8F"/>
          </a:solidFill>
          <a:ln w="9525" cap="flat" cmpd="sng" algn="ctr">
            <a:noFill/>
            <a:prstDash val="solid"/>
          </a:ln>
          <a:effectLst/>
        </p:spPr>
        <p:txBody>
          <a:bodyPr rtlCol="0" anchor="ct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62" name="Group 61">
            <a:extLst>
              <a:ext uri="{FF2B5EF4-FFF2-40B4-BE49-F238E27FC236}">
                <a16:creationId xmlns:a16="http://schemas.microsoft.com/office/drawing/2014/main" id="{A256D591-BCC9-4DC3-B72D-26BAB68216E3}"/>
              </a:ext>
            </a:extLst>
          </p:cNvPr>
          <p:cNvGrpSpPr/>
          <p:nvPr/>
        </p:nvGrpSpPr>
        <p:grpSpPr>
          <a:xfrm>
            <a:off x="4621068" y="992538"/>
            <a:ext cx="3070492" cy="3106874"/>
            <a:chOff x="-2099547" y="2401032"/>
            <a:chExt cx="4093993" cy="3791682"/>
          </a:xfrm>
        </p:grpSpPr>
        <p:sp>
          <p:nvSpPr>
            <p:cNvPr id="63" name="Snip Single Corner Rectangle 9">
              <a:extLst>
                <a:ext uri="{FF2B5EF4-FFF2-40B4-BE49-F238E27FC236}">
                  <a16:creationId xmlns:a16="http://schemas.microsoft.com/office/drawing/2014/main" id="{5281899C-1764-41F0-A682-E04186B555DD}"/>
                </a:ext>
              </a:extLst>
            </p:cNvPr>
            <p:cNvSpPr/>
            <p:nvPr/>
          </p:nvSpPr>
          <p:spPr>
            <a:xfrm>
              <a:off x="-1461938" y="4608538"/>
              <a:ext cx="3456384" cy="1584176"/>
            </a:xfrm>
            <a:prstGeom prst="snip1Rect">
              <a:avLst/>
            </a:prstGeom>
            <a:solidFill>
              <a:srgbClr val="C8DA2B"/>
            </a:solidFill>
            <a:ln w="9525" cap="flat" cmpd="sng" algn="ctr">
              <a:noFill/>
              <a:prstDash val="solid"/>
            </a:ln>
            <a:effectLst/>
          </p:spPr>
          <p:txBody>
            <a:bodyPr rtlCol="0" anchor="ct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64" name="TextBox 63">
              <a:extLst>
                <a:ext uri="{FF2B5EF4-FFF2-40B4-BE49-F238E27FC236}">
                  <a16:creationId xmlns:a16="http://schemas.microsoft.com/office/drawing/2014/main" id="{3B19C669-55C7-4EDD-A822-96BB5B0989C5}"/>
                </a:ext>
              </a:extLst>
            </p:cNvPr>
            <p:cNvSpPr txBox="1"/>
            <p:nvPr/>
          </p:nvSpPr>
          <p:spPr>
            <a:xfrm>
              <a:off x="-2099547" y="2401032"/>
              <a:ext cx="3528392" cy="661720"/>
            </a:xfrm>
            <a:prstGeom prst="rect">
              <a:avLst/>
            </a:prstGeom>
            <a:noFill/>
          </p:spPr>
          <p:txBody>
            <a:bodyPr wrap="square" rtlCol="0">
              <a:spAutoFit/>
            </a:bodyPr>
            <a:lstStyle/>
            <a:p>
              <a:pPr marL="0" marR="0" lvl="0" indent="0" defTabSz="342900" eaLnBrk="1" fontAlgn="auto" latinLnBrk="0" hangingPunct="1">
                <a:lnSpc>
                  <a:spcPct val="100000"/>
                </a:lnSpc>
                <a:spcBef>
                  <a:spcPts val="0"/>
                </a:spcBef>
                <a:spcAft>
                  <a:spcPts val="225"/>
                </a:spcAft>
                <a:buClrTx/>
                <a:buSzTx/>
                <a:buFontTx/>
                <a:buNone/>
                <a:tabLst/>
                <a:defRPr/>
              </a:pPr>
              <a:endParaRPr kumimoji="0" lang="en-IE" sz="2625" b="1" i="0" u="none" strike="noStrike" kern="0" cap="none" spc="0" normalizeH="0" baseline="0" noProof="0" dirty="0">
                <a:ln>
                  <a:noFill/>
                </a:ln>
                <a:solidFill>
                  <a:prstClr val="white"/>
                </a:solidFill>
                <a:effectLst/>
                <a:uLnTx/>
                <a:uFillTx/>
              </a:endParaRPr>
            </a:p>
          </p:txBody>
        </p:sp>
      </p:grpSp>
      <p:grpSp>
        <p:nvGrpSpPr>
          <p:cNvPr id="65" name="Group 64">
            <a:extLst>
              <a:ext uri="{FF2B5EF4-FFF2-40B4-BE49-F238E27FC236}">
                <a16:creationId xmlns:a16="http://schemas.microsoft.com/office/drawing/2014/main" id="{4404CB47-EB0B-436A-85BB-D7C9BE5EDFED}"/>
              </a:ext>
            </a:extLst>
          </p:cNvPr>
          <p:cNvGrpSpPr/>
          <p:nvPr/>
        </p:nvGrpSpPr>
        <p:grpSpPr>
          <a:xfrm>
            <a:off x="5309128" y="3629666"/>
            <a:ext cx="2592288" cy="1159923"/>
            <a:chOff x="4794721" y="1228947"/>
            <a:chExt cx="3024336" cy="1656184"/>
          </a:xfrm>
          <a:solidFill>
            <a:srgbClr val="4D87BC"/>
          </a:solidFill>
        </p:grpSpPr>
        <p:sp>
          <p:nvSpPr>
            <p:cNvPr id="66" name="Snip Single Corner Rectangle 12">
              <a:extLst>
                <a:ext uri="{FF2B5EF4-FFF2-40B4-BE49-F238E27FC236}">
                  <a16:creationId xmlns:a16="http://schemas.microsoft.com/office/drawing/2014/main" id="{CD5A8C1B-5930-48BE-8C2C-9C4EDFFEFAFA}"/>
                </a:ext>
              </a:extLst>
            </p:cNvPr>
            <p:cNvSpPr/>
            <p:nvPr/>
          </p:nvSpPr>
          <p:spPr>
            <a:xfrm>
              <a:off x="4794721" y="1228947"/>
              <a:ext cx="3024336" cy="1656184"/>
            </a:xfrm>
            <a:prstGeom prst="snip1Rect">
              <a:avLst/>
            </a:prstGeom>
            <a:grpFill/>
            <a:ln w="9525" cap="flat" cmpd="sng" algn="ctr">
              <a:noFill/>
              <a:prstDash val="solid"/>
            </a:ln>
            <a:effectLst/>
          </p:spPr>
          <p:txBody>
            <a:bodyPr rtlCol="0" anchor="ct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67" name="TextBox 66">
              <a:extLst>
                <a:ext uri="{FF2B5EF4-FFF2-40B4-BE49-F238E27FC236}">
                  <a16:creationId xmlns:a16="http://schemas.microsoft.com/office/drawing/2014/main" id="{197EB083-16BD-456F-BDB3-E06F04BA5D9C}"/>
                </a:ext>
              </a:extLst>
            </p:cNvPr>
            <p:cNvSpPr txBox="1"/>
            <p:nvPr/>
          </p:nvSpPr>
          <p:spPr>
            <a:xfrm>
              <a:off x="4940369" y="1365780"/>
              <a:ext cx="2808313" cy="983811"/>
            </a:xfrm>
            <a:prstGeom prst="rect">
              <a:avLst/>
            </a:prstGeom>
            <a:grpFill/>
          </p:spPr>
          <p:txBody>
            <a:bodyPr wrap="square"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en-IE" sz="1400" b="1" i="0" u="none" strike="noStrike" kern="0" cap="none" spc="0" normalizeH="0" baseline="0" noProof="0" dirty="0">
                  <a:ln>
                    <a:noFill/>
                  </a:ln>
                  <a:solidFill>
                    <a:prstClr val="white"/>
                  </a:solidFill>
                  <a:effectLst/>
                  <a:uLnTx/>
                  <a:uFillTx/>
                </a:rPr>
                <a:t>RECAP €1.4m </a:t>
              </a:r>
            </a:p>
            <a:p>
              <a:pPr marL="0" marR="0" lvl="0" indent="0" defTabSz="342900" eaLnBrk="1" fontAlgn="auto" latinLnBrk="0" hangingPunct="1">
                <a:lnSpc>
                  <a:spcPct val="100000"/>
                </a:lnSpc>
                <a:spcBef>
                  <a:spcPts val="0"/>
                </a:spcBef>
                <a:spcAft>
                  <a:spcPts val="0"/>
                </a:spcAft>
                <a:buClrTx/>
                <a:buSzTx/>
                <a:buFontTx/>
                <a:buNone/>
                <a:tabLst/>
                <a:defRPr/>
              </a:pPr>
              <a:r>
                <a:rPr kumimoji="0" lang="en-IE" sz="1400" b="1" i="0" u="none" strike="noStrike" kern="0" cap="none" spc="0" normalizeH="0" baseline="0" noProof="0" dirty="0">
                  <a:ln>
                    <a:noFill/>
                  </a:ln>
                  <a:solidFill>
                    <a:prstClr val="white"/>
                  </a:solidFill>
                  <a:effectLst/>
                  <a:uLnTx/>
                  <a:uFillTx/>
                </a:rPr>
                <a:t>DCU &amp; Intel </a:t>
              </a:r>
            </a:p>
            <a:p>
              <a:pPr marL="0" marR="0" lvl="0" indent="0" defTabSz="342900" eaLnBrk="1" fontAlgn="auto" latinLnBrk="0" hangingPunct="1">
                <a:lnSpc>
                  <a:spcPct val="100000"/>
                </a:lnSpc>
                <a:spcBef>
                  <a:spcPts val="0"/>
                </a:spcBef>
                <a:spcAft>
                  <a:spcPts val="0"/>
                </a:spcAft>
                <a:buClrTx/>
                <a:buSzTx/>
                <a:buFontTx/>
                <a:buNone/>
                <a:tabLst/>
                <a:defRPr/>
              </a:pPr>
              <a:r>
                <a:rPr kumimoji="0" lang="en-IE" sz="1400" b="1" i="0" u="none" strike="noStrike" kern="0" cap="none" spc="0" normalizeH="0" baseline="0" noProof="0" dirty="0">
                  <a:ln>
                    <a:noFill/>
                  </a:ln>
                  <a:solidFill>
                    <a:prstClr val="white"/>
                  </a:solidFill>
                  <a:effectLst/>
                  <a:uLnTx/>
                  <a:uFillTx/>
                </a:rPr>
                <a:t>Project €4m</a:t>
              </a:r>
              <a:endParaRPr kumimoji="0" lang="en-IE" sz="1400" b="0" i="0" u="none" strike="noStrike" kern="0" cap="none" spc="0" normalizeH="0" baseline="0" noProof="0" dirty="0">
                <a:ln>
                  <a:noFill/>
                </a:ln>
                <a:solidFill>
                  <a:prstClr val="white"/>
                </a:solidFill>
                <a:effectLst/>
                <a:uLnTx/>
                <a:uFillTx/>
              </a:endParaRPr>
            </a:p>
          </p:txBody>
        </p:sp>
      </p:grpSp>
      <p:sp>
        <p:nvSpPr>
          <p:cNvPr id="68" name="TextBox 67">
            <a:extLst>
              <a:ext uri="{FF2B5EF4-FFF2-40B4-BE49-F238E27FC236}">
                <a16:creationId xmlns:a16="http://schemas.microsoft.com/office/drawing/2014/main" id="{BEAD6119-32BD-415B-B0B5-60E6B98D7AEC}"/>
              </a:ext>
            </a:extLst>
          </p:cNvPr>
          <p:cNvSpPr txBox="1"/>
          <p:nvPr/>
        </p:nvSpPr>
        <p:spPr>
          <a:xfrm>
            <a:off x="4859897" y="2030532"/>
            <a:ext cx="2773959" cy="738664"/>
          </a:xfrm>
          <a:prstGeom prst="rect">
            <a:avLst/>
          </a:prstGeom>
          <a:noFill/>
        </p:spPr>
        <p:txBody>
          <a:bodyPr wrap="square" rtlCol="0">
            <a:spAutoFit/>
          </a:bodyPr>
          <a:lstStyle/>
          <a:p>
            <a:pPr lvl="0" defTabSz="342900"/>
            <a:r>
              <a:rPr lang="en-IE" sz="1400" b="1" kern="0" dirty="0">
                <a:solidFill>
                  <a:prstClr val="white"/>
                </a:solidFill>
              </a:rPr>
              <a:t>SLICENET, €</a:t>
            </a:r>
            <a:r>
              <a:rPr kumimoji="0" lang="en-IE" sz="1400" b="1" i="0" u="none" strike="noStrike" kern="0" cap="none" spc="0" normalizeH="0" baseline="0" noProof="0" dirty="0">
                <a:ln>
                  <a:noFill/>
                </a:ln>
                <a:solidFill>
                  <a:prstClr val="white"/>
                </a:solidFill>
                <a:effectLst/>
                <a:uLnTx/>
                <a:uFillTx/>
              </a:rPr>
              <a:t>1.5m </a:t>
            </a:r>
          </a:p>
          <a:p>
            <a:pPr lvl="0" defTabSz="342900"/>
            <a:r>
              <a:rPr kumimoji="0" lang="en-IE" sz="1400" b="1" i="0" u="none" strike="noStrike" kern="0" cap="none" spc="0" normalizeH="0" baseline="0" noProof="0" dirty="0" err="1">
                <a:ln>
                  <a:noFill/>
                </a:ln>
                <a:solidFill>
                  <a:prstClr val="white"/>
                </a:solidFill>
                <a:effectLst/>
                <a:uLnTx/>
                <a:uFillTx/>
              </a:rPr>
              <a:t>Redzinc</a:t>
            </a:r>
            <a:r>
              <a:rPr kumimoji="0" lang="en-IE" sz="1400" b="1" i="0" u="none" strike="noStrike" kern="0" cap="none" spc="0" normalizeH="0" baseline="0" noProof="0" dirty="0">
                <a:ln>
                  <a:noFill/>
                </a:ln>
                <a:solidFill>
                  <a:prstClr val="white"/>
                </a:solidFill>
                <a:effectLst/>
                <a:uLnTx/>
                <a:uFillTx/>
              </a:rPr>
              <a:t>, EMC, </a:t>
            </a:r>
            <a:r>
              <a:rPr lang="en-IE" sz="1400" b="1" kern="0" dirty="0">
                <a:solidFill>
                  <a:prstClr val="white"/>
                </a:solidFill>
              </a:rPr>
              <a:t>CIT Infinite</a:t>
            </a:r>
          </a:p>
          <a:p>
            <a:pPr lvl="0" defTabSz="342900"/>
            <a:r>
              <a:rPr lang="en-IE" sz="1400" b="1" kern="0" dirty="0">
                <a:solidFill>
                  <a:prstClr val="white"/>
                </a:solidFill>
              </a:rPr>
              <a:t>Project €8m </a:t>
            </a:r>
            <a:endParaRPr kumimoji="0" lang="en-IE" sz="1400" b="1" i="0" u="none" strike="noStrike" kern="0" cap="none" spc="0" normalizeH="0" baseline="0" noProof="0" dirty="0">
              <a:ln>
                <a:noFill/>
              </a:ln>
              <a:solidFill>
                <a:prstClr val="white"/>
              </a:solidFill>
              <a:effectLst/>
              <a:uLnTx/>
              <a:uFillTx/>
            </a:endParaRPr>
          </a:p>
        </p:txBody>
      </p:sp>
      <p:sp>
        <p:nvSpPr>
          <p:cNvPr id="69" name="TextBox 68">
            <a:extLst>
              <a:ext uri="{FF2B5EF4-FFF2-40B4-BE49-F238E27FC236}">
                <a16:creationId xmlns:a16="http://schemas.microsoft.com/office/drawing/2014/main" id="{13E9EC31-476A-46EE-AF5B-69B6857AA5AF}"/>
              </a:ext>
            </a:extLst>
          </p:cNvPr>
          <p:cNvSpPr txBox="1"/>
          <p:nvPr/>
        </p:nvSpPr>
        <p:spPr>
          <a:xfrm>
            <a:off x="5131492" y="2860154"/>
            <a:ext cx="2664996" cy="738664"/>
          </a:xfrm>
          <a:prstGeom prst="rect">
            <a:avLst/>
          </a:prstGeom>
          <a:noFill/>
        </p:spPr>
        <p:txBody>
          <a:bodyPr wrap="square" rtlCol="0">
            <a:spAutoFit/>
          </a:bodyPr>
          <a:lstStyle/>
          <a:p>
            <a:pPr lvl="0" defTabSz="342900">
              <a:defRPr/>
            </a:pPr>
            <a:r>
              <a:rPr lang="en-IE" sz="1400" b="1" kern="0" dirty="0" err="1">
                <a:solidFill>
                  <a:prstClr val="white"/>
                </a:solidFill>
              </a:rPr>
              <a:t>PixAPP</a:t>
            </a:r>
            <a:r>
              <a:rPr lang="en-IE" sz="1400" b="1" kern="0" dirty="0">
                <a:solidFill>
                  <a:prstClr val="white"/>
                </a:solidFill>
              </a:rPr>
              <a:t> €3.1m </a:t>
            </a:r>
          </a:p>
          <a:p>
            <a:pPr lvl="0" defTabSz="342900">
              <a:defRPr/>
            </a:pPr>
            <a:r>
              <a:rPr lang="en-IE" sz="1400" b="1" kern="0" dirty="0">
                <a:solidFill>
                  <a:prstClr val="white"/>
                </a:solidFill>
              </a:rPr>
              <a:t>IPIC &amp; </a:t>
            </a:r>
            <a:r>
              <a:rPr lang="en-IE" sz="1400" b="1" kern="0" dirty="0" err="1">
                <a:solidFill>
                  <a:prstClr val="white"/>
                </a:solidFill>
              </a:rPr>
              <a:t>Eblana</a:t>
            </a:r>
            <a:r>
              <a:rPr lang="en-IE" sz="1400" b="1" kern="0" dirty="0">
                <a:solidFill>
                  <a:prstClr val="white"/>
                </a:solidFill>
              </a:rPr>
              <a:t> </a:t>
            </a:r>
          </a:p>
          <a:p>
            <a:pPr lvl="0" defTabSz="342900"/>
            <a:r>
              <a:rPr lang="en-IE" sz="1400" b="1" kern="0" dirty="0">
                <a:solidFill>
                  <a:prstClr val="white"/>
                </a:solidFill>
              </a:rPr>
              <a:t>€13.8m Project</a:t>
            </a:r>
          </a:p>
        </p:txBody>
      </p:sp>
    </p:spTree>
    <p:extLst>
      <p:ext uri="{BB962C8B-B14F-4D97-AF65-F5344CB8AC3E}">
        <p14:creationId xmlns:p14="http://schemas.microsoft.com/office/powerpoint/2010/main" val="3549812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7DC49D9-E6BE-4F37-B76A-9639003652B3}"/>
              </a:ext>
            </a:extLst>
          </p:cNvPr>
          <p:cNvSpPr/>
          <p:nvPr/>
        </p:nvSpPr>
        <p:spPr>
          <a:xfrm>
            <a:off x="0" y="1109472"/>
            <a:ext cx="9144000" cy="4034029"/>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5" name="Title 1">
            <a:extLst>
              <a:ext uri="{FF2B5EF4-FFF2-40B4-BE49-F238E27FC236}">
                <a16:creationId xmlns:a16="http://schemas.microsoft.com/office/drawing/2014/main" id="{EE3C36AA-396C-45A6-904E-114063BBA3F7}"/>
              </a:ext>
            </a:extLst>
          </p:cNvPr>
          <p:cNvSpPr txBox="1">
            <a:spLocks/>
          </p:cNvSpPr>
          <p:nvPr/>
        </p:nvSpPr>
        <p:spPr>
          <a:xfrm>
            <a:off x="183511" y="418366"/>
            <a:ext cx="6850954" cy="603030"/>
          </a:xfrm>
          <a:prstGeom prst="rect">
            <a:avLst/>
          </a:prstGeom>
        </p:spPr>
        <p:txBody>
          <a:bodyPr>
            <a:normAutofit/>
          </a:bodyPr>
          <a:lstStyle>
            <a:lvl1pPr algn="l" defTabSz="457200" rtl="0" eaLnBrk="1" latinLnBrk="0" hangingPunct="1">
              <a:spcBef>
                <a:spcPct val="0"/>
              </a:spcBef>
              <a:buNone/>
              <a:defRPr sz="3200" b="0" i="0" kern="1200">
                <a:solidFill>
                  <a:schemeClr val="tx2"/>
                </a:solidFill>
                <a:latin typeface=""/>
                <a:ea typeface="+mj-ea"/>
                <a:cs typeface="+mj-cs"/>
              </a:defRPr>
            </a:lvl1pPr>
          </a:lstStyle>
          <a:p>
            <a:r>
              <a:rPr lang="en-US" sz="2400" b="1" dirty="0">
                <a:latin typeface="+mn-lt"/>
              </a:rPr>
              <a:t>Horizon 2020 Work Programme 2018 – 2020</a:t>
            </a:r>
            <a:endParaRPr lang="en-IE" sz="2400" b="1" dirty="0">
              <a:latin typeface="+mn-lt"/>
            </a:endParaRPr>
          </a:p>
        </p:txBody>
      </p:sp>
      <p:sp>
        <p:nvSpPr>
          <p:cNvPr id="6" name="Content Placeholder 2">
            <a:extLst>
              <a:ext uri="{FF2B5EF4-FFF2-40B4-BE49-F238E27FC236}">
                <a16:creationId xmlns:a16="http://schemas.microsoft.com/office/drawing/2014/main" id="{0565E37E-F7A4-42B3-B0B9-7491F25AE5DC}"/>
              </a:ext>
            </a:extLst>
          </p:cNvPr>
          <p:cNvSpPr txBox="1">
            <a:spLocks/>
          </p:cNvSpPr>
          <p:nvPr/>
        </p:nvSpPr>
        <p:spPr>
          <a:xfrm>
            <a:off x="287338" y="1101498"/>
            <a:ext cx="8650319" cy="4140792"/>
          </a:xfrm>
          <a:prstGeom prst="rect">
            <a:avLst/>
          </a:prstGeom>
        </p:spPr>
        <p:txBody>
          <a:bodyPr>
            <a:normAutofit/>
          </a:bodyPr>
          <a:lstStyle>
            <a:lvl1pPr marL="0" indent="0" algn="l" defTabSz="457200" rtl="0" eaLnBrk="1" latinLnBrk="0" hangingPunct="1">
              <a:spcBef>
                <a:spcPct val="20000"/>
              </a:spcBef>
              <a:buClr>
                <a:srgbClr val="FF6600"/>
              </a:buClr>
              <a:buSzPct val="110000"/>
              <a:buFontTx/>
              <a:buNone/>
              <a:defRPr sz="2000" kern="1200">
                <a:solidFill>
                  <a:schemeClr val="tx1"/>
                </a:solidFill>
                <a:latin typeface="Arial"/>
                <a:ea typeface="+mn-ea"/>
                <a:cs typeface="Arial"/>
              </a:defRPr>
            </a:lvl1pPr>
            <a:lvl2pPr marL="457200" indent="0" algn="l" defTabSz="457200" rtl="0" eaLnBrk="1" latinLnBrk="0" hangingPunct="1">
              <a:spcBef>
                <a:spcPct val="20000"/>
              </a:spcBef>
              <a:buClr>
                <a:srgbClr val="FF6600"/>
              </a:buClr>
              <a:buFontTx/>
              <a:buNone/>
              <a:defRPr sz="2000" kern="1200">
                <a:solidFill>
                  <a:schemeClr val="tx1"/>
                </a:solidFill>
                <a:latin typeface="Arial"/>
                <a:ea typeface="+mn-ea"/>
                <a:cs typeface="Arial"/>
              </a:defRPr>
            </a:lvl2pPr>
            <a:lvl3pPr marL="1257300" indent="-342900" algn="l" defTabSz="457200" rtl="0" eaLnBrk="1" latinLnBrk="0" hangingPunct="1">
              <a:spcBef>
                <a:spcPct val="20000"/>
              </a:spcBef>
              <a:buClr>
                <a:srgbClr val="FF6600"/>
              </a:buClr>
              <a:buFont typeface="Arial"/>
              <a:buChar char="•"/>
              <a:defRPr sz="2000" kern="1200">
                <a:solidFill>
                  <a:schemeClr val="tx1"/>
                </a:solidFill>
                <a:latin typeface="Arial"/>
                <a:ea typeface="+mn-ea"/>
                <a:cs typeface="Arial"/>
              </a:defRPr>
            </a:lvl3pPr>
            <a:lvl4pPr marL="1714500" indent="-342900" algn="l" defTabSz="457200" rtl="0" eaLnBrk="1" latinLnBrk="0" hangingPunct="1">
              <a:spcBef>
                <a:spcPct val="20000"/>
              </a:spcBef>
              <a:buClr>
                <a:srgbClr val="FF6600"/>
              </a:buClr>
              <a:buFont typeface="Arial"/>
              <a:buChar char="•"/>
              <a:defRPr sz="2000" kern="1200">
                <a:solidFill>
                  <a:schemeClr val="tx1"/>
                </a:solidFill>
                <a:latin typeface="Arial"/>
                <a:ea typeface="+mn-ea"/>
                <a:cs typeface="Arial"/>
              </a:defRPr>
            </a:lvl4pPr>
            <a:lvl5pPr marL="2171700" indent="-342900" algn="l" defTabSz="457200" rtl="0" eaLnBrk="1" latinLnBrk="0" hangingPunct="1">
              <a:spcBef>
                <a:spcPct val="20000"/>
              </a:spcBef>
              <a:buClr>
                <a:srgbClr val="FF6600"/>
              </a:buClr>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Clr>
                <a:schemeClr val="accent5"/>
              </a:buClr>
              <a:buSzPct val="125000"/>
              <a:buFont typeface="Arial" panose="020B0604020202020204" pitchFamily="34" charset="0"/>
              <a:buChar char="•"/>
            </a:pPr>
            <a:r>
              <a:rPr lang="en-IE" sz="1600" dirty="0">
                <a:latin typeface="+mn-lt"/>
              </a:rPr>
              <a:t>A low-carbon, climate resilient future: </a:t>
            </a:r>
            <a:r>
              <a:rPr lang="en-IE" sz="1600" b="1" dirty="0">
                <a:latin typeface="+mn-lt"/>
              </a:rPr>
              <a:t>€3.3 billion</a:t>
            </a:r>
          </a:p>
          <a:p>
            <a:pPr marL="285750" indent="-285750">
              <a:buClr>
                <a:schemeClr val="accent5"/>
              </a:buClr>
              <a:buSzPct val="125000"/>
              <a:buFont typeface="Arial" panose="020B0604020202020204" pitchFamily="34" charset="0"/>
              <a:buChar char="•"/>
            </a:pPr>
            <a:r>
              <a:rPr lang="en-IE" sz="1600" dirty="0">
                <a:latin typeface="+mn-lt"/>
              </a:rPr>
              <a:t>Circular Economy (connecting economic and environmental gains): </a:t>
            </a:r>
            <a:r>
              <a:rPr lang="en-IE" sz="1600" b="1" dirty="0">
                <a:latin typeface="+mn-lt"/>
              </a:rPr>
              <a:t>€1 billion</a:t>
            </a:r>
          </a:p>
          <a:p>
            <a:pPr marL="285750" indent="-285750">
              <a:buClr>
                <a:schemeClr val="accent5"/>
              </a:buClr>
              <a:buSzPct val="125000"/>
              <a:buFont typeface="Arial" panose="020B0604020202020204" pitchFamily="34" charset="0"/>
              <a:buChar char="•"/>
            </a:pPr>
            <a:r>
              <a:rPr lang="en-IE" sz="1600" dirty="0">
                <a:latin typeface="+mn-lt"/>
              </a:rPr>
              <a:t>Digitising and transforming European industry and services: </a:t>
            </a:r>
            <a:r>
              <a:rPr lang="en-IE" sz="1600" b="1" dirty="0">
                <a:latin typeface="+mn-lt"/>
              </a:rPr>
              <a:t>€1.7 billion</a:t>
            </a:r>
          </a:p>
          <a:p>
            <a:pPr marL="285750" indent="-285750">
              <a:buClr>
                <a:schemeClr val="accent5"/>
              </a:buClr>
              <a:buSzPct val="125000"/>
              <a:buFont typeface="Arial" panose="020B0604020202020204" pitchFamily="34" charset="0"/>
              <a:buChar char="•"/>
            </a:pPr>
            <a:r>
              <a:rPr lang="en-IE" sz="1600" dirty="0">
                <a:latin typeface="+mn-lt"/>
              </a:rPr>
              <a:t>Security Union: </a:t>
            </a:r>
            <a:r>
              <a:rPr lang="en-IE" sz="1600" b="1" dirty="0">
                <a:latin typeface="+mn-lt"/>
              </a:rPr>
              <a:t>€1 billion</a:t>
            </a:r>
          </a:p>
          <a:p>
            <a:pPr marL="285750" indent="-285750">
              <a:buClr>
                <a:schemeClr val="accent5"/>
              </a:buClr>
              <a:buSzPct val="125000"/>
              <a:buFont typeface="Arial" panose="020B0604020202020204" pitchFamily="34" charset="0"/>
              <a:buChar char="•"/>
            </a:pPr>
            <a:r>
              <a:rPr lang="en-IE" sz="1600" dirty="0">
                <a:latin typeface="+mn-lt"/>
              </a:rPr>
              <a:t>Clean Energy - </a:t>
            </a:r>
            <a:r>
              <a:rPr lang="en-IE" sz="1600" b="1" dirty="0">
                <a:latin typeface="+mn-lt"/>
              </a:rPr>
              <a:t>€2.2 billion </a:t>
            </a:r>
            <a:r>
              <a:rPr lang="en-IE" sz="1600" dirty="0">
                <a:latin typeface="+mn-lt"/>
              </a:rPr>
              <a:t>Targeting: renewables, energy efficient buildings, electro-mobility and storage solutions</a:t>
            </a:r>
          </a:p>
          <a:p>
            <a:pPr marL="285750" indent="-285750">
              <a:buClr>
                <a:schemeClr val="accent5"/>
              </a:buClr>
              <a:buSzPct val="125000"/>
              <a:buFont typeface="Arial" panose="020B0604020202020204" pitchFamily="34" charset="0"/>
              <a:buChar char="•"/>
            </a:pPr>
            <a:r>
              <a:rPr lang="en-IE" sz="1600" dirty="0">
                <a:latin typeface="+mn-lt"/>
              </a:rPr>
              <a:t>Boosting 'blue sky' research</a:t>
            </a:r>
          </a:p>
          <a:p>
            <a:pPr marL="742950" lvl="1" indent="-285750">
              <a:buClr>
                <a:schemeClr val="accent5"/>
              </a:buClr>
              <a:buSzPct val="125000"/>
              <a:buFont typeface="Arial" panose="020B0604020202020204" pitchFamily="34" charset="0"/>
              <a:buChar char="•"/>
            </a:pPr>
            <a:r>
              <a:rPr lang="en-IE" sz="1600" dirty="0">
                <a:latin typeface="+mn-lt"/>
              </a:rPr>
              <a:t>ERC</a:t>
            </a:r>
            <a:r>
              <a:rPr lang="en-IE" sz="1600" u="sng" dirty="0">
                <a:latin typeface="+mn-lt"/>
              </a:rPr>
              <a:t> 2018 </a:t>
            </a:r>
            <a:r>
              <a:rPr lang="en-IE" sz="1600" b="1" dirty="0">
                <a:latin typeface="+mn-lt"/>
              </a:rPr>
              <a:t>€1.86 billion</a:t>
            </a:r>
            <a:r>
              <a:rPr lang="en-IE" sz="1600" dirty="0">
                <a:latin typeface="+mn-lt"/>
              </a:rPr>
              <a:t>. Marie </a:t>
            </a:r>
            <a:r>
              <a:rPr lang="en-IE" sz="1600" dirty="0" err="1">
                <a:latin typeface="+mn-lt"/>
              </a:rPr>
              <a:t>Skłodowska</a:t>
            </a:r>
            <a:r>
              <a:rPr lang="en-IE" sz="1600" dirty="0">
                <a:latin typeface="+mn-lt"/>
              </a:rPr>
              <a:t>-Curie Actions 2018-2020: </a:t>
            </a:r>
            <a:r>
              <a:rPr lang="en-IE" sz="1600" b="1" dirty="0">
                <a:latin typeface="+mn-lt"/>
              </a:rPr>
              <a:t>€2.9 billion</a:t>
            </a:r>
            <a:r>
              <a:rPr lang="en-IE" sz="1600" dirty="0">
                <a:latin typeface="+mn-lt"/>
              </a:rPr>
              <a:t>.</a:t>
            </a:r>
          </a:p>
          <a:p>
            <a:pPr marL="285750" indent="-285750">
              <a:buClr>
                <a:schemeClr val="accent5"/>
              </a:buClr>
              <a:buSzPct val="125000"/>
              <a:buFont typeface="Arial" panose="020B0604020202020204" pitchFamily="34" charset="0"/>
              <a:buChar char="•"/>
            </a:pPr>
            <a:r>
              <a:rPr lang="en-IE" sz="1600" dirty="0">
                <a:latin typeface="+mn-lt"/>
              </a:rPr>
              <a:t>Enhancing international cooperation</a:t>
            </a:r>
          </a:p>
          <a:p>
            <a:pPr marL="742950" lvl="1" indent="-285750">
              <a:buClr>
                <a:schemeClr val="accent5"/>
              </a:buClr>
              <a:buSzPct val="125000"/>
              <a:buFont typeface="Arial" panose="020B0604020202020204" pitchFamily="34" charset="0"/>
              <a:buChar char="•"/>
            </a:pPr>
            <a:r>
              <a:rPr lang="en-IE" sz="1600" b="1" dirty="0">
                <a:latin typeface="+mn-lt"/>
              </a:rPr>
              <a:t>€1 billion </a:t>
            </a:r>
            <a:r>
              <a:rPr lang="en-IE" sz="1600" dirty="0">
                <a:latin typeface="+mn-lt"/>
              </a:rPr>
              <a:t>towards 30 flagship initiatives (with for example Canada on personalised medicine, with the US, Japan, South Korea, Singapore and Australia on road transport automation, with India on water challenges and with African countries on food security and renewable energies)</a:t>
            </a:r>
          </a:p>
          <a:p>
            <a:pPr marL="285750" indent="-285750">
              <a:buClr>
                <a:schemeClr val="accent5"/>
              </a:buClr>
              <a:buSzPct val="125000"/>
              <a:buFont typeface="Arial" panose="020B0604020202020204" pitchFamily="34" charset="0"/>
              <a:buChar char="•"/>
            </a:pPr>
            <a:r>
              <a:rPr lang="en-IE" sz="1600" dirty="0">
                <a:latin typeface="+mn-lt"/>
              </a:rPr>
              <a:t>Open Science: </a:t>
            </a:r>
            <a:r>
              <a:rPr lang="en-IE" sz="1600" b="1" dirty="0">
                <a:latin typeface="+mn-lt"/>
              </a:rPr>
              <a:t>€2 billion</a:t>
            </a:r>
            <a:r>
              <a:rPr lang="en-IE" sz="1600" dirty="0">
                <a:latin typeface="+mn-lt"/>
              </a:rPr>
              <a:t> </a:t>
            </a:r>
            <a:r>
              <a:rPr lang="en-IE" sz="1600" i="1" dirty="0">
                <a:latin typeface="+mn-lt"/>
              </a:rPr>
              <a:t>including</a:t>
            </a:r>
            <a:r>
              <a:rPr lang="en-IE" sz="1600" dirty="0">
                <a:latin typeface="+mn-lt"/>
              </a:rPr>
              <a:t> European Open Science Cloud and data infrastructure: </a:t>
            </a:r>
            <a:r>
              <a:rPr lang="en-IE" sz="1600" b="1" dirty="0">
                <a:latin typeface="+mn-lt"/>
              </a:rPr>
              <a:t>€600m</a:t>
            </a:r>
          </a:p>
        </p:txBody>
      </p:sp>
    </p:spTree>
    <p:extLst>
      <p:ext uri="{BB962C8B-B14F-4D97-AF65-F5344CB8AC3E}">
        <p14:creationId xmlns:p14="http://schemas.microsoft.com/office/powerpoint/2010/main" val="4179625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EE6BE-D83A-4546-9267-6B7727DF9DA2}"/>
              </a:ext>
            </a:extLst>
          </p:cNvPr>
          <p:cNvSpPr>
            <a:spLocks noGrp="1"/>
          </p:cNvSpPr>
          <p:nvPr>
            <p:ph type="title" idx="4294967295"/>
          </p:nvPr>
        </p:nvSpPr>
        <p:spPr>
          <a:xfrm>
            <a:off x="221987" y="414030"/>
            <a:ext cx="6683671" cy="641966"/>
          </a:xfrm>
        </p:spPr>
        <p:txBody>
          <a:bodyPr>
            <a:normAutofit fontScale="90000"/>
          </a:bodyPr>
          <a:lstStyle/>
          <a:p>
            <a:r>
              <a:rPr lang="en-US" sz="2700" b="1" dirty="0">
                <a:latin typeface="+mj-lt"/>
              </a:rPr>
              <a:t>Horizon 2020 – large upcoming calls</a:t>
            </a:r>
            <a:br>
              <a:rPr lang="en-US" dirty="0"/>
            </a:br>
            <a:endParaRPr lang="en-IE" dirty="0"/>
          </a:p>
        </p:txBody>
      </p:sp>
      <p:pic>
        <p:nvPicPr>
          <p:cNvPr id="3" name="Picture 2">
            <a:extLst>
              <a:ext uri="{FF2B5EF4-FFF2-40B4-BE49-F238E27FC236}">
                <a16:creationId xmlns:a16="http://schemas.microsoft.com/office/drawing/2014/main" id="{C342199E-85C4-4F33-AF3F-E9DD098499A1}"/>
              </a:ext>
            </a:extLst>
          </p:cNvPr>
          <p:cNvPicPr>
            <a:picLocks noChangeAspect="1"/>
          </p:cNvPicPr>
          <p:nvPr/>
        </p:nvPicPr>
        <p:blipFill>
          <a:blip r:embed="rId3"/>
          <a:stretch>
            <a:fillRect/>
          </a:stretch>
        </p:blipFill>
        <p:spPr>
          <a:xfrm>
            <a:off x="393880" y="870857"/>
            <a:ext cx="5872449" cy="4029755"/>
          </a:xfrm>
          <a:prstGeom prst="rect">
            <a:avLst/>
          </a:prstGeom>
        </p:spPr>
      </p:pic>
    </p:spTree>
    <p:extLst>
      <p:ext uri="{BB962C8B-B14F-4D97-AF65-F5344CB8AC3E}">
        <p14:creationId xmlns:p14="http://schemas.microsoft.com/office/powerpoint/2010/main" val="2444902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195" y="385347"/>
            <a:ext cx="6662705" cy="430653"/>
          </a:xfrm>
        </p:spPr>
        <p:txBody>
          <a:bodyPr>
            <a:noAutofit/>
          </a:bodyPr>
          <a:lstStyle/>
          <a:p>
            <a:r>
              <a:rPr lang="en-IE" sz="2400" b="1" dirty="0">
                <a:latin typeface="Calibri" panose="020F0502020204030204" pitchFamily="34" charset="0"/>
                <a:ea typeface="Calibri" panose="020F0502020204030204" pitchFamily="34" charset="0"/>
                <a:cs typeface="Times New Roman" panose="02020603050405020304" pitchFamily="18" charset="0"/>
              </a:rPr>
              <a:t>2018 Priorities and New Initiatives</a:t>
            </a:r>
            <a:endParaRPr lang="en-IE" sz="2400" b="1"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B65E3A66-0B1D-4E25-BB40-DED2C8714394}"/>
              </a:ext>
            </a:extLst>
          </p:cNvPr>
          <p:cNvPicPr>
            <a:picLocks noChangeAspect="1"/>
          </p:cNvPicPr>
          <p:nvPr/>
        </p:nvPicPr>
        <p:blipFill>
          <a:blip r:embed="rId3"/>
          <a:stretch>
            <a:fillRect/>
          </a:stretch>
        </p:blipFill>
        <p:spPr>
          <a:xfrm>
            <a:off x="6615112" y="1285876"/>
            <a:ext cx="2438432" cy="2377874"/>
          </a:xfrm>
          <a:prstGeom prst="rect">
            <a:avLst/>
          </a:prstGeom>
        </p:spPr>
      </p:pic>
      <p:sp>
        <p:nvSpPr>
          <p:cNvPr id="3" name="Rectangle 2">
            <a:extLst>
              <a:ext uri="{FF2B5EF4-FFF2-40B4-BE49-F238E27FC236}">
                <a16:creationId xmlns:a16="http://schemas.microsoft.com/office/drawing/2014/main" id="{70941873-CBDD-4FE8-A953-278D15ECCB4F}"/>
              </a:ext>
            </a:extLst>
          </p:cNvPr>
          <p:cNvSpPr/>
          <p:nvPr/>
        </p:nvSpPr>
        <p:spPr>
          <a:xfrm>
            <a:off x="232195" y="1054626"/>
            <a:ext cx="6327775" cy="3170099"/>
          </a:xfrm>
          <a:prstGeom prst="rect">
            <a:avLst/>
          </a:prstGeom>
        </p:spPr>
        <p:txBody>
          <a:bodyPr wrap="square">
            <a:spAutoFit/>
          </a:bodyPr>
          <a:lstStyle/>
          <a:p>
            <a:pPr marL="285750" indent="-285750" defTabSz="685800">
              <a:buClr>
                <a:schemeClr val="tx2"/>
              </a:buClr>
              <a:buFont typeface="Arial" panose="020B0604020202020204" pitchFamily="34" charset="0"/>
              <a:buChar char="•"/>
            </a:pPr>
            <a:r>
              <a:rPr lang="en-GB" sz="2000" dirty="0"/>
              <a:t>Focus on implementing </a:t>
            </a:r>
            <a:r>
              <a:rPr lang="en-GB" sz="2000" b="1" dirty="0"/>
              <a:t>Innovation 2020</a:t>
            </a:r>
          </a:p>
          <a:p>
            <a:pPr marL="285750" indent="-285750" defTabSz="685800">
              <a:buClr>
                <a:schemeClr val="tx2"/>
              </a:buClr>
              <a:buFont typeface="Arial" panose="020B0604020202020204" pitchFamily="34" charset="0"/>
              <a:buChar char="•"/>
            </a:pPr>
            <a:endParaRPr lang="en-GB" sz="2000" dirty="0"/>
          </a:p>
          <a:p>
            <a:pPr marL="285750" indent="-285750" defTabSz="685800">
              <a:buClr>
                <a:schemeClr val="tx2"/>
              </a:buClr>
              <a:buFont typeface="Arial" panose="020B0604020202020204" pitchFamily="34" charset="0"/>
              <a:buChar char="•"/>
            </a:pPr>
            <a:r>
              <a:rPr lang="en-GB" sz="2000" b="1" dirty="0"/>
              <a:t>50/50 balance across SFI’s portfolio </a:t>
            </a:r>
            <a:r>
              <a:rPr lang="en-GB" sz="2000" dirty="0"/>
              <a:t>–individual-led research/large scale centres</a:t>
            </a:r>
          </a:p>
          <a:p>
            <a:pPr marL="285750" indent="-285750" defTabSz="685800">
              <a:buClr>
                <a:schemeClr val="tx2"/>
              </a:buClr>
              <a:buFont typeface="Arial" panose="020B0604020202020204" pitchFamily="34" charset="0"/>
              <a:buChar char="•"/>
            </a:pPr>
            <a:endParaRPr lang="en-GB" sz="2000" dirty="0"/>
          </a:p>
          <a:p>
            <a:pPr marL="285750" indent="-285750" defTabSz="685800">
              <a:buClr>
                <a:schemeClr val="tx2"/>
              </a:buClr>
              <a:buFont typeface="Arial" panose="020B0604020202020204" pitchFamily="34" charset="0"/>
              <a:buChar char="•"/>
            </a:pPr>
            <a:r>
              <a:rPr lang="en-GB" sz="2000" b="1" dirty="0"/>
              <a:t>Brexit</a:t>
            </a:r>
          </a:p>
          <a:p>
            <a:pPr marL="285750" indent="-285750" defTabSz="685800">
              <a:buClr>
                <a:schemeClr val="tx2"/>
              </a:buClr>
              <a:buFont typeface="Arial" panose="020B0604020202020204" pitchFamily="34" charset="0"/>
              <a:buChar char="•"/>
            </a:pPr>
            <a:endParaRPr lang="en-GB" sz="2000" dirty="0"/>
          </a:p>
          <a:p>
            <a:pPr marL="285750" indent="-285750" defTabSz="685800">
              <a:buClr>
                <a:schemeClr val="tx2"/>
              </a:buClr>
              <a:buFont typeface="Arial" panose="020B0604020202020204" pitchFamily="34" charset="0"/>
              <a:buChar char="•"/>
            </a:pPr>
            <a:r>
              <a:rPr lang="en-GB" sz="2000" b="1" dirty="0"/>
              <a:t>Partnerships</a:t>
            </a:r>
            <a:r>
              <a:rPr lang="en-GB" sz="2000" dirty="0"/>
              <a:t> – international, industry, philanthropy, etc.</a:t>
            </a:r>
          </a:p>
          <a:p>
            <a:pPr marL="285750" indent="-285750" defTabSz="685800">
              <a:buClr>
                <a:schemeClr val="tx2"/>
              </a:buClr>
              <a:buFont typeface="Arial" panose="020B0604020202020204" pitchFamily="34" charset="0"/>
              <a:buChar char="•"/>
            </a:pPr>
            <a:endParaRPr lang="en-GB" sz="2000" dirty="0"/>
          </a:p>
          <a:p>
            <a:pPr marL="285750" indent="-285750" defTabSz="685800">
              <a:buClr>
                <a:schemeClr val="tx2"/>
              </a:buClr>
              <a:buFont typeface="Arial" panose="020B0604020202020204" pitchFamily="34" charset="0"/>
              <a:buChar char="•"/>
            </a:pPr>
            <a:r>
              <a:rPr lang="en-GB" sz="2000" dirty="0"/>
              <a:t>Supporting </a:t>
            </a:r>
            <a:r>
              <a:rPr lang="en-GB" sz="2000" b="1" dirty="0"/>
              <a:t>EU</a:t>
            </a:r>
            <a:r>
              <a:rPr lang="en-GB" sz="2000" dirty="0"/>
              <a:t> </a:t>
            </a:r>
            <a:r>
              <a:rPr lang="en-GB" sz="2000" b="1" dirty="0"/>
              <a:t>applications and successes</a:t>
            </a:r>
          </a:p>
        </p:txBody>
      </p:sp>
    </p:spTree>
    <p:extLst>
      <p:ext uri="{BB962C8B-B14F-4D97-AF65-F5344CB8AC3E}">
        <p14:creationId xmlns:p14="http://schemas.microsoft.com/office/powerpoint/2010/main" val="9230260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7A1F51-8534-482D-BB0F-37346B14DB6F}"/>
              </a:ext>
            </a:extLst>
          </p:cNvPr>
          <p:cNvSpPr>
            <a:spLocks noGrp="1"/>
          </p:cNvSpPr>
          <p:nvPr>
            <p:ph type="title"/>
          </p:nvPr>
        </p:nvSpPr>
        <p:spPr>
          <a:xfrm>
            <a:off x="200025" y="407595"/>
            <a:ext cx="8229600" cy="548180"/>
          </a:xfrm>
        </p:spPr>
        <p:txBody>
          <a:bodyPr>
            <a:normAutofit/>
          </a:bodyPr>
          <a:lstStyle/>
          <a:p>
            <a:r>
              <a:rPr lang="en-IE" sz="2400" b="1" dirty="0">
                <a:latin typeface="+mj-lt"/>
              </a:rPr>
              <a:t>New PhD Programme</a:t>
            </a:r>
          </a:p>
        </p:txBody>
      </p:sp>
      <p:sp>
        <p:nvSpPr>
          <p:cNvPr id="6" name="Subtitle 5">
            <a:extLst>
              <a:ext uri="{FF2B5EF4-FFF2-40B4-BE49-F238E27FC236}">
                <a16:creationId xmlns:a16="http://schemas.microsoft.com/office/drawing/2014/main" id="{E940A245-2B78-4B73-B7EC-D65308B1F952}"/>
              </a:ext>
            </a:extLst>
          </p:cNvPr>
          <p:cNvSpPr>
            <a:spLocks noGrp="1"/>
          </p:cNvSpPr>
          <p:nvPr>
            <p:ph idx="1"/>
          </p:nvPr>
        </p:nvSpPr>
        <p:spPr>
          <a:xfrm>
            <a:off x="287339" y="857250"/>
            <a:ext cx="7283356" cy="3757613"/>
          </a:xfrm>
        </p:spPr>
        <p:txBody>
          <a:bodyPr>
            <a:normAutofit fontScale="92500" lnSpcReduction="10000"/>
          </a:bodyPr>
          <a:lstStyle/>
          <a:p>
            <a:pPr marL="457200" lvl="0" indent="-457200">
              <a:buClr>
                <a:schemeClr val="accent1"/>
              </a:buClr>
              <a:buFont typeface="+mj-lt"/>
              <a:buAutoNum type="arabicPeriod"/>
            </a:pPr>
            <a:r>
              <a:rPr lang="en-IE" sz="1900" b="1" dirty="0">
                <a:latin typeface="+mn-lt"/>
              </a:rPr>
              <a:t>New PhD Programme</a:t>
            </a:r>
          </a:p>
          <a:p>
            <a:pPr lvl="1"/>
            <a:r>
              <a:rPr lang="en-IE" sz="1600" dirty="0">
                <a:latin typeface="+mn-lt"/>
              </a:rPr>
              <a:t>Modelled on UK Centres for Doctoral Training, sustainable funding for research MSc and PhDs, 4 year structured programme, strong training emphasis, industry involvement, appropriate research expenses, strategic, in areas of high priority / employment need, widespread consultation Q1 2018, call for proposals Q2 2018, decision Q4 2018, recruit students for first intake 2019</a:t>
            </a:r>
          </a:p>
          <a:p>
            <a:r>
              <a:rPr lang="en-IE" sz="1600" dirty="0">
                <a:latin typeface="+mn-lt"/>
              </a:rPr>
              <a:t> </a:t>
            </a:r>
          </a:p>
          <a:p>
            <a:pPr marL="457200" lvl="0" indent="-457200">
              <a:buClr>
                <a:schemeClr val="accent1"/>
              </a:buClr>
              <a:buFont typeface="+mj-lt"/>
              <a:buAutoNum type="arabicPeriod" startAt="2"/>
            </a:pPr>
            <a:r>
              <a:rPr lang="en-IE" sz="1900" b="1" dirty="0">
                <a:latin typeface="+mn-lt"/>
              </a:rPr>
              <a:t>Joint PhD Scheme with UK</a:t>
            </a:r>
            <a:endParaRPr lang="en-IE" sz="1600" dirty="0">
              <a:latin typeface="+mn-lt"/>
            </a:endParaRPr>
          </a:p>
          <a:p>
            <a:pPr marL="800100" lvl="1" indent="-342900">
              <a:buClr>
                <a:schemeClr val="accent1"/>
              </a:buClr>
              <a:buFont typeface="Arial" panose="020B0604020202020204" pitchFamily="34" charset="0"/>
              <a:buChar char="•"/>
            </a:pPr>
            <a:r>
              <a:rPr lang="en-IE" sz="1600" dirty="0">
                <a:latin typeface="+mn-lt"/>
              </a:rPr>
              <a:t>UK co-funded</a:t>
            </a:r>
          </a:p>
          <a:p>
            <a:pPr marL="800100" lvl="1" indent="-342900">
              <a:buClr>
                <a:schemeClr val="accent1"/>
              </a:buClr>
              <a:buFont typeface="Arial" panose="020B0604020202020204" pitchFamily="34" charset="0"/>
              <a:buChar char="•"/>
            </a:pPr>
            <a:r>
              <a:rPr lang="en-IE" sz="1600" dirty="0">
                <a:latin typeface="+mn-lt"/>
              </a:rPr>
              <a:t>PhD cohorts registered in Ireland and UK, co-supervised, with mobility</a:t>
            </a:r>
          </a:p>
          <a:p>
            <a:pPr marL="800100" lvl="1" indent="-342900">
              <a:buClr>
                <a:schemeClr val="accent1"/>
              </a:buClr>
              <a:buFont typeface="Arial" panose="020B0604020202020204" pitchFamily="34" charset="0"/>
              <a:buChar char="•"/>
            </a:pPr>
            <a:r>
              <a:rPr lang="en-IE" sz="1600" dirty="0">
                <a:latin typeface="+mn-lt"/>
              </a:rPr>
              <a:t>Pilot focused on SFI Research Centres and top UK Universities</a:t>
            </a:r>
          </a:p>
          <a:p>
            <a:r>
              <a:rPr lang="en-IE" sz="1600" dirty="0">
                <a:latin typeface="+mn-lt"/>
              </a:rPr>
              <a:t> </a:t>
            </a:r>
          </a:p>
          <a:p>
            <a:pPr marL="457200" lvl="0" indent="-457200">
              <a:buClr>
                <a:schemeClr val="accent1"/>
              </a:buClr>
              <a:buFont typeface="+mj-lt"/>
              <a:buAutoNum type="arabicPeriod" startAt="3"/>
            </a:pPr>
            <a:r>
              <a:rPr lang="en-IE" sz="1900" b="1" dirty="0">
                <a:latin typeface="+mn-lt"/>
              </a:rPr>
              <a:t>2018 PhD intake</a:t>
            </a:r>
          </a:p>
          <a:p>
            <a:pPr lvl="1"/>
            <a:r>
              <a:rPr lang="en-IE" sz="1600" dirty="0">
                <a:latin typeface="+mn-lt"/>
              </a:rPr>
              <a:t>For 2018 intake focused on reserve list projects and widening participation in SFI Research Centres, e.g. non Centre PI’s in Universities and IoT’s, UK co-supervisors</a:t>
            </a:r>
          </a:p>
          <a:p>
            <a:endParaRPr lang="en-IE" sz="1600" dirty="0"/>
          </a:p>
        </p:txBody>
      </p:sp>
    </p:spTree>
    <p:extLst>
      <p:ext uri="{BB962C8B-B14F-4D97-AF65-F5344CB8AC3E}">
        <p14:creationId xmlns:p14="http://schemas.microsoft.com/office/powerpoint/2010/main" val="32936323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EC506-D89D-4CF3-AB5C-7C0098CE8C25}"/>
              </a:ext>
            </a:extLst>
          </p:cNvPr>
          <p:cNvSpPr>
            <a:spLocks noGrp="1"/>
          </p:cNvSpPr>
          <p:nvPr>
            <p:ph type="title"/>
          </p:nvPr>
        </p:nvSpPr>
        <p:spPr>
          <a:xfrm>
            <a:off x="202863" y="393307"/>
            <a:ext cx="8229600" cy="548180"/>
          </a:xfrm>
        </p:spPr>
        <p:txBody>
          <a:bodyPr>
            <a:normAutofit/>
          </a:bodyPr>
          <a:lstStyle/>
          <a:p>
            <a:r>
              <a:rPr lang="en-IE" sz="2400" b="1" dirty="0">
                <a:latin typeface="+mj-lt"/>
              </a:rPr>
              <a:t>2018 Plans</a:t>
            </a:r>
          </a:p>
        </p:txBody>
      </p:sp>
      <p:sp>
        <p:nvSpPr>
          <p:cNvPr id="3" name="Content Placeholder 2">
            <a:extLst>
              <a:ext uri="{FF2B5EF4-FFF2-40B4-BE49-F238E27FC236}">
                <a16:creationId xmlns:a16="http://schemas.microsoft.com/office/drawing/2014/main" id="{9EB47D57-9DDE-407A-9F77-0D5D5C4360BF}"/>
              </a:ext>
            </a:extLst>
          </p:cNvPr>
          <p:cNvSpPr>
            <a:spLocks noGrp="1"/>
          </p:cNvSpPr>
          <p:nvPr>
            <p:ph idx="1"/>
          </p:nvPr>
        </p:nvSpPr>
        <p:spPr>
          <a:xfrm>
            <a:off x="202862" y="941486"/>
            <a:ext cx="8562766" cy="3473351"/>
          </a:xfrm>
        </p:spPr>
        <p:txBody>
          <a:bodyPr>
            <a:normAutofit/>
          </a:bodyPr>
          <a:lstStyle/>
          <a:p>
            <a:pPr marL="342900" lvl="0" indent="-342900">
              <a:buClr>
                <a:schemeClr val="accent1"/>
              </a:buClr>
              <a:buFont typeface="Arial" panose="020B0604020202020204" pitchFamily="34" charset="0"/>
              <a:buChar char="•"/>
            </a:pPr>
            <a:r>
              <a:rPr lang="en-IE" sz="2400" dirty="0">
                <a:latin typeface="+mn-lt"/>
              </a:rPr>
              <a:t>Enhanced support for ERC applications</a:t>
            </a:r>
          </a:p>
          <a:p>
            <a:pPr marL="342900" lvl="0" indent="-342900">
              <a:buClr>
                <a:schemeClr val="accent1"/>
              </a:buClr>
              <a:buFont typeface="Arial" panose="020B0604020202020204" pitchFamily="34" charset="0"/>
              <a:buChar char="•"/>
            </a:pPr>
            <a:r>
              <a:rPr lang="en-IE" sz="2400" dirty="0">
                <a:latin typeface="+mn-lt"/>
              </a:rPr>
              <a:t>ERC focused Research Professorship</a:t>
            </a:r>
          </a:p>
          <a:p>
            <a:pPr marL="342900" lvl="0" indent="-342900">
              <a:buClr>
                <a:schemeClr val="accent1"/>
              </a:buClr>
              <a:buFont typeface="Arial" panose="020B0604020202020204" pitchFamily="34" charset="0"/>
              <a:buChar char="•"/>
            </a:pPr>
            <a:r>
              <a:rPr lang="en-IE" sz="2400" dirty="0">
                <a:latin typeface="+mn-lt"/>
              </a:rPr>
              <a:t>Research Infrastructure call </a:t>
            </a:r>
          </a:p>
          <a:p>
            <a:pPr lvl="1">
              <a:buClr>
                <a:schemeClr val="accent1"/>
              </a:buClr>
              <a:tabLst>
                <a:tab pos="358775" algn="l"/>
              </a:tabLst>
            </a:pPr>
            <a:r>
              <a:rPr lang="en-IE" sz="2400" dirty="0">
                <a:latin typeface="+mn-lt"/>
              </a:rPr>
              <a:t>(fundable projects will be live for 2 years)</a:t>
            </a:r>
          </a:p>
          <a:p>
            <a:r>
              <a:rPr lang="en-IE" sz="2400" dirty="0">
                <a:latin typeface="+mn-lt"/>
              </a:rPr>
              <a:t> </a:t>
            </a:r>
          </a:p>
          <a:p>
            <a:pPr algn="ctr"/>
            <a:r>
              <a:rPr lang="en-IE" sz="2400" b="1" dirty="0">
                <a:solidFill>
                  <a:schemeClr val="tx2"/>
                </a:solidFill>
                <a:latin typeface="+mn-lt"/>
              </a:rPr>
              <a:t>2018 Call Timetable will be published as usual at the end of 2017, following approval at the December 2017 SFI Board</a:t>
            </a:r>
            <a:endParaRPr lang="en-IE" sz="2400" dirty="0">
              <a:solidFill>
                <a:schemeClr val="tx2"/>
              </a:solidFill>
              <a:latin typeface="+mn-lt"/>
            </a:endParaRPr>
          </a:p>
          <a:p>
            <a:endParaRPr lang="en-IE" sz="2400" dirty="0"/>
          </a:p>
        </p:txBody>
      </p:sp>
    </p:spTree>
    <p:extLst>
      <p:ext uri="{BB962C8B-B14F-4D97-AF65-F5344CB8AC3E}">
        <p14:creationId xmlns:p14="http://schemas.microsoft.com/office/powerpoint/2010/main" val="35375045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owerpoint_Overlay_Colou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89" y="0"/>
            <a:ext cx="8930309" cy="5143500"/>
          </a:xfrm>
          <a:prstGeom prst="rect">
            <a:avLst/>
          </a:prstGeom>
        </p:spPr>
      </p:pic>
      <p:pic>
        <p:nvPicPr>
          <p:cNvPr id="7" name="Picture 6"/>
          <p:cNvPicPr>
            <a:picLocks noChangeAspect="1"/>
          </p:cNvPicPr>
          <p:nvPr/>
        </p:nvPicPr>
        <p:blipFill rotWithShape="1">
          <a:blip r:embed="rId4"/>
          <a:srcRect l="4514" t="575" b="1970"/>
          <a:stretch/>
        </p:blipFill>
        <p:spPr>
          <a:xfrm rot="226161">
            <a:off x="1355055" y="986263"/>
            <a:ext cx="3341317" cy="2910044"/>
          </a:xfrm>
          <a:prstGeom prst="rect">
            <a:avLst/>
          </a:prstGeom>
        </p:spPr>
      </p:pic>
      <p:sp>
        <p:nvSpPr>
          <p:cNvPr id="2" name="Title 1"/>
          <p:cNvSpPr>
            <a:spLocks noGrp="1"/>
          </p:cNvSpPr>
          <p:nvPr>
            <p:ph type="ctrTitle"/>
          </p:nvPr>
        </p:nvSpPr>
        <p:spPr>
          <a:xfrm>
            <a:off x="2830656" y="2441285"/>
            <a:ext cx="5329501" cy="1102519"/>
          </a:xfrm>
        </p:spPr>
        <p:txBody>
          <a:bodyPr>
            <a:normAutofit/>
          </a:bodyPr>
          <a:lstStyle/>
          <a:p>
            <a:r>
              <a:rPr lang="en-US" sz="2700" i="1" dirty="0"/>
              <a:t>Thank You</a:t>
            </a:r>
          </a:p>
        </p:txBody>
      </p:sp>
    </p:spTree>
    <p:extLst>
      <p:ext uri="{BB962C8B-B14F-4D97-AF65-F5344CB8AC3E}">
        <p14:creationId xmlns:p14="http://schemas.microsoft.com/office/powerpoint/2010/main" val="20645891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Custom 8">
      <a:dk1>
        <a:srgbClr val="000000"/>
      </a:dk1>
      <a:lt1>
        <a:sysClr val="window" lastClr="FFFFFF"/>
      </a:lt1>
      <a:dk2>
        <a:srgbClr val="00467F"/>
      </a:dk2>
      <a:lt2>
        <a:srgbClr val="00B1AC"/>
      </a:lt2>
      <a:accent1>
        <a:srgbClr val="C6168D"/>
      </a:accent1>
      <a:accent2>
        <a:srgbClr val="C8DA2B"/>
      </a:accent2>
      <a:accent3>
        <a:srgbClr val="716B8F"/>
      </a:accent3>
      <a:accent4>
        <a:srgbClr val="EDE7F4"/>
      </a:accent4>
      <a:accent5>
        <a:srgbClr val="4D87BC"/>
      </a:accent5>
      <a:accent6>
        <a:srgbClr val="DCD0C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14771</TotalTime>
  <Words>1833</Words>
  <Application>Microsoft Office PowerPoint</Application>
  <PresentationFormat>On-screen Show (16:9)</PresentationFormat>
  <Paragraphs>425</Paragraphs>
  <Slides>25</Slides>
  <Notes>25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25</vt:i4>
      </vt:variant>
    </vt:vector>
  </HeadingPairs>
  <TitlesOfParts>
    <vt:vector size="36" baseType="lpstr">
      <vt:lpstr>ＭＳ Ｐゴシック</vt:lpstr>
      <vt:lpstr>Arial</vt:lpstr>
      <vt:lpstr>Arial Black</vt:lpstr>
      <vt:lpstr>Calibri</vt:lpstr>
      <vt:lpstr>Lucida Grande</vt:lpstr>
      <vt:lpstr>Rockwell</vt:lpstr>
      <vt:lpstr>Symbol</vt:lpstr>
      <vt:lpstr>Times New Roman</vt:lpstr>
      <vt:lpstr>Wingdings</vt:lpstr>
      <vt:lpstr>Office Theme</vt:lpstr>
      <vt:lpstr>1_Office Theme</vt:lpstr>
      <vt:lpstr>PowerPoint Presentation</vt:lpstr>
      <vt:lpstr>  </vt:lpstr>
      <vt:lpstr>% of publications in the top 1% as measured by citations</vt:lpstr>
      <vt:lpstr>Patent citations as a measure of economic public good for oriented basic research </vt:lpstr>
      <vt:lpstr>Science Foundation Ireland Portfolio </vt:lpstr>
      <vt:lpstr>The performance (excellence and impact) of the  researchers has increased, but SFI’s baseline budget is fairly static and the funded portfolio is balanced </vt:lpstr>
      <vt:lpstr>Science Foundation Ireland Budget for 2018</vt:lpstr>
      <vt:lpstr>Science Foundation Ireland Highlights 2017</vt:lpstr>
      <vt:lpstr>PowerPoint Presentation</vt:lpstr>
      <vt:lpstr>PowerPoint Presentation</vt:lpstr>
      <vt:lpstr>SFI Research Centres performing well Cumulative performance of first 12 Centres up to June 2017  </vt:lpstr>
      <vt:lpstr>SFI Investigators Programme – 2016-17 Call Supporting excellent and impactful research leaders</vt:lpstr>
      <vt:lpstr>Excellence &amp; Impact - Investigator Awardees holders</vt:lpstr>
      <vt:lpstr>Supporting Early-Stage Researchers SIRG/CDA/Royal Society URFs/Future Research Leaders</vt:lpstr>
      <vt:lpstr>Education and Public Engagement Highlights</vt:lpstr>
      <vt:lpstr>SFI International Partnerships in 2017</vt:lpstr>
      <vt:lpstr>Horizon 2020 – Irish Success to date</vt:lpstr>
      <vt:lpstr>Horizon 2020 – Big Wins</vt:lpstr>
      <vt:lpstr>PowerPoint Presentation</vt:lpstr>
      <vt:lpstr>PowerPoint Presentation</vt:lpstr>
      <vt:lpstr>Horizon 2020 – large upcoming calls </vt:lpstr>
      <vt:lpstr>2018 Priorities and New Initiatives</vt:lpstr>
      <vt:lpstr>New PhD Programme</vt:lpstr>
      <vt:lpstr>2018 Plans</vt:lpstr>
      <vt:lpstr>Thank You</vt:lpstr>
    </vt:vector>
  </TitlesOfParts>
  <Company>Power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Sue Power</dc:creator>
  <cp:lastModifiedBy>Donna McCabe</cp:lastModifiedBy>
  <cp:revision>145</cp:revision>
  <cp:lastPrinted>2017-11-09T14:45:29Z</cp:lastPrinted>
  <dcterms:created xsi:type="dcterms:W3CDTF">2014-04-17T16:27:55Z</dcterms:created>
  <dcterms:modified xsi:type="dcterms:W3CDTF">2017-11-15T10:25:21Z</dcterms:modified>
</cp:coreProperties>
</file>