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1"/>
  </p:sldMasterIdLst>
  <p:notesMasterIdLst>
    <p:notesMasterId r:id="rId60"/>
  </p:notesMasterIdLst>
  <p:handoutMasterIdLst>
    <p:handoutMasterId r:id="rId61"/>
  </p:handoutMasterIdLst>
  <p:sldIdLst>
    <p:sldId id="582" r:id="rId2"/>
    <p:sldId id="637" r:id="rId3"/>
    <p:sldId id="687" r:id="rId4"/>
    <p:sldId id="640" r:id="rId5"/>
    <p:sldId id="645" r:id="rId6"/>
    <p:sldId id="684" r:id="rId7"/>
    <p:sldId id="641" r:id="rId8"/>
    <p:sldId id="652" r:id="rId9"/>
    <p:sldId id="656" r:id="rId10"/>
    <p:sldId id="657" r:id="rId11"/>
    <p:sldId id="653" r:id="rId12"/>
    <p:sldId id="654" r:id="rId13"/>
    <p:sldId id="655" r:id="rId14"/>
    <p:sldId id="642" r:id="rId15"/>
    <p:sldId id="658" r:id="rId16"/>
    <p:sldId id="661" r:id="rId17"/>
    <p:sldId id="660" r:id="rId18"/>
    <p:sldId id="659" r:id="rId19"/>
    <p:sldId id="643" r:id="rId20"/>
    <p:sldId id="662" r:id="rId21"/>
    <p:sldId id="663" r:id="rId22"/>
    <p:sldId id="665" r:id="rId23"/>
    <p:sldId id="664" r:id="rId24"/>
    <p:sldId id="667" r:id="rId25"/>
    <p:sldId id="666" r:id="rId26"/>
    <p:sldId id="644" r:id="rId27"/>
    <p:sldId id="630" r:id="rId28"/>
    <p:sldId id="631" r:id="rId29"/>
    <p:sldId id="634" r:id="rId30"/>
    <p:sldId id="635" r:id="rId31"/>
    <p:sldId id="633" r:id="rId32"/>
    <p:sldId id="636" r:id="rId33"/>
    <p:sldId id="632" r:id="rId34"/>
    <p:sldId id="672" r:id="rId35"/>
    <p:sldId id="671" r:id="rId36"/>
    <p:sldId id="670" r:id="rId37"/>
    <p:sldId id="669" r:id="rId38"/>
    <p:sldId id="689" r:id="rId39"/>
    <p:sldId id="668" r:id="rId40"/>
    <p:sldId id="674" r:id="rId41"/>
    <p:sldId id="675" r:id="rId42"/>
    <p:sldId id="676" r:id="rId43"/>
    <p:sldId id="685" r:id="rId44"/>
    <p:sldId id="677" r:id="rId45"/>
    <p:sldId id="678" r:id="rId46"/>
    <p:sldId id="679" r:id="rId47"/>
    <p:sldId id="682" r:id="rId48"/>
    <p:sldId id="683" r:id="rId49"/>
    <p:sldId id="681" r:id="rId50"/>
    <p:sldId id="688" r:id="rId51"/>
    <p:sldId id="629" r:id="rId52"/>
    <p:sldId id="646" r:id="rId53"/>
    <p:sldId id="651" r:id="rId54"/>
    <p:sldId id="647" r:id="rId55"/>
    <p:sldId id="648" r:id="rId56"/>
    <p:sldId id="649" r:id="rId57"/>
    <p:sldId id="650" r:id="rId58"/>
    <p:sldId id="627" r:id="rId5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DEC9"/>
    <a:srgbClr val="F0DA88"/>
    <a:srgbClr val="F8EEC8"/>
    <a:srgbClr val="F6E8B4"/>
    <a:srgbClr val="F3E19F"/>
    <a:srgbClr val="ECCE62"/>
    <a:srgbClr val="F2DD92"/>
    <a:srgbClr val="EED476"/>
    <a:srgbClr val="996633"/>
    <a:srgbClr val="9DC9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82" autoAdjust="0"/>
    <p:restoredTop sz="94660"/>
  </p:normalViewPr>
  <p:slideViewPr>
    <p:cSldViewPr snapToGrid="0">
      <p:cViewPr varScale="1">
        <p:scale>
          <a:sx n="114" d="100"/>
          <a:sy n="114" d="100"/>
        </p:scale>
        <p:origin x="924" y="10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oleObject" Target="file:///\\ar-az-dc1\Company\AAAA%20CRITICAL\S17%20WORK%20FOLDERS\S17%200151-S17%200200\S17%200188%20Drury%20Scientist%20Research\Tables\S17-188%20SFI%20public%20survey%20(%25).xlsx" TargetMode="External"/><Relationship Id="rId2" Type="http://schemas.microsoft.com/office/2011/relationships/chartColorStyle" Target="colors60.xml"/><Relationship Id="rId1" Type="http://schemas.microsoft.com/office/2011/relationships/chartStyle" Target="style6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'Q1'!$B$3</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'Q1'!$A$4:$A$8</c:f>
              <c:strCache>
                <c:ptCount val="5"/>
                <c:pt idx="0">
                  <c:v>Strongly Disagree </c:v>
                </c:pt>
                <c:pt idx="1">
                  <c:v>Disagree </c:v>
                </c:pt>
                <c:pt idx="2">
                  <c:v>Neutral </c:v>
                </c:pt>
                <c:pt idx="3">
                  <c:v>Agree </c:v>
                </c:pt>
                <c:pt idx="4">
                  <c:v>Strongly Agree </c:v>
                </c:pt>
              </c:strCache>
            </c:strRef>
          </c:cat>
          <c:val>
            <c:numRef>
              <c:f>'Q1'!$B$4:$B$8</c:f>
              <c:numCache>
                <c:formatCode>0%</c:formatCode>
                <c:ptCount val="5"/>
                <c:pt idx="0">
                  <c:v>0.03</c:v>
                </c:pt>
                <c:pt idx="1">
                  <c:v>0.05</c:v>
                </c:pt>
                <c:pt idx="2">
                  <c:v>0.28000000000000003</c:v>
                </c:pt>
                <c:pt idx="3">
                  <c:v>0.41</c:v>
                </c:pt>
                <c:pt idx="4">
                  <c:v>0.23</c:v>
                </c:pt>
              </c:numCache>
            </c:numRef>
          </c:val>
          <c:extLst>
            <c:ext xmlns:c16="http://schemas.microsoft.com/office/drawing/2014/chart" uri="{C3380CC4-5D6E-409C-BE32-E72D297353CC}">
              <c16:uniqueId val="{00000000-1E26-4CF5-9051-C1CBC0691516}"/>
            </c:ext>
          </c:extLst>
        </c:ser>
        <c:ser>
          <c:idx val="1"/>
          <c:order val="1"/>
          <c:tx>
            <c:strRef>
              <c:f>'Q1'!$C$3</c:f>
              <c:strCache>
                <c:ptCount val="1"/>
                <c:pt idx="0">
                  <c:v>Science Community</c:v>
                </c:pt>
              </c:strCache>
            </c:strRef>
          </c:tx>
          <c:spPr>
            <a:solidFill>
              <a:schemeClr val="accent1">
                <a:lumMod val="50000"/>
              </a:schemeClr>
            </a:solidFill>
            <a:ln>
              <a:noFill/>
            </a:ln>
            <a:effectLst/>
          </c:spPr>
          <c:invertIfNegative val="0"/>
          <c:dLbls>
            <c:dLbl>
              <c:idx val="1"/>
              <c:tx>
                <c:rich>
                  <a:bodyPr/>
                  <a:lstStyle/>
                  <a:p>
                    <a:fld id="{E2E6DF40-B0A4-46CE-9475-3931945F504D}"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4C6-48BB-B65B-CC2730FA21D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'Q1'!$A$4:$A$8</c:f>
              <c:strCache>
                <c:ptCount val="5"/>
                <c:pt idx="0">
                  <c:v>Strongly Disagree </c:v>
                </c:pt>
                <c:pt idx="1">
                  <c:v>Disagree </c:v>
                </c:pt>
                <c:pt idx="2">
                  <c:v>Neutral </c:v>
                </c:pt>
                <c:pt idx="3">
                  <c:v>Agree </c:v>
                </c:pt>
                <c:pt idx="4">
                  <c:v>Strongly Agree </c:v>
                </c:pt>
              </c:strCache>
            </c:strRef>
          </c:cat>
          <c:val>
            <c:numRef>
              <c:f>'Q1'!$C$4:$C$8</c:f>
              <c:numCache>
                <c:formatCode>General</c:formatCode>
                <c:ptCount val="5"/>
                <c:pt idx="0" formatCode="0%">
                  <c:v>0.08</c:v>
                </c:pt>
                <c:pt idx="1">
                  <c:v>0</c:v>
                </c:pt>
                <c:pt idx="2" formatCode="0%">
                  <c:v>0.03</c:v>
                </c:pt>
                <c:pt idx="3" formatCode="0%">
                  <c:v>0.22</c:v>
                </c:pt>
                <c:pt idx="4" formatCode="0%">
                  <c:v>0.67</c:v>
                </c:pt>
              </c:numCache>
            </c:numRef>
          </c:val>
          <c:extLst>
            <c:ext xmlns:c16="http://schemas.microsoft.com/office/drawing/2014/chart" uri="{C3380CC4-5D6E-409C-BE32-E72D297353CC}">
              <c16:uniqueId val="{00000001-1E26-4CF5-9051-C1CBC0691516}"/>
            </c:ext>
          </c:extLst>
        </c:ser>
        <c:dLbls>
          <c:dLblPos val="outEnd"/>
          <c:showLegendKey val="0"/>
          <c:showVal val="1"/>
          <c:showCatName val="0"/>
          <c:showSerName val="0"/>
          <c:showPercent val="0"/>
          <c:showBubbleSize val="0"/>
        </c:dLbls>
        <c:gapWidth val="219"/>
        <c:overlap val="-27"/>
        <c:axId val="391129328"/>
        <c:axId val="550274936"/>
      </c:barChart>
      <c:catAx>
        <c:axId val="3911293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50274936"/>
        <c:crosses val="autoZero"/>
        <c:auto val="1"/>
        <c:lblAlgn val="ctr"/>
        <c:lblOffset val="100"/>
        <c:noMultiLvlLbl val="0"/>
      </c:catAx>
      <c:valAx>
        <c:axId val="55027493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39112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sz="1400"/>
      </a:pPr>
      <a:endParaRPr lang="ga-I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Transport</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'Q2'!$A$32</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D54D-4A34-86B1-8BA26A00DAE0}"/>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D54D-4A34-86B1-8BA26A00DAE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'Q2'!$B$32:$C$32</c:f>
              <c:numCache>
                <c:formatCode>0%</c:formatCode>
                <c:ptCount val="2"/>
                <c:pt idx="0">
                  <c:v>0.56000000000000005</c:v>
                </c:pt>
                <c:pt idx="1">
                  <c:v>0.65</c:v>
                </c:pt>
              </c:numCache>
            </c:numRef>
          </c:val>
          <c:extLst>
            <c:ext xmlns:c16="http://schemas.microsoft.com/office/drawing/2014/chart" uri="{C3380CC4-5D6E-409C-BE32-E72D297353CC}">
              <c16:uniqueId val="{00000004-D54D-4A34-86B1-8BA26A00DAE0}"/>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Food</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'Q2'!$A$16</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B051-4CFD-91CD-1FB8A6C5DE96}"/>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B051-4CFD-91CD-1FB8A6C5DE9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'Q2'!$B$16:$C$16</c:f>
              <c:numCache>
                <c:formatCode>0%</c:formatCode>
                <c:ptCount val="2"/>
                <c:pt idx="0">
                  <c:v>0.65</c:v>
                </c:pt>
                <c:pt idx="1">
                  <c:v>0.85000000000000009</c:v>
                </c:pt>
              </c:numCache>
            </c:numRef>
          </c:val>
          <c:extLst>
            <c:ext xmlns:c16="http://schemas.microsoft.com/office/drawing/2014/chart" uri="{C3380CC4-5D6E-409C-BE32-E72D297353CC}">
              <c16:uniqueId val="{00000004-B051-4CFD-91CD-1FB8A6C5DE96}"/>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The</a:t>
            </a:r>
            <a:r>
              <a:rPr lang="en-IE" b="1" i="1" baseline="0" dirty="0"/>
              <a:t> Environment</a:t>
            </a:r>
            <a:endParaRPr lang="en-IE" b="1" i="1" dirty="0"/>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'Q2'!$A$24</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19D0-45B0-B23A-B626264F2389}"/>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19D0-45B0-B23A-B626264F2389}"/>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'Q2'!$B$24:$C$24</c:f>
              <c:numCache>
                <c:formatCode>0%</c:formatCode>
                <c:ptCount val="2"/>
                <c:pt idx="0">
                  <c:v>0.61</c:v>
                </c:pt>
                <c:pt idx="1">
                  <c:v>0.79</c:v>
                </c:pt>
              </c:numCache>
            </c:numRef>
          </c:val>
          <c:extLst>
            <c:ext xmlns:c16="http://schemas.microsoft.com/office/drawing/2014/chart" uri="{C3380CC4-5D6E-409C-BE32-E72D297353CC}">
              <c16:uniqueId val="{00000004-19D0-45B0-B23A-B626264F2389}"/>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Quality of Life</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'Q2'!$A$40</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FF8A-43E1-BF1C-8036D2EF23BA}"/>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FF8A-43E1-BF1C-8036D2EF23B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'Q2'!$B$40:$C$40</c:f>
              <c:numCache>
                <c:formatCode>0%</c:formatCode>
                <c:ptCount val="2"/>
                <c:pt idx="0">
                  <c:v>0.62</c:v>
                </c:pt>
                <c:pt idx="1">
                  <c:v>0.83</c:v>
                </c:pt>
              </c:numCache>
            </c:numRef>
          </c:val>
          <c:extLst>
            <c:ext xmlns:c16="http://schemas.microsoft.com/office/drawing/2014/chart" uri="{C3380CC4-5D6E-409C-BE32-E72D297353CC}">
              <c16:uniqueId val="{00000004-FF8A-43E1-BF1C-8036D2EF23BA}"/>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Education</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'Q2'!$A$56</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DAB7-4ED2-8B3F-092C85B71811}"/>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DAB7-4ED2-8B3F-092C85B7181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'Q2'!$B$56:$C$56</c:f>
              <c:numCache>
                <c:formatCode>0%</c:formatCode>
                <c:ptCount val="2"/>
                <c:pt idx="0">
                  <c:v>0.67</c:v>
                </c:pt>
                <c:pt idx="1">
                  <c:v>0.87</c:v>
                </c:pt>
              </c:numCache>
            </c:numRef>
          </c:val>
          <c:extLst>
            <c:ext xmlns:c16="http://schemas.microsoft.com/office/drawing/2014/chart" uri="{C3380CC4-5D6E-409C-BE32-E72D297353CC}">
              <c16:uniqueId val="{00000004-DAB7-4ED2-8B3F-092C85B71811}"/>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Healthcare</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'Q2'!$A$8</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9D55-4E18-BE2C-C9EF6DF8F52D}"/>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9D55-4E18-BE2C-C9EF6DF8F52D}"/>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'Q2'!$B$8:$C$8</c:f>
              <c:numCache>
                <c:formatCode>0%</c:formatCode>
                <c:ptCount val="2"/>
                <c:pt idx="0">
                  <c:v>0.71</c:v>
                </c:pt>
                <c:pt idx="1">
                  <c:v>0.96</c:v>
                </c:pt>
              </c:numCache>
            </c:numRef>
          </c:val>
          <c:extLst>
            <c:ext xmlns:c16="http://schemas.microsoft.com/office/drawing/2014/chart" uri="{C3380CC4-5D6E-409C-BE32-E72D297353CC}">
              <c16:uniqueId val="{00000004-9D55-4E18-BE2C-C9EF6DF8F52D}"/>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Family Life</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'Q2'!$A$48</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EA80-48FA-834C-ECF6D2205D60}"/>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EA80-48FA-834C-ECF6D2205D6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'Q2'!$B$48:$C$48</c:f>
              <c:numCache>
                <c:formatCode>0%</c:formatCode>
                <c:ptCount val="2"/>
                <c:pt idx="0">
                  <c:v>0.47000000000000003</c:v>
                </c:pt>
                <c:pt idx="1">
                  <c:v>0.51</c:v>
                </c:pt>
              </c:numCache>
            </c:numRef>
          </c:val>
          <c:extLst>
            <c:ext xmlns:c16="http://schemas.microsoft.com/office/drawing/2014/chart" uri="{C3380CC4-5D6E-409C-BE32-E72D297353CC}">
              <c16:uniqueId val="{00000004-EA80-48FA-834C-ECF6D2205D60}"/>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'Q3'!$A$3:$A$7</c:f>
              <c:strCache>
                <c:ptCount val="5"/>
                <c:pt idx="0">
                  <c:v>Strongly Disagree</c:v>
                </c:pt>
                <c:pt idx="1">
                  <c:v>Disagree</c:v>
                </c:pt>
                <c:pt idx="2">
                  <c:v>Neutral</c:v>
                </c:pt>
                <c:pt idx="3">
                  <c:v>Agree</c:v>
                </c:pt>
                <c:pt idx="4">
                  <c:v>Strongly Agree</c:v>
                </c:pt>
              </c:strCache>
            </c:strRef>
          </c:cat>
          <c:val>
            <c:numRef>
              <c:f>'Q3'!$B$3:$B$7</c:f>
              <c:numCache>
                <c:formatCode>0%</c:formatCode>
                <c:ptCount val="5"/>
                <c:pt idx="0">
                  <c:v>0.05</c:v>
                </c:pt>
                <c:pt idx="1">
                  <c:v>0.08</c:v>
                </c:pt>
                <c:pt idx="2">
                  <c:v>0.19</c:v>
                </c:pt>
                <c:pt idx="3">
                  <c:v>0.36</c:v>
                </c:pt>
                <c:pt idx="4">
                  <c:v>0.32</c:v>
                </c:pt>
              </c:numCache>
            </c:numRef>
          </c:val>
          <c:extLst>
            <c:ext xmlns:c16="http://schemas.microsoft.com/office/drawing/2014/chart" uri="{C3380CC4-5D6E-409C-BE32-E72D297353CC}">
              <c16:uniqueId val="{00000000-DE2B-4C8D-AEAC-2E64E1003CA6}"/>
            </c:ext>
          </c:extLst>
        </c:ser>
        <c:ser>
          <c:idx val="1"/>
          <c:order val="1"/>
          <c:tx>
            <c:strRef>
              <c:f>'Q3'!$C$2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'Q3'!$A$3:$A$7</c:f>
              <c:strCache>
                <c:ptCount val="5"/>
                <c:pt idx="0">
                  <c:v>Strongly Disagree</c:v>
                </c:pt>
                <c:pt idx="1">
                  <c:v>Disagree</c:v>
                </c:pt>
                <c:pt idx="2">
                  <c:v>Neutral</c:v>
                </c:pt>
                <c:pt idx="3">
                  <c:v>Agree</c:v>
                </c:pt>
                <c:pt idx="4">
                  <c:v>Strongly Agree</c:v>
                </c:pt>
              </c:strCache>
            </c:strRef>
          </c:cat>
          <c:val>
            <c:numRef>
              <c:f>'Q3'!$C$3:$C$7</c:f>
              <c:numCache>
                <c:formatCode>0%</c:formatCode>
                <c:ptCount val="5"/>
                <c:pt idx="0">
                  <c:v>0.01</c:v>
                </c:pt>
                <c:pt idx="1">
                  <c:v>0.01</c:v>
                </c:pt>
                <c:pt idx="2">
                  <c:v>0.06</c:v>
                </c:pt>
                <c:pt idx="3">
                  <c:v>0.33</c:v>
                </c:pt>
                <c:pt idx="4">
                  <c:v>0.59</c:v>
                </c:pt>
              </c:numCache>
            </c:numRef>
          </c:val>
          <c:extLst>
            <c:ext xmlns:c16="http://schemas.microsoft.com/office/drawing/2014/chart" uri="{C3380CC4-5D6E-409C-BE32-E72D297353CC}">
              <c16:uniqueId val="{00000001-DE2B-4C8D-AEAC-2E64E1003CA6}"/>
            </c:ext>
          </c:extLst>
        </c:ser>
        <c:dLbls>
          <c:showLegendKey val="0"/>
          <c:showVal val="0"/>
          <c:showCatName val="0"/>
          <c:showSerName val="0"/>
          <c:showPercent val="0"/>
          <c:showBubbleSize val="0"/>
        </c:dLbls>
        <c:gapWidth val="219"/>
        <c:overlap val="-27"/>
        <c:axId val="580115408"/>
        <c:axId val="580111800"/>
      </c:barChart>
      <c:catAx>
        <c:axId val="58011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0111800"/>
        <c:crosses val="autoZero"/>
        <c:auto val="1"/>
        <c:lblAlgn val="ctr"/>
        <c:lblOffset val="100"/>
        <c:noMultiLvlLbl val="0"/>
      </c:catAx>
      <c:valAx>
        <c:axId val="58011180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011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'Q3'!$B$42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'Q3'!$A$43:$A$47</c:f>
              <c:strCache>
                <c:ptCount val="5"/>
                <c:pt idx="0">
                  <c:v>Strongly Disagree</c:v>
                </c:pt>
                <c:pt idx="1">
                  <c:v>Disagree</c:v>
                </c:pt>
                <c:pt idx="2">
                  <c:v>Neutral</c:v>
                </c:pt>
                <c:pt idx="3">
                  <c:v>Agree</c:v>
                </c:pt>
                <c:pt idx="4">
                  <c:v>Strongly Agree</c:v>
                </c:pt>
              </c:strCache>
            </c:strRef>
          </c:cat>
          <c:val>
            <c:numRef>
              <c:f>'Q3'!$B$43:$B$47</c:f>
              <c:numCache>
                <c:formatCode>0%</c:formatCode>
                <c:ptCount val="5"/>
                <c:pt idx="0">
                  <c:v>0.03</c:v>
                </c:pt>
                <c:pt idx="1">
                  <c:v>0.05</c:v>
                </c:pt>
                <c:pt idx="2">
                  <c:v>0.23</c:v>
                </c:pt>
                <c:pt idx="3">
                  <c:v>0.38</c:v>
                </c:pt>
                <c:pt idx="4">
                  <c:v>0.31</c:v>
                </c:pt>
              </c:numCache>
            </c:numRef>
          </c:val>
          <c:extLst>
            <c:ext xmlns:c16="http://schemas.microsoft.com/office/drawing/2014/chart" uri="{C3380CC4-5D6E-409C-BE32-E72D297353CC}">
              <c16:uniqueId val="{00000000-25F4-4EF5-8D6E-B06006E3E956}"/>
            </c:ext>
          </c:extLst>
        </c:ser>
        <c:ser>
          <c:idx val="1"/>
          <c:order val="1"/>
          <c:tx>
            <c:strRef>
              <c:f>'Q3'!$C$42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'Q3'!$A$43:$A$47</c:f>
              <c:strCache>
                <c:ptCount val="5"/>
                <c:pt idx="0">
                  <c:v>Strongly Disagree</c:v>
                </c:pt>
                <c:pt idx="1">
                  <c:v>Disagree</c:v>
                </c:pt>
                <c:pt idx="2">
                  <c:v>Neutral</c:v>
                </c:pt>
                <c:pt idx="3">
                  <c:v>Agree</c:v>
                </c:pt>
                <c:pt idx="4">
                  <c:v>Strongly Agree</c:v>
                </c:pt>
              </c:strCache>
            </c:strRef>
          </c:cat>
          <c:val>
            <c:numRef>
              <c:f>'Q3'!$C$43:$C$47</c:f>
              <c:numCache>
                <c:formatCode>0%</c:formatCode>
                <c:ptCount val="5"/>
                <c:pt idx="0">
                  <c:v>0</c:v>
                </c:pt>
                <c:pt idx="1">
                  <c:v>0.01</c:v>
                </c:pt>
                <c:pt idx="2">
                  <c:v>7.0000000000000007E-2</c:v>
                </c:pt>
                <c:pt idx="3">
                  <c:v>0.28000000000000003</c:v>
                </c:pt>
                <c:pt idx="4">
                  <c:v>0.64</c:v>
                </c:pt>
              </c:numCache>
            </c:numRef>
          </c:val>
          <c:extLst>
            <c:ext xmlns:c16="http://schemas.microsoft.com/office/drawing/2014/chart" uri="{C3380CC4-5D6E-409C-BE32-E72D297353CC}">
              <c16:uniqueId val="{00000001-25F4-4EF5-8D6E-B06006E3E956}"/>
            </c:ext>
          </c:extLst>
        </c:ser>
        <c:dLbls>
          <c:showLegendKey val="0"/>
          <c:showVal val="0"/>
          <c:showCatName val="0"/>
          <c:showSerName val="0"/>
          <c:showPercent val="0"/>
          <c:showBubbleSize val="0"/>
        </c:dLbls>
        <c:gapWidth val="219"/>
        <c:overlap val="-27"/>
        <c:axId val="583940152"/>
        <c:axId val="583940480"/>
      </c:barChart>
      <c:catAx>
        <c:axId val="58394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3940480"/>
        <c:crosses val="autoZero"/>
        <c:auto val="1"/>
        <c:lblAlgn val="ctr"/>
        <c:lblOffset val="100"/>
        <c:noMultiLvlLbl val="0"/>
      </c:catAx>
      <c:valAx>
        <c:axId val="58394048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394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'Q3'!$B$50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'Q3'!$A$51:$A$55</c:f>
              <c:strCache>
                <c:ptCount val="5"/>
                <c:pt idx="0">
                  <c:v>Strongly Disagree</c:v>
                </c:pt>
                <c:pt idx="1">
                  <c:v>Disagree</c:v>
                </c:pt>
                <c:pt idx="2">
                  <c:v>Neutral</c:v>
                </c:pt>
                <c:pt idx="3">
                  <c:v>Agree</c:v>
                </c:pt>
                <c:pt idx="4">
                  <c:v>Strongly Agree</c:v>
                </c:pt>
              </c:strCache>
            </c:strRef>
          </c:cat>
          <c:val>
            <c:numRef>
              <c:f>'Q3'!$B$51:$B$55</c:f>
              <c:numCache>
                <c:formatCode>0%</c:formatCode>
                <c:ptCount val="5"/>
                <c:pt idx="0">
                  <c:v>0.03</c:v>
                </c:pt>
                <c:pt idx="1">
                  <c:v>0.1</c:v>
                </c:pt>
                <c:pt idx="2">
                  <c:v>0.31</c:v>
                </c:pt>
                <c:pt idx="3">
                  <c:v>0.36</c:v>
                </c:pt>
                <c:pt idx="4">
                  <c:v>0.2</c:v>
                </c:pt>
              </c:numCache>
            </c:numRef>
          </c:val>
          <c:extLst>
            <c:ext xmlns:c16="http://schemas.microsoft.com/office/drawing/2014/chart" uri="{C3380CC4-5D6E-409C-BE32-E72D297353CC}">
              <c16:uniqueId val="{00000000-1A43-4F38-95D1-7A9C872975BE}"/>
            </c:ext>
          </c:extLst>
        </c:ser>
        <c:ser>
          <c:idx val="1"/>
          <c:order val="1"/>
          <c:tx>
            <c:strRef>
              <c:f>'Q3'!$C$50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'Q3'!$A$51:$A$55</c:f>
              <c:strCache>
                <c:ptCount val="5"/>
                <c:pt idx="0">
                  <c:v>Strongly Disagree</c:v>
                </c:pt>
                <c:pt idx="1">
                  <c:v>Disagree</c:v>
                </c:pt>
                <c:pt idx="2">
                  <c:v>Neutral</c:v>
                </c:pt>
                <c:pt idx="3">
                  <c:v>Agree</c:v>
                </c:pt>
                <c:pt idx="4">
                  <c:v>Strongly Agree</c:v>
                </c:pt>
              </c:strCache>
            </c:strRef>
          </c:cat>
          <c:val>
            <c:numRef>
              <c:f>'Q3'!$C$51:$C$55</c:f>
              <c:numCache>
                <c:formatCode>0%</c:formatCode>
                <c:ptCount val="5"/>
                <c:pt idx="0">
                  <c:v>0.01</c:v>
                </c:pt>
                <c:pt idx="1">
                  <c:v>0.05</c:v>
                </c:pt>
                <c:pt idx="2">
                  <c:v>0.05</c:v>
                </c:pt>
                <c:pt idx="3">
                  <c:v>0.36</c:v>
                </c:pt>
                <c:pt idx="4">
                  <c:v>0.53</c:v>
                </c:pt>
              </c:numCache>
            </c:numRef>
          </c:val>
          <c:extLst>
            <c:ext xmlns:c16="http://schemas.microsoft.com/office/drawing/2014/chart" uri="{C3380CC4-5D6E-409C-BE32-E72D297353CC}">
              <c16:uniqueId val="{00000001-1A43-4F38-95D1-7A9C872975BE}"/>
            </c:ext>
          </c:extLst>
        </c:ser>
        <c:dLbls>
          <c:showLegendKey val="0"/>
          <c:showVal val="0"/>
          <c:showCatName val="0"/>
          <c:showSerName val="0"/>
          <c:showPercent val="0"/>
          <c:showBubbleSize val="0"/>
        </c:dLbls>
        <c:gapWidth val="219"/>
        <c:overlap val="-27"/>
        <c:axId val="585544040"/>
        <c:axId val="585548632"/>
      </c:barChart>
      <c:catAx>
        <c:axId val="58554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5548632"/>
        <c:crosses val="autoZero"/>
        <c:auto val="1"/>
        <c:lblAlgn val="ctr"/>
        <c:lblOffset val="100"/>
        <c:noMultiLvlLbl val="0"/>
      </c:catAx>
      <c:valAx>
        <c:axId val="58554863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554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'Q3'!$A$11:$A$15</c:f>
              <c:strCache>
                <c:ptCount val="5"/>
                <c:pt idx="0">
                  <c:v>Strongly Disagree</c:v>
                </c:pt>
                <c:pt idx="1">
                  <c:v>Disagree</c:v>
                </c:pt>
                <c:pt idx="2">
                  <c:v>Neutral</c:v>
                </c:pt>
                <c:pt idx="3">
                  <c:v>Agree</c:v>
                </c:pt>
                <c:pt idx="4">
                  <c:v>Strongly Agree</c:v>
                </c:pt>
              </c:strCache>
            </c:strRef>
          </c:cat>
          <c:val>
            <c:numRef>
              <c:f>'Q3'!$B$11:$B$15</c:f>
              <c:numCache>
                <c:formatCode>0%</c:formatCode>
                <c:ptCount val="5"/>
                <c:pt idx="0">
                  <c:v>0.03</c:v>
                </c:pt>
                <c:pt idx="1">
                  <c:v>0.05</c:v>
                </c:pt>
                <c:pt idx="2">
                  <c:v>0.16</c:v>
                </c:pt>
                <c:pt idx="3">
                  <c:v>0.39</c:v>
                </c:pt>
                <c:pt idx="4">
                  <c:v>0.37</c:v>
                </c:pt>
              </c:numCache>
            </c:numRef>
          </c:val>
          <c:extLst>
            <c:ext xmlns:c16="http://schemas.microsoft.com/office/drawing/2014/chart" uri="{C3380CC4-5D6E-409C-BE32-E72D297353CC}">
              <c16:uniqueId val="{00000000-E2C5-475A-8829-0F6A9F13AEF2}"/>
            </c:ext>
          </c:extLst>
        </c:ser>
        <c:ser>
          <c:idx val="1"/>
          <c:order val="1"/>
          <c:tx>
            <c:strRef>
              <c:f>'Q3'!$C$10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'Q3'!$A$11:$A$15</c:f>
              <c:strCache>
                <c:ptCount val="5"/>
                <c:pt idx="0">
                  <c:v>Strongly Disagree</c:v>
                </c:pt>
                <c:pt idx="1">
                  <c:v>Disagree</c:v>
                </c:pt>
                <c:pt idx="2">
                  <c:v>Neutral</c:v>
                </c:pt>
                <c:pt idx="3">
                  <c:v>Agree</c:v>
                </c:pt>
                <c:pt idx="4">
                  <c:v>Strongly Agree</c:v>
                </c:pt>
              </c:strCache>
            </c:strRef>
          </c:cat>
          <c:val>
            <c:numRef>
              <c:f>'Q3'!$C$11:$C$15</c:f>
              <c:numCache>
                <c:formatCode>0%</c:formatCode>
                <c:ptCount val="5"/>
                <c:pt idx="0">
                  <c:v>0.01</c:v>
                </c:pt>
                <c:pt idx="1">
                  <c:v>0.03</c:v>
                </c:pt>
                <c:pt idx="2">
                  <c:v>0.04</c:v>
                </c:pt>
                <c:pt idx="3">
                  <c:v>0.23</c:v>
                </c:pt>
                <c:pt idx="4">
                  <c:v>0.69</c:v>
                </c:pt>
              </c:numCache>
            </c:numRef>
          </c:val>
          <c:extLst>
            <c:ext xmlns:c16="http://schemas.microsoft.com/office/drawing/2014/chart" uri="{C3380CC4-5D6E-409C-BE32-E72D297353CC}">
              <c16:uniqueId val="{00000001-E2C5-475A-8829-0F6A9F13AEF2}"/>
            </c:ext>
          </c:extLst>
        </c:ser>
        <c:dLbls>
          <c:showLegendKey val="0"/>
          <c:showVal val="0"/>
          <c:showCatName val="0"/>
          <c:showSerName val="0"/>
          <c:showPercent val="0"/>
          <c:showBubbleSize val="0"/>
        </c:dLbls>
        <c:gapWidth val="219"/>
        <c:overlap val="-27"/>
        <c:axId val="422479960"/>
        <c:axId val="422480616"/>
      </c:barChart>
      <c:catAx>
        <c:axId val="4224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422480616"/>
        <c:crosses val="autoZero"/>
        <c:auto val="1"/>
        <c:lblAlgn val="ctr"/>
        <c:lblOffset val="100"/>
        <c:noMultiLvlLbl val="0"/>
      </c:catAx>
      <c:valAx>
        <c:axId val="42248061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4224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'Q3'!$A$19:$A$23</c:f>
              <c:strCache>
                <c:ptCount val="5"/>
                <c:pt idx="0">
                  <c:v>Strongly Disagree</c:v>
                </c:pt>
                <c:pt idx="1">
                  <c:v>Disagree</c:v>
                </c:pt>
                <c:pt idx="2">
                  <c:v>Neutral</c:v>
                </c:pt>
                <c:pt idx="3">
                  <c:v>Agree</c:v>
                </c:pt>
                <c:pt idx="4">
                  <c:v>Strongly Agree</c:v>
                </c:pt>
              </c:strCache>
            </c:strRef>
          </c:cat>
          <c:val>
            <c:numRef>
              <c:f>'Q3'!$B$19:$B$23</c:f>
              <c:numCache>
                <c:formatCode>0%</c:formatCode>
                <c:ptCount val="5"/>
                <c:pt idx="0">
                  <c:v>0.14000000000000001</c:v>
                </c:pt>
                <c:pt idx="1">
                  <c:v>0.34</c:v>
                </c:pt>
                <c:pt idx="2">
                  <c:v>0.28000000000000003</c:v>
                </c:pt>
                <c:pt idx="3">
                  <c:v>0.19</c:v>
                </c:pt>
                <c:pt idx="4">
                  <c:v>0.05</c:v>
                </c:pt>
              </c:numCache>
            </c:numRef>
          </c:val>
          <c:extLst>
            <c:ext xmlns:c16="http://schemas.microsoft.com/office/drawing/2014/chart" uri="{C3380CC4-5D6E-409C-BE32-E72D297353CC}">
              <c16:uniqueId val="{00000000-69D6-49F7-B04C-9A447D48D2DB}"/>
            </c:ext>
          </c:extLst>
        </c:ser>
        <c:ser>
          <c:idx val="1"/>
          <c:order val="1"/>
          <c:tx>
            <c:strRef>
              <c:f>'Q3'!$C$18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'Q3'!$A$19:$A$23</c:f>
              <c:strCache>
                <c:ptCount val="5"/>
                <c:pt idx="0">
                  <c:v>Strongly Disagree</c:v>
                </c:pt>
                <c:pt idx="1">
                  <c:v>Disagree</c:v>
                </c:pt>
                <c:pt idx="2">
                  <c:v>Neutral</c:v>
                </c:pt>
                <c:pt idx="3">
                  <c:v>Agree</c:v>
                </c:pt>
                <c:pt idx="4">
                  <c:v>Strongly Agree</c:v>
                </c:pt>
              </c:strCache>
            </c:strRef>
          </c:cat>
          <c:val>
            <c:numRef>
              <c:f>'Q3'!$C$19:$C$23</c:f>
              <c:numCache>
                <c:formatCode>0%</c:formatCode>
                <c:ptCount val="5"/>
                <c:pt idx="0">
                  <c:v>0.26</c:v>
                </c:pt>
                <c:pt idx="1">
                  <c:v>0.39</c:v>
                </c:pt>
                <c:pt idx="2">
                  <c:v>0.18</c:v>
                </c:pt>
                <c:pt idx="3">
                  <c:v>0.14000000000000001</c:v>
                </c:pt>
                <c:pt idx="4">
                  <c:v>0.03</c:v>
                </c:pt>
              </c:numCache>
            </c:numRef>
          </c:val>
          <c:extLst>
            <c:ext xmlns:c16="http://schemas.microsoft.com/office/drawing/2014/chart" uri="{C3380CC4-5D6E-409C-BE32-E72D297353CC}">
              <c16:uniqueId val="{00000001-69D6-49F7-B04C-9A447D48D2DB}"/>
            </c:ext>
          </c:extLst>
        </c:ser>
        <c:dLbls>
          <c:showLegendKey val="0"/>
          <c:showVal val="0"/>
          <c:showCatName val="0"/>
          <c:showSerName val="0"/>
          <c:showPercent val="0"/>
          <c:showBubbleSize val="0"/>
        </c:dLbls>
        <c:gapWidth val="219"/>
        <c:overlap val="-27"/>
        <c:axId val="422479632"/>
        <c:axId val="422480944"/>
      </c:barChart>
      <c:catAx>
        <c:axId val="42247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422480944"/>
        <c:crosses val="autoZero"/>
        <c:auto val="1"/>
        <c:lblAlgn val="ctr"/>
        <c:lblOffset val="100"/>
        <c:noMultiLvlLbl val="0"/>
      </c:catAx>
      <c:valAx>
        <c:axId val="42248094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42247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'Q3'!$B$34</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'Q3'!$A$35:$A$39</c:f>
              <c:strCache>
                <c:ptCount val="5"/>
                <c:pt idx="0">
                  <c:v>Strongly Disagree</c:v>
                </c:pt>
                <c:pt idx="1">
                  <c:v>Disagree</c:v>
                </c:pt>
                <c:pt idx="2">
                  <c:v>Neutral</c:v>
                </c:pt>
                <c:pt idx="3">
                  <c:v>Agree</c:v>
                </c:pt>
                <c:pt idx="4">
                  <c:v>Strongly Agree</c:v>
                </c:pt>
              </c:strCache>
            </c:strRef>
          </c:cat>
          <c:val>
            <c:numRef>
              <c:f>'Q3'!$B$35:$B$39</c:f>
              <c:numCache>
                <c:formatCode>0%</c:formatCode>
                <c:ptCount val="5"/>
                <c:pt idx="0">
                  <c:v>0.04</c:v>
                </c:pt>
                <c:pt idx="1">
                  <c:v>0.04</c:v>
                </c:pt>
                <c:pt idx="2">
                  <c:v>0.2</c:v>
                </c:pt>
                <c:pt idx="3">
                  <c:v>0.4</c:v>
                </c:pt>
                <c:pt idx="4">
                  <c:v>0.32</c:v>
                </c:pt>
              </c:numCache>
            </c:numRef>
          </c:val>
          <c:extLst>
            <c:ext xmlns:c16="http://schemas.microsoft.com/office/drawing/2014/chart" uri="{C3380CC4-5D6E-409C-BE32-E72D297353CC}">
              <c16:uniqueId val="{00000000-85AF-4E18-96AF-E8CB130AB223}"/>
            </c:ext>
          </c:extLst>
        </c:ser>
        <c:ser>
          <c:idx val="1"/>
          <c:order val="1"/>
          <c:tx>
            <c:strRef>
              <c:f>'Q3'!$C$34</c:f>
              <c:strCache>
                <c:ptCount val="1"/>
                <c:pt idx="0">
                  <c:v>Science Community</c:v>
                </c:pt>
              </c:strCache>
            </c:strRef>
          </c:tx>
          <c:spPr>
            <a:solidFill>
              <a:schemeClr val="accent1">
                <a:lumMod val="50000"/>
              </a:schemeClr>
            </a:solidFill>
            <a:ln>
              <a:noFill/>
            </a:ln>
            <a:effectLst/>
          </c:spPr>
          <c:invertIfNegative val="0"/>
          <c:dLbls>
            <c:dLbl>
              <c:idx val="0"/>
              <c:tx>
                <c:rich>
                  <a:bodyPr/>
                  <a:lstStyle/>
                  <a:p>
                    <a:fld id="{3D2D400F-D9D3-47AB-8FD5-9F068717B736}"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E14-4163-96BE-B9BE6D7DC93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'Q3'!$A$35:$A$39</c:f>
              <c:strCache>
                <c:ptCount val="5"/>
                <c:pt idx="0">
                  <c:v>Strongly Disagree</c:v>
                </c:pt>
                <c:pt idx="1">
                  <c:v>Disagree</c:v>
                </c:pt>
                <c:pt idx="2">
                  <c:v>Neutral</c:v>
                </c:pt>
                <c:pt idx="3">
                  <c:v>Agree</c:v>
                </c:pt>
                <c:pt idx="4">
                  <c:v>Strongly Agree</c:v>
                </c:pt>
              </c:strCache>
            </c:strRef>
          </c:cat>
          <c:val>
            <c:numRef>
              <c:f>'Q3'!$C$35:$C$39</c:f>
              <c:numCache>
                <c:formatCode>0%</c:formatCode>
                <c:ptCount val="5"/>
                <c:pt idx="0" formatCode="General">
                  <c:v>0</c:v>
                </c:pt>
                <c:pt idx="1">
                  <c:v>0.03</c:v>
                </c:pt>
                <c:pt idx="2">
                  <c:v>0.06</c:v>
                </c:pt>
                <c:pt idx="3">
                  <c:v>0.36</c:v>
                </c:pt>
                <c:pt idx="4">
                  <c:v>0.55000000000000004</c:v>
                </c:pt>
              </c:numCache>
            </c:numRef>
          </c:val>
          <c:extLst>
            <c:ext xmlns:c16="http://schemas.microsoft.com/office/drawing/2014/chart" uri="{C3380CC4-5D6E-409C-BE32-E72D297353CC}">
              <c16:uniqueId val="{00000001-85AF-4E18-96AF-E8CB130AB223}"/>
            </c:ext>
          </c:extLst>
        </c:ser>
        <c:dLbls>
          <c:showLegendKey val="0"/>
          <c:showVal val="0"/>
          <c:showCatName val="0"/>
          <c:showSerName val="0"/>
          <c:showPercent val="0"/>
          <c:showBubbleSize val="0"/>
        </c:dLbls>
        <c:gapWidth val="219"/>
        <c:overlap val="-27"/>
        <c:axId val="577911656"/>
        <c:axId val="577910672"/>
      </c:barChart>
      <c:catAx>
        <c:axId val="57791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77910672"/>
        <c:crosses val="autoZero"/>
        <c:auto val="1"/>
        <c:lblAlgn val="ctr"/>
        <c:lblOffset val="100"/>
        <c:noMultiLvlLbl val="0"/>
      </c:catAx>
      <c:valAx>
        <c:axId val="57791067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7791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'Q4'!$B$2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'Q4'!$A$3:$A$7</c:f>
              <c:strCache>
                <c:ptCount val="5"/>
                <c:pt idx="0">
                  <c:v>Strongly Disagree</c:v>
                </c:pt>
                <c:pt idx="1">
                  <c:v>Disagree</c:v>
                </c:pt>
                <c:pt idx="2">
                  <c:v>Neutral</c:v>
                </c:pt>
                <c:pt idx="3">
                  <c:v>Agree</c:v>
                </c:pt>
                <c:pt idx="4">
                  <c:v>Strongly Agree</c:v>
                </c:pt>
              </c:strCache>
            </c:strRef>
          </c:cat>
          <c:val>
            <c:numRef>
              <c:f>'Q4'!$B$3:$B$7</c:f>
              <c:numCache>
                <c:formatCode>0%</c:formatCode>
                <c:ptCount val="5"/>
                <c:pt idx="0">
                  <c:v>0.19</c:v>
                </c:pt>
                <c:pt idx="1">
                  <c:v>0.24</c:v>
                </c:pt>
                <c:pt idx="2">
                  <c:v>0.35</c:v>
                </c:pt>
                <c:pt idx="3">
                  <c:v>0.17</c:v>
                </c:pt>
                <c:pt idx="4">
                  <c:v>0.05</c:v>
                </c:pt>
              </c:numCache>
            </c:numRef>
          </c:val>
          <c:extLst>
            <c:ext xmlns:c16="http://schemas.microsoft.com/office/drawing/2014/chart" uri="{C3380CC4-5D6E-409C-BE32-E72D297353CC}">
              <c16:uniqueId val="{00000000-F523-463E-B7FE-B2DA73BA4D5A}"/>
            </c:ext>
          </c:extLst>
        </c:ser>
        <c:ser>
          <c:idx val="1"/>
          <c:order val="1"/>
          <c:tx>
            <c:strRef>
              <c:f>'Q4'!$C$2</c:f>
              <c:strCache>
                <c:ptCount val="1"/>
                <c:pt idx="0">
                  <c:v>Science Community</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'Q4'!$A$3:$A$7</c:f>
              <c:strCache>
                <c:ptCount val="5"/>
                <c:pt idx="0">
                  <c:v>Strongly Disagree</c:v>
                </c:pt>
                <c:pt idx="1">
                  <c:v>Disagree</c:v>
                </c:pt>
                <c:pt idx="2">
                  <c:v>Neutral</c:v>
                </c:pt>
                <c:pt idx="3">
                  <c:v>Agree</c:v>
                </c:pt>
                <c:pt idx="4">
                  <c:v>Strongly Agree</c:v>
                </c:pt>
              </c:strCache>
            </c:strRef>
          </c:cat>
          <c:val>
            <c:numRef>
              <c:f>'Q4'!$C$3:$C$7</c:f>
              <c:numCache>
                <c:formatCode>0%</c:formatCode>
                <c:ptCount val="5"/>
                <c:pt idx="0">
                  <c:v>0.04</c:v>
                </c:pt>
                <c:pt idx="1">
                  <c:v>0.1</c:v>
                </c:pt>
                <c:pt idx="2">
                  <c:v>0.24</c:v>
                </c:pt>
                <c:pt idx="3">
                  <c:v>0.34</c:v>
                </c:pt>
                <c:pt idx="4">
                  <c:v>0.28000000000000003</c:v>
                </c:pt>
              </c:numCache>
            </c:numRef>
          </c:val>
          <c:extLst>
            <c:ext xmlns:c16="http://schemas.microsoft.com/office/drawing/2014/chart" uri="{C3380CC4-5D6E-409C-BE32-E72D297353CC}">
              <c16:uniqueId val="{00000001-F523-463E-B7FE-B2DA73BA4D5A}"/>
            </c:ext>
          </c:extLst>
        </c:ser>
        <c:dLbls>
          <c:showLegendKey val="0"/>
          <c:showVal val="0"/>
          <c:showCatName val="0"/>
          <c:showSerName val="0"/>
          <c:showPercent val="0"/>
          <c:showBubbleSize val="0"/>
        </c:dLbls>
        <c:gapWidth val="219"/>
        <c:overlap val="-27"/>
        <c:axId val="660672888"/>
        <c:axId val="660673216"/>
      </c:barChart>
      <c:catAx>
        <c:axId val="66067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60673216"/>
        <c:crosses val="autoZero"/>
        <c:auto val="1"/>
        <c:lblAlgn val="ctr"/>
        <c:lblOffset val="100"/>
        <c:noMultiLvlLbl val="0"/>
      </c:catAx>
      <c:valAx>
        <c:axId val="66067321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6067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'Q4'!$B$10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'Q4'!$A$11:$A$15</c:f>
              <c:strCache>
                <c:ptCount val="5"/>
                <c:pt idx="0">
                  <c:v>Strongly Disagree</c:v>
                </c:pt>
                <c:pt idx="1">
                  <c:v>Disagree</c:v>
                </c:pt>
                <c:pt idx="2">
                  <c:v>Neutral</c:v>
                </c:pt>
                <c:pt idx="3">
                  <c:v>Agree</c:v>
                </c:pt>
                <c:pt idx="4">
                  <c:v>Strongly Agree</c:v>
                </c:pt>
              </c:strCache>
            </c:strRef>
          </c:cat>
          <c:val>
            <c:numRef>
              <c:f>'Q4'!$B$11:$B$15</c:f>
              <c:numCache>
                <c:formatCode>0%</c:formatCode>
                <c:ptCount val="5"/>
                <c:pt idx="0">
                  <c:v>0.23</c:v>
                </c:pt>
                <c:pt idx="1">
                  <c:v>0.31</c:v>
                </c:pt>
                <c:pt idx="2">
                  <c:v>0.28000000000000003</c:v>
                </c:pt>
                <c:pt idx="3">
                  <c:v>0.15</c:v>
                </c:pt>
                <c:pt idx="4">
                  <c:v>0.03</c:v>
                </c:pt>
              </c:numCache>
            </c:numRef>
          </c:val>
          <c:extLst>
            <c:ext xmlns:c16="http://schemas.microsoft.com/office/drawing/2014/chart" uri="{C3380CC4-5D6E-409C-BE32-E72D297353CC}">
              <c16:uniqueId val="{00000000-A4E1-418A-BFE2-59FF4FBEF23F}"/>
            </c:ext>
          </c:extLst>
        </c:ser>
        <c:ser>
          <c:idx val="1"/>
          <c:order val="1"/>
          <c:tx>
            <c:strRef>
              <c:f>'Q4'!$C$10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'Q4'!$A$11:$A$15</c:f>
              <c:strCache>
                <c:ptCount val="5"/>
                <c:pt idx="0">
                  <c:v>Strongly Disagree</c:v>
                </c:pt>
                <c:pt idx="1">
                  <c:v>Disagree</c:v>
                </c:pt>
                <c:pt idx="2">
                  <c:v>Neutral</c:v>
                </c:pt>
                <c:pt idx="3">
                  <c:v>Agree</c:v>
                </c:pt>
                <c:pt idx="4">
                  <c:v>Strongly Agree</c:v>
                </c:pt>
              </c:strCache>
            </c:strRef>
          </c:cat>
          <c:val>
            <c:numRef>
              <c:f>'Q4'!$C$11:$C$15</c:f>
              <c:numCache>
                <c:formatCode>0%</c:formatCode>
                <c:ptCount val="5"/>
                <c:pt idx="0">
                  <c:v>0.12</c:v>
                </c:pt>
                <c:pt idx="1">
                  <c:v>0.22</c:v>
                </c:pt>
                <c:pt idx="2">
                  <c:v>0.32</c:v>
                </c:pt>
                <c:pt idx="3">
                  <c:v>0.28000000000000003</c:v>
                </c:pt>
                <c:pt idx="4">
                  <c:v>0.06</c:v>
                </c:pt>
              </c:numCache>
            </c:numRef>
          </c:val>
          <c:extLst>
            <c:ext xmlns:c16="http://schemas.microsoft.com/office/drawing/2014/chart" uri="{C3380CC4-5D6E-409C-BE32-E72D297353CC}">
              <c16:uniqueId val="{00000001-A4E1-418A-BFE2-59FF4FBEF23F}"/>
            </c:ext>
          </c:extLst>
        </c:ser>
        <c:dLbls>
          <c:showLegendKey val="0"/>
          <c:showVal val="0"/>
          <c:showCatName val="0"/>
          <c:showSerName val="0"/>
          <c:showPercent val="0"/>
          <c:showBubbleSize val="0"/>
        </c:dLbls>
        <c:gapWidth val="219"/>
        <c:overlap val="-27"/>
        <c:axId val="418762840"/>
        <c:axId val="583941136"/>
      </c:barChart>
      <c:catAx>
        <c:axId val="41876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3941136"/>
        <c:crosses val="autoZero"/>
        <c:auto val="1"/>
        <c:lblAlgn val="ctr"/>
        <c:lblOffset val="100"/>
        <c:noMultiLvlLbl val="0"/>
      </c:catAx>
      <c:valAx>
        <c:axId val="58394113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41876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'Q4'!$B$18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'Q4'!$A$19:$A$23</c:f>
              <c:strCache>
                <c:ptCount val="5"/>
                <c:pt idx="0">
                  <c:v>Strongly Disagree</c:v>
                </c:pt>
                <c:pt idx="1">
                  <c:v>Disagree</c:v>
                </c:pt>
                <c:pt idx="2">
                  <c:v>Neutral</c:v>
                </c:pt>
                <c:pt idx="3">
                  <c:v>Agree</c:v>
                </c:pt>
                <c:pt idx="4">
                  <c:v>Strongly Agree</c:v>
                </c:pt>
              </c:strCache>
            </c:strRef>
          </c:cat>
          <c:val>
            <c:numRef>
              <c:f>'Q4'!$B$19:$B$23</c:f>
              <c:numCache>
                <c:formatCode>0%</c:formatCode>
                <c:ptCount val="5"/>
                <c:pt idx="0">
                  <c:v>0.05</c:v>
                </c:pt>
                <c:pt idx="1">
                  <c:v>7.0000000000000007E-2</c:v>
                </c:pt>
                <c:pt idx="2">
                  <c:v>0.24</c:v>
                </c:pt>
                <c:pt idx="3">
                  <c:v>0.4</c:v>
                </c:pt>
                <c:pt idx="4">
                  <c:v>0.24</c:v>
                </c:pt>
              </c:numCache>
            </c:numRef>
          </c:val>
          <c:extLst>
            <c:ext xmlns:c16="http://schemas.microsoft.com/office/drawing/2014/chart" uri="{C3380CC4-5D6E-409C-BE32-E72D297353CC}">
              <c16:uniqueId val="{00000000-3238-43B2-AFF0-73D8405F0A8E}"/>
            </c:ext>
          </c:extLst>
        </c:ser>
        <c:ser>
          <c:idx val="1"/>
          <c:order val="1"/>
          <c:tx>
            <c:strRef>
              <c:f>'Q4'!$C$18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'Q4'!$A$19:$A$23</c:f>
              <c:strCache>
                <c:ptCount val="5"/>
                <c:pt idx="0">
                  <c:v>Strongly Disagree</c:v>
                </c:pt>
                <c:pt idx="1">
                  <c:v>Disagree</c:v>
                </c:pt>
                <c:pt idx="2">
                  <c:v>Neutral</c:v>
                </c:pt>
                <c:pt idx="3">
                  <c:v>Agree</c:v>
                </c:pt>
                <c:pt idx="4">
                  <c:v>Strongly Agree</c:v>
                </c:pt>
              </c:strCache>
            </c:strRef>
          </c:cat>
          <c:val>
            <c:numRef>
              <c:f>'Q4'!$C$19:$C$23</c:f>
              <c:numCache>
                <c:formatCode>0%</c:formatCode>
                <c:ptCount val="5"/>
                <c:pt idx="0">
                  <c:v>0</c:v>
                </c:pt>
                <c:pt idx="1">
                  <c:v>0.01</c:v>
                </c:pt>
                <c:pt idx="2">
                  <c:v>0.04</c:v>
                </c:pt>
                <c:pt idx="3">
                  <c:v>0.18</c:v>
                </c:pt>
                <c:pt idx="4">
                  <c:v>0.77</c:v>
                </c:pt>
              </c:numCache>
            </c:numRef>
          </c:val>
          <c:extLst>
            <c:ext xmlns:c16="http://schemas.microsoft.com/office/drawing/2014/chart" uri="{C3380CC4-5D6E-409C-BE32-E72D297353CC}">
              <c16:uniqueId val="{00000001-3238-43B2-AFF0-73D8405F0A8E}"/>
            </c:ext>
          </c:extLst>
        </c:ser>
        <c:dLbls>
          <c:showLegendKey val="0"/>
          <c:showVal val="0"/>
          <c:showCatName val="0"/>
          <c:showSerName val="0"/>
          <c:showPercent val="0"/>
          <c:showBubbleSize val="0"/>
        </c:dLbls>
        <c:gapWidth val="219"/>
        <c:overlap val="-27"/>
        <c:axId val="577992744"/>
        <c:axId val="577993072"/>
      </c:barChart>
      <c:catAx>
        <c:axId val="57799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77993072"/>
        <c:crosses val="autoZero"/>
        <c:auto val="1"/>
        <c:lblAlgn val="ctr"/>
        <c:lblOffset val="100"/>
        <c:noMultiLvlLbl val="0"/>
      </c:catAx>
      <c:valAx>
        <c:axId val="57799307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7799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'Q4'!$B$26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'Q4'!$A$27:$A$31</c:f>
              <c:strCache>
                <c:ptCount val="5"/>
                <c:pt idx="0">
                  <c:v>Strongly Disagree</c:v>
                </c:pt>
                <c:pt idx="1">
                  <c:v>Disagree</c:v>
                </c:pt>
                <c:pt idx="2">
                  <c:v>Neutral</c:v>
                </c:pt>
                <c:pt idx="3">
                  <c:v>Agree</c:v>
                </c:pt>
                <c:pt idx="4">
                  <c:v>Strongly Agree</c:v>
                </c:pt>
              </c:strCache>
            </c:strRef>
          </c:cat>
          <c:val>
            <c:numRef>
              <c:f>'Q4'!$B$27:$B$31</c:f>
              <c:numCache>
                <c:formatCode>0%</c:formatCode>
                <c:ptCount val="5"/>
                <c:pt idx="0">
                  <c:v>0.06</c:v>
                </c:pt>
                <c:pt idx="1">
                  <c:v>7.0000000000000007E-2</c:v>
                </c:pt>
                <c:pt idx="2">
                  <c:v>0.31</c:v>
                </c:pt>
                <c:pt idx="3">
                  <c:v>0.38</c:v>
                </c:pt>
                <c:pt idx="4">
                  <c:v>0.18</c:v>
                </c:pt>
              </c:numCache>
            </c:numRef>
          </c:val>
          <c:extLst>
            <c:ext xmlns:c16="http://schemas.microsoft.com/office/drawing/2014/chart" uri="{C3380CC4-5D6E-409C-BE32-E72D297353CC}">
              <c16:uniqueId val="{00000000-B3CB-4DD8-8070-323F8629B2D3}"/>
            </c:ext>
          </c:extLst>
        </c:ser>
        <c:ser>
          <c:idx val="1"/>
          <c:order val="1"/>
          <c:tx>
            <c:strRef>
              <c:f>'Q4'!$C$26</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'Q4'!$A$27:$A$31</c:f>
              <c:strCache>
                <c:ptCount val="5"/>
                <c:pt idx="0">
                  <c:v>Strongly Disagree</c:v>
                </c:pt>
                <c:pt idx="1">
                  <c:v>Disagree</c:v>
                </c:pt>
                <c:pt idx="2">
                  <c:v>Neutral</c:v>
                </c:pt>
                <c:pt idx="3">
                  <c:v>Agree</c:v>
                </c:pt>
                <c:pt idx="4">
                  <c:v>Strongly Agree</c:v>
                </c:pt>
              </c:strCache>
            </c:strRef>
          </c:cat>
          <c:val>
            <c:numRef>
              <c:f>'Q4'!$C$27:$C$31</c:f>
              <c:numCache>
                <c:formatCode>0%</c:formatCode>
                <c:ptCount val="5"/>
                <c:pt idx="0">
                  <c:v>0.01</c:v>
                </c:pt>
                <c:pt idx="1">
                  <c:v>0.01</c:v>
                </c:pt>
                <c:pt idx="2">
                  <c:v>0.08</c:v>
                </c:pt>
                <c:pt idx="3">
                  <c:v>0.3</c:v>
                </c:pt>
                <c:pt idx="4">
                  <c:v>0.6</c:v>
                </c:pt>
              </c:numCache>
            </c:numRef>
          </c:val>
          <c:extLst>
            <c:ext xmlns:c16="http://schemas.microsoft.com/office/drawing/2014/chart" uri="{C3380CC4-5D6E-409C-BE32-E72D297353CC}">
              <c16:uniqueId val="{00000001-B3CB-4DD8-8070-323F8629B2D3}"/>
            </c:ext>
          </c:extLst>
        </c:ser>
        <c:dLbls>
          <c:dLblPos val="outEnd"/>
          <c:showLegendKey val="0"/>
          <c:showVal val="1"/>
          <c:showCatName val="0"/>
          <c:showSerName val="0"/>
          <c:showPercent val="0"/>
          <c:showBubbleSize val="0"/>
        </c:dLbls>
        <c:gapWidth val="219"/>
        <c:overlap val="-27"/>
        <c:axId val="663214360"/>
        <c:axId val="663216000"/>
      </c:barChart>
      <c:catAx>
        <c:axId val="66321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63216000"/>
        <c:crosses val="autoZero"/>
        <c:auto val="1"/>
        <c:lblAlgn val="ctr"/>
        <c:lblOffset val="100"/>
        <c:noMultiLvlLbl val="0"/>
      </c:catAx>
      <c:valAx>
        <c:axId val="66321600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6321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'Q5'!$A$3:$A$7</c:f>
              <c:strCache>
                <c:ptCount val="5"/>
                <c:pt idx="0">
                  <c:v>Strongly Disagree</c:v>
                </c:pt>
                <c:pt idx="1">
                  <c:v>Disagree</c:v>
                </c:pt>
                <c:pt idx="2">
                  <c:v>Neutral</c:v>
                </c:pt>
                <c:pt idx="3">
                  <c:v>Agree</c:v>
                </c:pt>
                <c:pt idx="4">
                  <c:v>Strongly Agree</c:v>
                </c:pt>
              </c:strCache>
            </c:strRef>
          </c:cat>
          <c:val>
            <c:numRef>
              <c:f>'Q5'!$B$3:$B$7</c:f>
              <c:numCache>
                <c:formatCode>0%</c:formatCode>
                <c:ptCount val="5"/>
                <c:pt idx="0">
                  <c:v>0.08</c:v>
                </c:pt>
                <c:pt idx="1">
                  <c:v>0.09</c:v>
                </c:pt>
                <c:pt idx="2">
                  <c:v>0.39</c:v>
                </c:pt>
                <c:pt idx="3">
                  <c:v>0.26</c:v>
                </c:pt>
                <c:pt idx="4">
                  <c:v>0.18</c:v>
                </c:pt>
              </c:numCache>
            </c:numRef>
          </c:val>
          <c:extLst>
            <c:ext xmlns:c16="http://schemas.microsoft.com/office/drawing/2014/chart" uri="{C3380CC4-5D6E-409C-BE32-E72D297353CC}">
              <c16:uniqueId val="{00000000-C218-4E2F-B388-042154CC8A9C}"/>
            </c:ext>
          </c:extLst>
        </c:ser>
        <c:ser>
          <c:idx val="1"/>
          <c:order val="1"/>
          <c:tx>
            <c:strRef>
              <c:f>'Q5'!$C$2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'Q5'!$A$3:$A$7</c:f>
              <c:strCache>
                <c:ptCount val="5"/>
                <c:pt idx="0">
                  <c:v>Strongly Disagree</c:v>
                </c:pt>
                <c:pt idx="1">
                  <c:v>Disagree</c:v>
                </c:pt>
                <c:pt idx="2">
                  <c:v>Neutral</c:v>
                </c:pt>
                <c:pt idx="3">
                  <c:v>Agree</c:v>
                </c:pt>
                <c:pt idx="4">
                  <c:v>Strongly Agree</c:v>
                </c:pt>
              </c:strCache>
            </c:strRef>
          </c:cat>
          <c:val>
            <c:numRef>
              <c:f>'Q5'!$C$3:$C$7</c:f>
              <c:numCache>
                <c:formatCode>0%</c:formatCode>
                <c:ptCount val="5"/>
                <c:pt idx="0">
                  <c:v>0.01</c:v>
                </c:pt>
                <c:pt idx="1">
                  <c:v>0.02</c:v>
                </c:pt>
                <c:pt idx="2">
                  <c:v>0.09</c:v>
                </c:pt>
                <c:pt idx="3">
                  <c:v>0.33</c:v>
                </c:pt>
                <c:pt idx="4">
                  <c:v>0.55000000000000004</c:v>
                </c:pt>
              </c:numCache>
            </c:numRef>
          </c:val>
          <c:extLst>
            <c:ext xmlns:c16="http://schemas.microsoft.com/office/drawing/2014/chart" uri="{C3380CC4-5D6E-409C-BE32-E72D297353CC}">
              <c16:uniqueId val="{00000001-C218-4E2F-B388-042154CC8A9C}"/>
            </c:ext>
          </c:extLst>
        </c:ser>
        <c:dLbls>
          <c:showLegendKey val="0"/>
          <c:showVal val="0"/>
          <c:showCatName val="0"/>
          <c:showSerName val="0"/>
          <c:showPercent val="0"/>
          <c:showBubbleSize val="0"/>
        </c:dLbls>
        <c:gapWidth val="219"/>
        <c:overlap val="-27"/>
        <c:axId val="671466784"/>
        <c:axId val="671462192"/>
      </c:barChart>
      <c:catAx>
        <c:axId val="67146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1462192"/>
        <c:crosses val="autoZero"/>
        <c:auto val="1"/>
        <c:lblAlgn val="ctr"/>
        <c:lblOffset val="100"/>
        <c:noMultiLvlLbl val="0"/>
      </c:catAx>
      <c:valAx>
        <c:axId val="67146219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146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'Q5'!$A$11:$A$15</c:f>
              <c:strCache>
                <c:ptCount val="5"/>
                <c:pt idx="0">
                  <c:v>Strongly Disagree</c:v>
                </c:pt>
                <c:pt idx="1">
                  <c:v>Disagree</c:v>
                </c:pt>
                <c:pt idx="2">
                  <c:v>Neutral</c:v>
                </c:pt>
                <c:pt idx="3">
                  <c:v>Agree</c:v>
                </c:pt>
                <c:pt idx="4">
                  <c:v>Strongly Agree</c:v>
                </c:pt>
              </c:strCache>
            </c:strRef>
          </c:cat>
          <c:val>
            <c:numRef>
              <c:f>'Q5'!$B$11:$B$15</c:f>
              <c:numCache>
                <c:formatCode>0%</c:formatCode>
                <c:ptCount val="5"/>
                <c:pt idx="0">
                  <c:v>0.06</c:v>
                </c:pt>
                <c:pt idx="1">
                  <c:v>0.15</c:v>
                </c:pt>
                <c:pt idx="2">
                  <c:v>0.33</c:v>
                </c:pt>
                <c:pt idx="3">
                  <c:v>0.33</c:v>
                </c:pt>
                <c:pt idx="4">
                  <c:v>0.13</c:v>
                </c:pt>
              </c:numCache>
            </c:numRef>
          </c:val>
          <c:extLst>
            <c:ext xmlns:c16="http://schemas.microsoft.com/office/drawing/2014/chart" uri="{C3380CC4-5D6E-409C-BE32-E72D297353CC}">
              <c16:uniqueId val="{00000000-D881-4282-9D55-EDD853278045}"/>
            </c:ext>
          </c:extLst>
        </c:ser>
        <c:ser>
          <c:idx val="1"/>
          <c:order val="1"/>
          <c:tx>
            <c:strRef>
              <c:f>'Q5'!$C$10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'Q5'!$A$11:$A$15</c:f>
              <c:strCache>
                <c:ptCount val="5"/>
                <c:pt idx="0">
                  <c:v>Strongly Disagree</c:v>
                </c:pt>
                <c:pt idx="1">
                  <c:v>Disagree</c:v>
                </c:pt>
                <c:pt idx="2">
                  <c:v>Neutral</c:v>
                </c:pt>
                <c:pt idx="3">
                  <c:v>Agree</c:v>
                </c:pt>
                <c:pt idx="4">
                  <c:v>Strongly Agree</c:v>
                </c:pt>
              </c:strCache>
            </c:strRef>
          </c:cat>
          <c:val>
            <c:numRef>
              <c:f>'Q5'!$C$11:$C$15</c:f>
              <c:numCache>
                <c:formatCode>0%</c:formatCode>
                <c:ptCount val="5"/>
                <c:pt idx="0">
                  <c:v>0.05</c:v>
                </c:pt>
                <c:pt idx="1">
                  <c:v>0.1</c:v>
                </c:pt>
                <c:pt idx="2">
                  <c:v>0.17</c:v>
                </c:pt>
                <c:pt idx="3">
                  <c:v>0.41</c:v>
                </c:pt>
                <c:pt idx="4">
                  <c:v>0.27</c:v>
                </c:pt>
              </c:numCache>
            </c:numRef>
          </c:val>
          <c:extLst>
            <c:ext xmlns:c16="http://schemas.microsoft.com/office/drawing/2014/chart" uri="{C3380CC4-5D6E-409C-BE32-E72D297353CC}">
              <c16:uniqueId val="{00000001-D881-4282-9D55-EDD853278045}"/>
            </c:ext>
          </c:extLst>
        </c:ser>
        <c:dLbls>
          <c:showLegendKey val="0"/>
          <c:showVal val="0"/>
          <c:showCatName val="0"/>
          <c:showSerName val="0"/>
          <c:showPercent val="0"/>
          <c:showBubbleSize val="0"/>
        </c:dLbls>
        <c:gapWidth val="219"/>
        <c:overlap val="-27"/>
        <c:axId val="662947696"/>
        <c:axId val="662948680"/>
      </c:barChart>
      <c:catAx>
        <c:axId val="66294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62948680"/>
        <c:crosses val="autoZero"/>
        <c:auto val="1"/>
        <c:lblAlgn val="ctr"/>
        <c:lblOffset val="100"/>
        <c:noMultiLvlLbl val="0"/>
      </c:catAx>
      <c:valAx>
        <c:axId val="66294868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6294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'Q5'!$A$19:$A$23</c:f>
              <c:strCache>
                <c:ptCount val="5"/>
                <c:pt idx="0">
                  <c:v>Strongly Disagree</c:v>
                </c:pt>
                <c:pt idx="1">
                  <c:v>Disagree</c:v>
                </c:pt>
                <c:pt idx="2">
                  <c:v>Neutral</c:v>
                </c:pt>
                <c:pt idx="3">
                  <c:v>Agree</c:v>
                </c:pt>
                <c:pt idx="4">
                  <c:v>Strongly Agree</c:v>
                </c:pt>
              </c:strCache>
            </c:strRef>
          </c:cat>
          <c:val>
            <c:numRef>
              <c:f>'Q5'!$B$19:$B$23</c:f>
              <c:numCache>
                <c:formatCode>0%</c:formatCode>
                <c:ptCount val="5"/>
                <c:pt idx="0">
                  <c:v>0.05</c:v>
                </c:pt>
                <c:pt idx="1">
                  <c:v>0.1</c:v>
                </c:pt>
                <c:pt idx="2">
                  <c:v>0.38</c:v>
                </c:pt>
                <c:pt idx="3">
                  <c:v>0.33</c:v>
                </c:pt>
                <c:pt idx="4">
                  <c:v>0.14000000000000001</c:v>
                </c:pt>
              </c:numCache>
            </c:numRef>
          </c:val>
          <c:extLst>
            <c:ext xmlns:c16="http://schemas.microsoft.com/office/drawing/2014/chart" uri="{C3380CC4-5D6E-409C-BE32-E72D297353CC}">
              <c16:uniqueId val="{00000000-8296-49DF-9124-9B0556371CB5}"/>
            </c:ext>
          </c:extLst>
        </c:ser>
        <c:ser>
          <c:idx val="1"/>
          <c:order val="1"/>
          <c:tx>
            <c:strRef>
              <c:f>'Q5'!$C$18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'Q5'!$A$19:$A$23</c:f>
              <c:strCache>
                <c:ptCount val="5"/>
                <c:pt idx="0">
                  <c:v>Strongly Disagree</c:v>
                </c:pt>
                <c:pt idx="1">
                  <c:v>Disagree</c:v>
                </c:pt>
                <c:pt idx="2">
                  <c:v>Neutral</c:v>
                </c:pt>
                <c:pt idx="3">
                  <c:v>Agree</c:v>
                </c:pt>
                <c:pt idx="4">
                  <c:v>Strongly Agree</c:v>
                </c:pt>
              </c:strCache>
            </c:strRef>
          </c:cat>
          <c:val>
            <c:numRef>
              <c:f>'Q5'!$C$19:$C$23</c:f>
              <c:numCache>
                <c:formatCode>0%</c:formatCode>
                <c:ptCount val="5"/>
                <c:pt idx="0">
                  <c:v>0.01</c:v>
                </c:pt>
                <c:pt idx="1">
                  <c:v>0.05</c:v>
                </c:pt>
                <c:pt idx="2">
                  <c:v>0.14000000000000001</c:v>
                </c:pt>
                <c:pt idx="3">
                  <c:v>0.44</c:v>
                </c:pt>
                <c:pt idx="4">
                  <c:v>0.36</c:v>
                </c:pt>
              </c:numCache>
            </c:numRef>
          </c:val>
          <c:extLst>
            <c:ext xmlns:c16="http://schemas.microsoft.com/office/drawing/2014/chart" uri="{C3380CC4-5D6E-409C-BE32-E72D297353CC}">
              <c16:uniqueId val="{00000001-8296-49DF-9124-9B0556371CB5}"/>
            </c:ext>
          </c:extLst>
        </c:ser>
        <c:dLbls>
          <c:showLegendKey val="0"/>
          <c:showVal val="0"/>
          <c:showCatName val="0"/>
          <c:showSerName val="0"/>
          <c:showPercent val="0"/>
          <c:showBubbleSize val="0"/>
        </c:dLbls>
        <c:gapWidth val="219"/>
        <c:overlap val="-27"/>
        <c:axId val="671467112"/>
        <c:axId val="671464160"/>
      </c:barChart>
      <c:catAx>
        <c:axId val="67146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1464160"/>
        <c:crosses val="autoZero"/>
        <c:auto val="1"/>
        <c:lblAlgn val="ctr"/>
        <c:lblOffset val="100"/>
        <c:noMultiLvlLbl val="0"/>
      </c:catAx>
      <c:valAx>
        <c:axId val="67146416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146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'Q5'!$A$27:$A$31</c:f>
              <c:strCache>
                <c:ptCount val="5"/>
                <c:pt idx="0">
                  <c:v>Strongly Disagree</c:v>
                </c:pt>
                <c:pt idx="1">
                  <c:v>Disagree</c:v>
                </c:pt>
                <c:pt idx="2">
                  <c:v>Neutral</c:v>
                </c:pt>
                <c:pt idx="3">
                  <c:v>Agree</c:v>
                </c:pt>
                <c:pt idx="4">
                  <c:v>Strongly Agree</c:v>
                </c:pt>
              </c:strCache>
            </c:strRef>
          </c:cat>
          <c:val>
            <c:numRef>
              <c:f>'Q5'!$B$27:$B$31</c:f>
              <c:numCache>
                <c:formatCode>0%</c:formatCode>
                <c:ptCount val="5"/>
                <c:pt idx="0">
                  <c:v>0.18</c:v>
                </c:pt>
                <c:pt idx="1">
                  <c:v>0.15</c:v>
                </c:pt>
                <c:pt idx="2">
                  <c:v>0.38</c:v>
                </c:pt>
                <c:pt idx="3">
                  <c:v>0.21</c:v>
                </c:pt>
                <c:pt idx="4">
                  <c:v>0.08</c:v>
                </c:pt>
              </c:numCache>
            </c:numRef>
          </c:val>
          <c:extLst>
            <c:ext xmlns:c16="http://schemas.microsoft.com/office/drawing/2014/chart" uri="{C3380CC4-5D6E-409C-BE32-E72D297353CC}">
              <c16:uniqueId val="{00000000-FE80-4EDD-838A-365148CEBFC5}"/>
            </c:ext>
          </c:extLst>
        </c:ser>
        <c:ser>
          <c:idx val="1"/>
          <c:order val="1"/>
          <c:tx>
            <c:strRef>
              <c:f>'Q5'!$C$26</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'Q5'!$A$27:$A$31</c:f>
              <c:strCache>
                <c:ptCount val="5"/>
                <c:pt idx="0">
                  <c:v>Strongly Disagree</c:v>
                </c:pt>
                <c:pt idx="1">
                  <c:v>Disagree</c:v>
                </c:pt>
                <c:pt idx="2">
                  <c:v>Neutral</c:v>
                </c:pt>
                <c:pt idx="3">
                  <c:v>Agree</c:v>
                </c:pt>
                <c:pt idx="4">
                  <c:v>Strongly Agree</c:v>
                </c:pt>
              </c:strCache>
            </c:strRef>
          </c:cat>
          <c:val>
            <c:numRef>
              <c:f>'Q5'!$C$27:$C$31</c:f>
              <c:numCache>
                <c:formatCode>0%</c:formatCode>
                <c:ptCount val="5"/>
                <c:pt idx="0">
                  <c:v>0.56000000000000005</c:v>
                </c:pt>
                <c:pt idx="1">
                  <c:v>0.17</c:v>
                </c:pt>
                <c:pt idx="2">
                  <c:v>0.15</c:v>
                </c:pt>
                <c:pt idx="3">
                  <c:v>0.08</c:v>
                </c:pt>
                <c:pt idx="4">
                  <c:v>0.04</c:v>
                </c:pt>
              </c:numCache>
            </c:numRef>
          </c:val>
          <c:extLst>
            <c:ext xmlns:c16="http://schemas.microsoft.com/office/drawing/2014/chart" uri="{C3380CC4-5D6E-409C-BE32-E72D297353CC}">
              <c16:uniqueId val="{00000001-FE80-4EDD-838A-365148CEBFC5}"/>
            </c:ext>
          </c:extLst>
        </c:ser>
        <c:dLbls>
          <c:dLblPos val="outEnd"/>
          <c:showLegendKey val="0"/>
          <c:showVal val="1"/>
          <c:showCatName val="0"/>
          <c:showSerName val="0"/>
          <c:showPercent val="0"/>
          <c:showBubbleSize val="0"/>
        </c:dLbls>
        <c:gapWidth val="219"/>
        <c:overlap val="-27"/>
        <c:axId val="671464816"/>
        <c:axId val="671465144"/>
      </c:barChart>
      <c:catAx>
        <c:axId val="67146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1465144"/>
        <c:crosses val="autoZero"/>
        <c:auto val="1"/>
        <c:lblAlgn val="ctr"/>
        <c:lblOffset val="100"/>
        <c:noMultiLvlLbl val="0"/>
      </c:catAx>
      <c:valAx>
        <c:axId val="67146514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146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'Q5'!$B$42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'Q5'!$A$43:$A$47</c:f>
              <c:strCache>
                <c:ptCount val="5"/>
                <c:pt idx="0">
                  <c:v>Strongly Disagree</c:v>
                </c:pt>
                <c:pt idx="1">
                  <c:v>Disagree</c:v>
                </c:pt>
                <c:pt idx="2">
                  <c:v>Neutral</c:v>
                </c:pt>
                <c:pt idx="3">
                  <c:v>Agree</c:v>
                </c:pt>
                <c:pt idx="4">
                  <c:v>Strongly Agree</c:v>
                </c:pt>
              </c:strCache>
            </c:strRef>
          </c:cat>
          <c:val>
            <c:numRef>
              <c:f>'Q5'!$B$43:$B$47</c:f>
              <c:numCache>
                <c:formatCode>0%</c:formatCode>
                <c:ptCount val="5"/>
                <c:pt idx="0">
                  <c:v>0.05</c:v>
                </c:pt>
                <c:pt idx="1">
                  <c:v>7.0000000000000007E-2</c:v>
                </c:pt>
                <c:pt idx="2">
                  <c:v>0.31</c:v>
                </c:pt>
                <c:pt idx="3">
                  <c:v>0.35</c:v>
                </c:pt>
                <c:pt idx="4">
                  <c:v>0.22</c:v>
                </c:pt>
              </c:numCache>
            </c:numRef>
          </c:val>
          <c:extLst>
            <c:ext xmlns:c16="http://schemas.microsoft.com/office/drawing/2014/chart" uri="{C3380CC4-5D6E-409C-BE32-E72D297353CC}">
              <c16:uniqueId val="{00000000-74C5-4FE8-9683-705082A4AF5E}"/>
            </c:ext>
          </c:extLst>
        </c:ser>
        <c:ser>
          <c:idx val="1"/>
          <c:order val="1"/>
          <c:tx>
            <c:strRef>
              <c:f>'Q5'!$C$42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'Q5'!$A$43:$A$47</c:f>
              <c:strCache>
                <c:ptCount val="5"/>
                <c:pt idx="0">
                  <c:v>Strongly Disagree</c:v>
                </c:pt>
                <c:pt idx="1">
                  <c:v>Disagree</c:v>
                </c:pt>
                <c:pt idx="2">
                  <c:v>Neutral</c:v>
                </c:pt>
                <c:pt idx="3">
                  <c:v>Agree</c:v>
                </c:pt>
                <c:pt idx="4">
                  <c:v>Strongly Agree</c:v>
                </c:pt>
              </c:strCache>
            </c:strRef>
          </c:cat>
          <c:val>
            <c:numRef>
              <c:f>'Q5'!$C$43:$C$47</c:f>
              <c:numCache>
                <c:formatCode>0%</c:formatCode>
                <c:ptCount val="5"/>
                <c:pt idx="0">
                  <c:v>0.01</c:v>
                </c:pt>
                <c:pt idx="1">
                  <c:v>0.01</c:v>
                </c:pt>
                <c:pt idx="2">
                  <c:v>0.06</c:v>
                </c:pt>
                <c:pt idx="3">
                  <c:v>0.26</c:v>
                </c:pt>
                <c:pt idx="4">
                  <c:v>0.66</c:v>
                </c:pt>
              </c:numCache>
            </c:numRef>
          </c:val>
          <c:extLst>
            <c:ext xmlns:c16="http://schemas.microsoft.com/office/drawing/2014/chart" uri="{C3380CC4-5D6E-409C-BE32-E72D297353CC}">
              <c16:uniqueId val="{00000001-74C5-4FE8-9683-705082A4AF5E}"/>
            </c:ext>
          </c:extLst>
        </c:ser>
        <c:dLbls>
          <c:showLegendKey val="0"/>
          <c:showVal val="0"/>
          <c:showCatName val="0"/>
          <c:showSerName val="0"/>
          <c:showPercent val="0"/>
          <c:showBubbleSize val="0"/>
        </c:dLbls>
        <c:gapWidth val="219"/>
        <c:overlap val="-27"/>
        <c:axId val="587114752"/>
        <c:axId val="587106880"/>
      </c:barChart>
      <c:catAx>
        <c:axId val="58711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7106880"/>
        <c:crosses val="autoZero"/>
        <c:auto val="1"/>
        <c:lblAlgn val="ctr"/>
        <c:lblOffset val="100"/>
        <c:noMultiLvlLbl val="0"/>
      </c:catAx>
      <c:valAx>
        <c:axId val="58710688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71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'Q5'!$B$34</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'Q5'!$A$35:$A$39</c:f>
              <c:strCache>
                <c:ptCount val="5"/>
                <c:pt idx="0">
                  <c:v>Strongly Disagree</c:v>
                </c:pt>
                <c:pt idx="1">
                  <c:v>Disagree</c:v>
                </c:pt>
                <c:pt idx="2">
                  <c:v>Neutral</c:v>
                </c:pt>
                <c:pt idx="3">
                  <c:v>Agree</c:v>
                </c:pt>
                <c:pt idx="4">
                  <c:v>Strongly Agree</c:v>
                </c:pt>
              </c:strCache>
            </c:strRef>
          </c:cat>
          <c:val>
            <c:numRef>
              <c:f>'Q5'!$B$35:$B$39</c:f>
              <c:numCache>
                <c:formatCode>0%</c:formatCode>
                <c:ptCount val="5"/>
                <c:pt idx="0">
                  <c:v>0.21</c:v>
                </c:pt>
                <c:pt idx="1">
                  <c:v>0.26</c:v>
                </c:pt>
                <c:pt idx="2">
                  <c:v>0.31</c:v>
                </c:pt>
                <c:pt idx="3">
                  <c:v>0.15</c:v>
                </c:pt>
                <c:pt idx="4">
                  <c:v>7.0000000000000007E-2</c:v>
                </c:pt>
              </c:numCache>
            </c:numRef>
          </c:val>
          <c:extLst>
            <c:ext xmlns:c16="http://schemas.microsoft.com/office/drawing/2014/chart" uri="{C3380CC4-5D6E-409C-BE32-E72D297353CC}">
              <c16:uniqueId val="{00000000-5E8E-402C-8255-E6EF9C9DDB64}"/>
            </c:ext>
          </c:extLst>
        </c:ser>
        <c:ser>
          <c:idx val="1"/>
          <c:order val="1"/>
          <c:tx>
            <c:strRef>
              <c:f>'Q5'!$C$34</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'Q5'!$A$35:$A$39</c:f>
              <c:strCache>
                <c:ptCount val="5"/>
                <c:pt idx="0">
                  <c:v>Strongly Disagree</c:v>
                </c:pt>
                <c:pt idx="1">
                  <c:v>Disagree</c:v>
                </c:pt>
                <c:pt idx="2">
                  <c:v>Neutral</c:v>
                </c:pt>
                <c:pt idx="3">
                  <c:v>Agree</c:v>
                </c:pt>
                <c:pt idx="4">
                  <c:v>Strongly Agree</c:v>
                </c:pt>
              </c:strCache>
            </c:strRef>
          </c:cat>
          <c:val>
            <c:numRef>
              <c:f>'Q5'!$C$35:$C$39</c:f>
              <c:numCache>
                <c:formatCode>0%</c:formatCode>
                <c:ptCount val="5"/>
                <c:pt idx="0">
                  <c:v>0.77</c:v>
                </c:pt>
                <c:pt idx="1">
                  <c:v>0.16</c:v>
                </c:pt>
                <c:pt idx="2">
                  <c:v>0.04</c:v>
                </c:pt>
                <c:pt idx="3">
                  <c:v>0.02</c:v>
                </c:pt>
                <c:pt idx="4">
                  <c:v>0.01</c:v>
                </c:pt>
              </c:numCache>
            </c:numRef>
          </c:val>
          <c:extLst>
            <c:ext xmlns:c16="http://schemas.microsoft.com/office/drawing/2014/chart" uri="{C3380CC4-5D6E-409C-BE32-E72D297353CC}">
              <c16:uniqueId val="{00000001-5E8E-402C-8255-E6EF9C9DDB64}"/>
            </c:ext>
          </c:extLst>
        </c:ser>
        <c:dLbls>
          <c:showLegendKey val="0"/>
          <c:showVal val="0"/>
          <c:showCatName val="0"/>
          <c:showSerName val="0"/>
          <c:showPercent val="0"/>
          <c:showBubbleSize val="0"/>
        </c:dLbls>
        <c:gapWidth val="219"/>
        <c:overlap val="-27"/>
        <c:axId val="659376200"/>
        <c:axId val="659372920"/>
      </c:barChart>
      <c:catAx>
        <c:axId val="65937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59372920"/>
        <c:crosses val="autoZero"/>
        <c:auto val="1"/>
        <c:lblAlgn val="ctr"/>
        <c:lblOffset val="100"/>
        <c:noMultiLvlLbl val="0"/>
      </c:catAx>
      <c:valAx>
        <c:axId val="65937292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5937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'Q6'!$B$2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'Q6'!$A$3:$A$7</c:f>
              <c:strCache>
                <c:ptCount val="5"/>
                <c:pt idx="0">
                  <c:v>Strongly Disagree</c:v>
                </c:pt>
                <c:pt idx="1">
                  <c:v>Disagree</c:v>
                </c:pt>
                <c:pt idx="2">
                  <c:v>Neutral</c:v>
                </c:pt>
                <c:pt idx="3">
                  <c:v>Agree</c:v>
                </c:pt>
                <c:pt idx="4">
                  <c:v>Strongly Agree</c:v>
                </c:pt>
              </c:strCache>
            </c:strRef>
          </c:cat>
          <c:val>
            <c:numRef>
              <c:f>'Q6'!$B$3:$B$7</c:f>
              <c:numCache>
                <c:formatCode>0%</c:formatCode>
                <c:ptCount val="5"/>
                <c:pt idx="0">
                  <c:v>0.03</c:v>
                </c:pt>
                <c:pt idx="1">
                  <c:v>0.04</c:v>
                </c:pt>
                <c:pt idx="2">
                  <c:v>0.25</c:v>
                </c:pt>
                <c:pt idx="3">
                  <c:v>0.45</c:v>
                </c:pt>
                <c:pt idx="4">
                  <c:v>0.23</c:v>
                </c:pt>
              </c:numCache>
            </c:numRef>
          </c:val>
          <c:extLst>
            <c:ext xmlns:c16="http://schemas.microsoft.com/office/drawing/2014/chart" uri="{C3380CC4-5D6E-409C-BE32-E72D297353CC}">
              <c16:uniqueId val="{00000000-9656-43A8-8497-AD3FE646959D}"/>
            </c:ext>
          </c:extLst>
        </c:ser>
        <c:ser>
          <c:idx val="1"/>
          <c:order val="1"/>
          <c:tx>
            <c:strRef>
              <c:f>'Q6'!$C$2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'Q6'!$A$3:$A$7</c:f>
              <c:strCache>
                <c:ptCount val="5"/>
                <c:pt idx="0">
                  <c:v>Strongly Disagree</c:v>
                </c:pt>
                <c:pt idx="1">
                  <c:v>Disagree</c:v>
                </c:pt>
                <c:pt idx="2">
                  <c:v>Neutral</c:v>
                </c:pt>
                <c:pt idx="3">
                  <c:v>Agree</c:v>
                </c:pt>
                <c:pt idx="4">
                  <c:v>Strongly Agree</c:v>
                </c:pt>
              </c:strCache>
            </c:strRef>
          </c:cat>
          <c:val>
            <c:numRef>
              <c:f>'Q6'!$C$3:$C$7</c:f>
              <c:numCache>
                <c:formatCode>0%</c:formatCode>
                <c:ptCount val="5"/>
                <c:pt idx="0">
                  <c:v>0</c:v>
                </c:pt>
                <c:pt idx="1">
                  <c:v>0</c:v>
                </c:pt>
                <c:pt idx="2">
                  <c:v>0.03</c:v>
                </c:pt>
                <c:pt idx="3">
                  <c:v>0.18</c:v>
                </c:pt>
                <c:pt idx="4">
                  <c:v>0.79</c:v>
                </c:pt>
              </c:numCache>
            </c:numRef>
          </c:val>
          <c:extLst>
            <c:ext xmlns:c16="http://schemas.microsoft.com/office/drawing/2014/chart" uri="{C3380CC4-5D6E-409C-BE32-E72D297353CC}">
              <c16:uniqueId val="{00000001-9656-43A8-8497-AD3FE646959D}"/>
            </c:ext>
          </c:extLst>
        </c:ser>
        <c:dLbls>
          <c:showLegendKey val="0"/>
          <c:showVal val="0"/>
          <c:showCatName val="0"/>
          <c:showSerName val="0"/>
          <c:showPercent val="0"/>
          <c:showBubbleSize val="0"/>
        </c:dLbls>
        <c:gapWidth val="219"/>
        <c:overlap val="-27"/>
        <c:axId val="662139288"/>
        <c:axId val="662142240"/>
      </c:barChart>
      <c:catAx>
        <c:axId val="66213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62142240"/>
        <c:crosses val="autoZero"/>
        <c:auto val="1"/>
        <c:lblAlgn val="ctr"/>
        <c:lblOffset val="100"/>
        <c:noMultiLvlLbl val="0"/>
      </c:catAx>
      <c:valAx>
        <c:axId val="66214224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6213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'Q6'!$B$10</c:f>
              <c:strCache>
                <c:ptCount val="1"/>
                <c:pt idx="0">
                  <c:v>Public</c:v>
                </c:pt>
              </c:strCache>
            </c:strRef>
          </c:tx>
          <c:spPr>
            <a:solidFill>
              <a:schemeClr val="accent5">
                <a:lumMod val="75000"/>
              </a:schemeClr>
            </a:solidFill>
            <a:ln>
              <a:solidFill>
                <a:schemeClr val="accent5">
                  <a:lumMod val="7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'Q6'!$A$11:$A$15</c:f>
              <c:strCache>
                <c:ptCount val="5"/>
                <c:pt idx="0">
                  <c:v>Strongly Disagree</c:v>
                </c:pt>
                <c:pt idx="1">
                  <c:v>Disagree</c:v>
                </c:pt>
                <c:pt idx="2">
                  <c:v>Neutral</c:v>
                </c:pt>
                <c:pt idx="3">
                  <c:v>Agree</c:v>
                </c:pt>
                <c:pt idx="4">
                  <c:v>Strongly Agree</c:v>
                </c:pt>
              </c:strCache>
            </c:strRef>
          </c:cat>
          <c:val>
            <c:numRef>
              <c:f>'Q6'!$B$11:$B$15</c:f>
              <c:numCache>
                <c:formatCode>0%</c:formatCode>
                <c:ptCount val="5"/>
                <c:pt idx="0">
                  <c:v>0.03</c:v>
                </c:pt>
                <c:pt idx="1">
                  <c:v>0.12</c:v>
                </c:pt>
                <c:pt idx="2">
                  <c:v>0.46</c:v>
                </c:pt>
                <c:pt idx="3">
                  <c:v>0.33</c:v>
                </c:pt>
                <c:pt idx="4">
                  <c:v>0.06</c:v>
                </c:pt>
              </c:numCache>
            </c:numRef>
          </c:val>
          <c:extLst>
            <c:ext xmlns:c16="http://schemas.microsoft.com/office/drawing/2014/chart" uri="{C3380CC4-5D6E-409C-BE32-E72D297353CC}">
              <c16:uniqueId val="{00000000-3601-48A0-8CBC-0AD0FED43D96}"/>
            </c:ext>
          </c:extLst>
        </c:ser>
        <c:ser>
          <c:idx val="1"/>
          <c:order val="1"/>
          <c:tx>
            <c:strRef>
              <c:f>'Q6'!$C$10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'Q6'!$A$11:$A$15</c:f>
              <c:strCache>
                <c:ptCount val="5"/>
                <c:pt idx="0">
                  <c:v>Strongly Disagree</c:v>
                </c:pt>
                <c:pt idx="1">
                  <c:v>Disagree</c:v>
                </c:pt>
                <c:pt idx="2">
                  <c:v>Neutral</c:v>
                </c:pt>
                <c:pt idx="3">
                  <c:v>Agree</c:v>
                </c:pt>
                <c:pt idx="4">
                  <c:v>Strongly Agree</c:v>
                </c:pt>
              </c:strCache>
            </c:strRef>
          </c:cat>
          <c:val>
            <c:numRef>
              <c:f>'Q6'!$C$11:$C$15</c:f>
              <c:numCache>
                <c:formatCode>0%</c:formatCode>
                <c:ptCount val="5"/>
                <c:pt idx="0">
                  <c:v>0.04</c:v>
                </c:pt>
                <c:pt idx="1">
                  <c:v>0.28000000000000003</c:v>
                </c:pt>
                <c:pt idx="2">
                  <c:v>0.38</c:v>
                </c:pt>
                <c:pt idx="3">
                  <c:v>0.25</c:v>
                </c:pt>
                <c:pt idx="4">
                  <c:v>0.05</c:v>
                </c:pt>
              </c:numCache>
            </c:numRef>
          </c:val>
          <c:extLst>
            <c:ext xmlns:c16="http://schemas.microsoft.com/office/drawing/2014/chart" uri="{C3380CC4-5D6E-409C-BE32-E72D297353CC}">
              <c16:uniqueId val="{00000001-3601-48A0-8CBC-0AD0FED43D96}"/>
            </c:ext>
          </c:extLst>
        </c:ser>
        <c:dLbls>
          <c:showLegendKey val="0"/>
          <c:showVal val="0"/>
          <c:showCatName val="0"/>
          <c:showSerName val="0"/>
          <c:showPercent val="0"/>
          <c:showBubbleSize val="0"/>
        </c:dLbls>
        <c:gapWidth val="219"/>
        <c:overlap val="-27"/>
        <c:axId val="662140928"/>
        <c:axId val="662141584"/>
      </c:barChart>
      <c:catAx>
        <c:axId val="66214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62141584"/>
        <c:crosses val="autoZero"/>
        <c:auto val="1"/>
        <c:lblAlgn val="ctr"/>
        <c:lblOffset val="100"/>
        <c:noMultiLvlLbl val="0"/>
      </c:catAx>
      <c:valAx>
        <c:axId val="66214158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6214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'Q7'!$B$2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'Q7'!$A$3:$A$7</c:f>
              <c:strCache>
                <c:ptCount val="5"/>
                <c:pt idx="0">
                  <c:v>Strongly Disagree</c:v>
                </c:pt>
                <c:pt idx="1">
                  <c:v>Disagree</c:v>
                </c:pt>
                <c:pt idx="2">
                  <c:v>Neutral</c:v>
                </c:pt>
                <c:pt idx="3">
                  <c:v>Agree</c:v>
                </c:pt>
                <c:pt idx="4">
                  <c:v>Strongly Agree</c:v>
                </c:pt>
              </c:strCache>
            </c:strRef>
          </c:cat>
          <c:val>
            <c:numRef>
              <c:f>'Q7'!$B$3:$B$7</c:f>
              <c:numCache>
                <c:formatCode>0%</c:formatCode>
                <c:ptCount val="5"/>
                <c:pt idx="0">
                  <c:v>0.03</c:v>
                </c:pt>
                <c:pt idx="1">
                  <c:v>0.09</c:v>
                </c:pt>
                <c:pt idx="2">
                  <c:v>0.26</c:v>
                </c:pt>
                <c:pt idx="3">
                  <c:v>0.5</c:v>
                </c:pt>
                <c:pt idx="4">
                  <c:v>0.12</c:v>
                </c:pt>
              </c:numCache>
            </c:numRef>
          </c:val>
          <c:extLst>
            <c:ext xmlns:c16="http://schemas.microsoft.com/office/drawing/2014/chart" uri="{C3380CC4-5D6E-409C-BE32-E72D297353CC}">
              <c16:uniqueId val="{00000000-1D23-4508-9A05-44FEC2DA674C}"/>
            </c:ext>
          </c:extLst>
        </c:ser>
        <c:ser>
          <c:idx val="1"/>
          <c:order val="1"/>
          <c:tx>
            <c:strRef>
              <c:f>'Q7'!$C$2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'Q7'!$A$3:$A$7</c:f>
              <c:strCache>
                <c:ptCount val="5"/>
                <c:pt idx="0">
                  <c:v>Strongly Disagree</c:v>
                </c:pt>
                <c:pt idx="1">
                  <c:v>Disagree</c:v>
                </c:pt>
                <c:pt idx="2">
                  <c:v>Neutral</c:v>
                </c:pt>
                <c:pt idx="3">
                  <c:v>Agree</c:v>
                </c:pt>
                <c:pt idx="4">
                  <c:v>Strongly Agree</c:v>
                </c:pt>
              </c:strCache>
            </c:strRef>
          </c:cat>
          <c:val>
            <c:numRef>
              <c:f>'Q7'!$C$3:$C$7</c:f>
              <c:numCache>
                <c:formatCode>0%</c:formatCode>
                <c:ptCount val="5"/>
                <c:pt idx="0">
                  <c:v>0</c:v>
                </c:pt>
                <c:pt idx="1">
                  <c:v>0.2</c:v>
                </c:pt>
                <c:pt idx="2">
                  <c:v>0.26</c:v>
                </c:pt>
                <c:pt idx="3">
                  <c:v>0.47</c:v>
                </c:pt>
                <c:pt idx="4">
                  <c:v>7.0000000000000007E-2</c:v>
                </c:pt>
              </c:numCache>
            </c:numRef>
          </c:val>
          <c:extLst>
            <c:ext xmlns:c16="http://schemas.microsoft.com/office/drawing/2014/chart" uri="{C3380CC4-5D6E-409C-BE32-E72D297353CC}">
              <c16:uniqueId val="{00000001-1D23-4508-9A05-44FEC2DA674C}"/>
            </c:ext>
          </c:extLst>
        </c:ser>
        <c:dLbls>
          <c:showLegendKey val="0"/>
          <c:showVal val="0"/>
          <c:showCatName val="0"/>
          <c:showSerName val="0"/>
          <c:showPercent val="0"/>
          <c:showBubbleSize val="0"/>
        </c:dLbls>
        <c:gapWidth val="219"/>
        <c:overlap val="-27"/>
        <c:axId val="587140008"/>
        <c:axId val="587141320"/>
      </c:barChart>
      <c:catAx>
        <c:axId val="58714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7141320"/>
        <c:crosses val="autoZero"/>
        <c:auto val="1"/>
        <c:lblAlgn val="ctr"/>
        <c:lblOffset val="100"/>
        <c:noMultiLvlLbl val="0"/>
      </c:catAx>
      <c:valAx>
        <c:axId val="58714132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714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'Q7'!$B$10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'Q7'!$A$11:$A$15</c:f>
              <c:strCache>
                <c:ptCount val="5"/>
                <c:pt idx="0">
                  <c:v>Strongly Disagree</c:v>
                </c:pt>
                <c:pt idx="1">
                  <c:v>Disagree</c:v>
                </c:pt>
                <c:pt idx="2">
                  <c:v>Neutral</c:v>
                </c:pt>
                <c:pt idx="3">
                  <c:v>Agree</c:v>
                </c:pt>
                <c:pt idx="4">
                  <c:v>Strongly Agree</c:v>
                </c:pt>
              </c:strCache>
            </c:strRef>
          </c:cat>
          <c:val>
            <c:numRef>
              <c:f>'Q7'!$B$11:$B$15</c:f>
              <c:numCache>
                <c:formatCode>0%</c:formatCode>
                <c:ptCount val="5"/>
                <c:pt idx="0">
                  <c:v>0.02</c:v>
                </c:pt>
                <c:pt idx="1">
                  <c:v>0.06</c:v>
                </c:pt>
                <c:pt idx="2">
                  <c:v>0.21</c:v>
                </c:pt>
                <c:pt idx="3">
                  <c:v>0.53</c:v>
                </c:pt>
                <c:pt idx="4">
                  <c:v>0.18</c:v>
                </c:pt>
              </c:numCache>
            </c:numRef>
          </c:val>
          <c:extLst>
            <c:ext xmlns:c16="http://schemas.microsoft.com/office/drawing/2014/chart" uri="{C3380CC4-5D6E-409C-BE32-E72D297353CC}">
              <c16:uniqueId val="{00000000-B468-4708-9E77-EE56C7D813D3}"/>
            </c:ext>
          </c:extLst>
        </c:ser>
        <c:ser>
          <c:idx val="1"/>
          <c:order val="1"/>
          <c:tx>
            <c:strRef>
              <c:f>'Q7'!$C$10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'Q7'!$A$11:$A$15</c:f>
              <c:strCache>
                <c:ptCount val="5"/>
                <c:pt idx="0">
                  <c:v>Strongly Disagree</c:v>
                </c:pt>
                <c:pt idx="1">
                  <c:v>Disagree</c:v>
                </c:pt>
                <c:pt idx="2">
                  <c:v>Neutral</c:v>
                </c:pt>
                <c:pt idx="3">
                  <c:v>Agree</c:v>
                </c:pt>
                <c:pt idx="4">
                  <c:v>Strongly Agree</c:v>
                </c:pt>
              </c:strCache>
            </c:strRef>
          </c:cat>
          <c:val>
            <c:numRef>
              <c:f>'Q7'!$C$11:$C$15</c:f>
              <c:numCache>
                <c:formatCode>0%</c:formatCode>
                <c:ptCount val="5"/>
                <c:pt idx="0">
                  <c:v>0</c:v>
                </c:pt>
                <c:pt idx="1">
                  <c:v>0.04</c:v>
                </c:pt>
                <c:pt idx="2">
                  <c:v>0.03</c:v>
                </c:pt>
                <c:pt idx="3">
                  <c:v>0.56000000000000005</c:v>
                </c:pt>
                <c:pt idx="4">
                  <c:v>0.37</c:v>
                </c:pt>
              </c:numCache>
            </c:numRef>
          </c:val>
          <c:extLst>
            <c:ext xmlns:c16="http://schemas.microsoft.com/office/drawing/2014/chart" uri="{C3380CC4-5D6E-409C-BE32-E72D297353CC}">
              <c16:uniqueId val="{00000001-B468-4708-9E77-EE56C7D813D3}"/>
            </c:ext>
          </c:extLst>
        </c:ser>
        <c:dLbls>
          <c:showLegendKey val="0"/>
          <c:showVal val="0"/>
          <c:showCatName val="0"/>
          <c:showSerName val="0"/>
          <c:showPercent val="0"/>
          <c:showBubbleSize val="0"/>
        </c:dLbls>
        <c:gapWidth val="219"/>
        <c:overlap val="-27"/>
        <c:axId val="589404760"/>
        <c:axId val="589401480"/>
      </c:barChart>
      <c:catAx>
        <c:axId val="58940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9401480"/>
        <c:crosses val="autoZero"/>
        <c:auto val="1"/>
        <c:lblAlgn val="ctr"/>
        <c:lblOffset val="100"/>
        <c:noMultiLvlLbl val="0"/>
      </c:catAx>
      <c:valAx>
        <c:axId val="58940148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940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'Q7'!$B$26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'Q7'!$A$27:$A$31</c:f>
              <c:strCache>
                <c:ptCount val="5"/>
                <c:pt idx="0">
                  <c:v>Strongly Disagree</c:v>
                </c:pt>
                <c:pt idx="1">
                  <c:v>Disagree</c:v>
                </c:pt>
                <c:pt idx="2">
                  <c:v>Neutral</c:v>
                </c:pt>
                <c:pt idx="3">
                  <c:v>Agree</c:v>
                </c:pt>
                <c:pt idx="4">
                  <c:v>Strongly Agree</c:v>
                </c:pt>
              </c:strCache>
            </c:strRef>
          </c:cat>
          <c:val>
            <c:numRef>
              <c:f>'Q7'!$B$27:$B$31</c:f>
              <c:numCache>
                <c:formatCode>0%</c:formatCode>
                <c:ptCount val="5"/>
                <c:pt idx="0">
                  <c:v>0.02</c:v>
                </c:pt>
                <c:pt idx="1">
                  <c:v>0.09</c:v>
                </c:pt>
                <c:pt idx="2">
                  <c:v>0.27</c:v>
                </c:pt>
                <c:pt idx="3">
                  <c:v>0.42</c:v>
                </c:pt>
                <c:pt idx="4">
                  <c:v>0.2</c:v>
                </c:pt>
              </c:numCache>
            </c:numRef>
          </c:val>
          <c:extLst>
            <c:ext xmlns:c16="http://schemas.microsoft.com/office/drawing/2014/chart" uri="{C3380CC4-5D6E-409C-BE32-E72D297353CC}">
              <c16:uniqueId val="{00000000-E038-4C5D-8E13-22F264DFBE3D}"/>
            </c:ext>
          </c:extLst>
        </c:ser>
        <c:ser>
          <c:idx val="1"/>
          <c:order val="1"/>
          <c:tx>
            <c:strRef>
              <c:f>'Q7'!$C$26</c:f>
              <c:strCache>
                <c:ptCount val="1"/>
                <c:pt idx="0">
                  <c:v>Science Community</c:v>
                </c:pt>
              </c:strCache>
            </c:strRef>
          </c:tx>
          <c:spPr>
            <a:solidFill>
              <a:schemeClr val="accent1">
                <a:lumMod val="50000"/>
              </a:schemeClr>
            </a:solidFill>
            <a:ln>
              <a:noFill/>
            </a:ln>
            <a:effectLst/>
          </c:spPr>
          <c:invertIfNegative val="0"/>
          <c:dLbls>
            <c:dLbl>
              <c:idx val="0"/>
              <c:tx>
                <c:rich>
                  <a:bodyPr/>
                  <a:lstStyle/>
                  <a:p>
                    <a:fld id="{05E27C16-30C5-49FC-9764-38D5855FF242}"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A16-4C37-8911-F1F3AF5A549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'Q7'!$A$27:$A$31</c:f>
              <c:strCache>
                <c:ptCount val="5"/>
                <c:pt idx="0">
                  <c:v>Strongly Disagree</c:v>
                </c:pt>
                <c:pt idx="1">
                  <c:v>Disagree</c:v>
                </c:pt>
                <c:pt idx="2">
                  <c:v>Neutral</c:v>
                </c:pt>
                <c:pt idx="3">
                  <c:v>Agree</c:v>
                </c:pt>
                <c:pt idx="4">
                  <c:v>Strongly Agree</c:v>
                </c:pt>
              </c:strCache>
            </c:strRef>
          </c:cat>
          <c:val>
            <c:numRef>
              <c:f>'Q7'!$C$27:$C$31</c:f>
              <c:numCache>
                <c:formatCode>0%</c:formatCode>
                <c:ptCount val="5"/>
                <c:pt idx="0" formatCode="General">
                  <c:v>0</c:v>
                </c:pt>
                <c:pt idx="1">
                  <c:v>0.06</c:v>
                </c:pt>
                <c:pt idx="2">
                  <c:v>0.2</c:v>
                </c:pt>
                <c:pt idx="3">
                  <c:v>0.37</c:v>
                </c:pt>
                <c:pt idx="4">
                  <c:v>0.37</c:v>
                </c:pt>
              </c:numCache>
            </c:numRef>
          </c:val>
          <c:extLst>
            <c:ext xmlns:c16="http://schemas.microsoft.com/office/drawing/2014/chart" uri="{C3380CC4-5D6E-409C-BE32-E72D297353CC}">
              <c16:uniqueId val="{00000001-E038-4C5D-8E13-22F264DFBE3D}"/>
            </c:ext>
          </c:extLst>
        </c:ser>
        <c:dLbls>
          <c:showLegendKey val="0"/>
          <c:showVal val="0"/>
          <c:showCatName val="0"/>
          <c:showSerName val="0"/>
          <c:showPercent val="0"/>
          <c:showBubbleSize val="0"/>
        </c:dLbls>
        <c:gapWidth val="219"/>
        <c:overlap val="-27"/>
        <c:axId val="674028304"/>
        <c:axId val="674033552"/>
      </c:barChart>
      <c:catAx>
        <c:axId val="67402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4033552"/>
        <c:crosses val="autoZero"/>
        <c:auto val="1"/>
        <c:lblAlgn val="ctr"/>
        <c:lblOffset val="100"/>
        <c:noMultiLvlLbl val="0"/>
      </c:catAx>
      <c:valAx>
        <c:axId val="67403355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402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'Q7'!$B$18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'Q7'!$A$19:$A$23</c:f>
              <c:strCache>
                <c:ptCount val="5"/>
                <c:pt idx="0">
                  <c:v>Strongly Disagree</c:v>
                </c:pt>
                <c:pt idx="1">
                  <c:v>Disagree</c:v>
                </c:pt>
                <c:pt idx="2">
                  <c:v>Neutral</c:v>
                </c:pt>
                <c:pt idx="3">
                  <c:v>Agree</c:v>
                </c:pt>
                <c:pt idx="4">
                  <c:v>Strongly Agree</c:v>
                </c:pt>
              </c:strCache>
            </c:strRef>
          </c:cat>
          <c:val>
            <c:numRef>
              <c:f>'Q7'!$B$19:$B$23</c:f>
              <c:numCache>
                <c:formatCode>0%</c:formatCode>
                <c:ptCount val="5"/>
                <c:pt idx="0">
                  <c:v>0.02</c:v>
                </c:pt>
                <c:pt idx="1">
                  <c:v>7.0000000000000007E-2</c:v>
                </c:pt>
                <c:pt idx="2">
                  <c:v>0.27</c:v>
                </c:pt>
                <c:pt idx="3">
                  <c:v>0.47</c:v>
                </c:pt>
                <c:pt idx="4">
                  <c:v>0.17</c:v>
                </c:pt>
              </c:numCache>
            </c:numRef>
          </c:val>
          <c:extLst>
            <c:ext xmlns:c16="http://schemas.microsoft.com/office/drawing/2014/chart" uri="{C3380CC4-5D6E-409C-BE32-E72D297353CC}">
              <c16:uniqueId val="{00000000-44E4-404E-9EB4-3D2EAC9E0C44}"/>
            </c:ext>
          </c:extLst>
        </c:ser>
        <c:ser>
          <c:idx val="1"/>
          <c:order val="1"/>
          <c:tx>
            <c:strRef>
              <c:f>'Q7'!$C$18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'Q7'!$A$19:$A$23</c:f>
              <c:strCache>
                <c:ptCount val="5"/>
                <c:pt idx="0">
                  <c:v>Strongly Disagree</c:v>
                </c:pt>
                <c:pt idx="1">
                  <c:v>Disagree</c:v>
                </c:pt>
                <c:pt idx="2">
                  <c:v>Neutral</c:v>
                </c:pt>
                <c:pt idx="3">
                  <c:v>Agree</c:v>
                </c:pt>
                <c:pt idx="4">
                  <c:v>Strongly Agree</c:v>
                </c:pt>
              </c:strCache>
            </c:strRef>
          </c:cat>
          <c:val>
            <c:numRef>
              <c:f>'Q7'!$C$19:$C$23</c:f>
              <c:numCache>
                <c:formatCode>0%</c:formatCode>
                <c:ptCount val="5"/>
                <c:pt idx="0">
                  <c:v>0</c:v>
                </c:pt>
                <c:pt idx="1">
                  <c:v>7.0000000000000007E-2</c:v>
                </c:pt>
                <c:pt idx="2">
                  <c:v>0.19</c:v>
                </c:pt>
                <c:pt idx="3">
                  <c:v>0.49</c:v>
                </c:pt>
                <c:pt idx="4">
                  <c:v>0.25</c:v>
                </c:pt>
              </c:numCache>
            </c:numRef>
          </c:val>
          <c:extLst>
            <c:ext xmlns:c16="http://schemas.microsoft.com/office/drawing/2014/chart" uri="{C3380CC4-5D6E-409C-BE32-E72D297353CC}">
              <c16:uniqueId val="{00000001-44E4-404E-9EB4-3D2EAC9E0C44}"/>
            </c:ext>
          </c:extLst>
        </c:ser>
        <c:dLbls>
          <c:showLegendKey val="0"/>
          <c:showVal val="0"/>
          <c:showCatName val="0"/>
          <c:showSerName val="0"/>
          <c:showPercent val="0"/>
          <c:showBubbleSize val="0"/>
        </c:dLbls>
        <c:gapWidth val="219"/>
        <c:overlap val="-27"/>
        <c:axId val="586457968"/>
        <c:axId val="586452064"/>
      </c:barChart>
      <c:catAx>
        <c:axId val="58645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6452064"/>
        <c:crosses val="autoZero"/>
        <c:auto val="1"/>
        <c:lblAlgn val="ctr"/>
        <c:lblOffset val="100"/>
        <c:noMultiLvlLbl val="0"/>
      </c:catAx>
      <c:valAx>
        <c:axId val="58645206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645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'Q8'!$B$2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'Q8'!$A$3:$A$7</c:f>
              <c:strCache>
                <c:ptCount val="5"/>
                <c:pt idx="0">
                  <c:v>Strongly Disagree</c:v>
                </c:pt>
                <c:pt idx="1">
                  <c:v>Disagree</c:v>
                </c:pt>
                <c:pt idx="2">
                  <c:v>Neutral</c:v>
                </c:pt>
                <c:pt idx="3">
                  <c:v>Agree</c:v>
                </c:pt>
                <c:pt idx="4">
                  <c:v>Strongly Agree</c:v>
                </c:pt>
              </c:strCache>
            </c:strRef>
          </c:cat>
          <c:val>
            <c:numRef>
              <c:f>'Q8'!$B$3:$B$7</c:f>
              <c:numCache>
                <c:formatCode>0%</c:formatCode>
                <c:ptCount val="5"/>
                <c:pt idx="0">
                  <c:v>0.03</c:v>
                </c:pt>
                <c:pt idx="1">
                  <c:v>0.09</c:v>
                </c:pt>
                <c:pt idx="2">
                  <c:v>0.28000000000000003</c:v>
                </c:pt>
                <c:pt idx="3">
                  <c:v>0.43</c:v>
                </c:pt>
                <c:pt idx="4">
                  <c:v>0.17</c:v>
                </c:pt>
              </c:numCache>
            </c:numRef>
          </c:val>
          <c:extLst>
            <c:ext xmlns:c16="http://schemas.microsoft.com/office/drawing/2014/chart" uri="{C3380CC4-5D6E-409C-BE32-E72D297353CC}">
              <c16:uniqueId val="{00000000-E614-49AE-AEB7-FA2DFB8AC16D}"/>
            </c:ext>
          </c:extLst>
        </c:ser>
        <c:ser>
          <c:idx val="1"/>
          <c:order val="1"/>
          <c:tx>
            <c:strRef>
              <c:f>'Q8'!$C$2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'Q8'!$A$3:$A$7</c:f>
              <c:strCache>
                <c:ptCount val="5"/>
                <c:pt idx="0">
                  <c:v>Strongly Disagree</c:v>
                </c:pt>
                <c:pt idx="1">
                  <c:v>Disagree</c:v>
                </c:pt>
                <c:pt idx="2">
                  <c:v>Neutral</c:v>
                </c:pt>
                <c:pt idx="3">
                  <c:v>Agree</c:v>
                </c:pt>
                <c:pt idx="4">
                  <c:v>Strongly Agree</c:v>
                </c:pt>
              </c:strCache>
            </c:strRef>
          </c:cat>
          <c:val>
            <c:numRef>
              <c:f>'Q8'!$C$3:$C$7</c:f>
              <c:numCache>
                <c:formatCode>0%</c:formatCode>
                <c:ptCount val="5"/>
                <c:pt idx="0">
                  <c:v>0</c:v>
                </c:pt>
                <c:pt idx="1">
                  <c:v>0.01</c:v>
                </c:pt>
                <c:pt idx="2">
                  <c:v>0.03</c:v>
                </c:pt>
                <c:pt idx="3">
                  <c:v>0.41</c:v>
                </c:pt>
                <c:pt idx="4">
                  <c:v>0.55000000000000004</c:v>
                </c:pt>
              </c:numCache>
            </c:numRef>
          </c:val>
          <c:extLst>
            <c:ext xmlns:c16="http://schemas.microsoft.com/office/drawing/2014/chart" uri="{C3380CC4-5D6E-409C-BE32-E72D297353CC}">
              <c16:uniqueId val="{00000001-E614-49AE-AEB7-FA2DFB8AC16D}"/>
            </c:ext>
          </c:extLst>
        </c:ser>
        <c:dLbls>
          <c:showLegendKey val="0"/>
          <c:showVal val="0"/>
          <c:showCatName val="0"/>
          <c:showSerName val="0"/>
          <c:showPercent val="0"/>
          <c:showBubbleSize val="0"/>
        </c:dLbls>
        <c:gapWidth val="219"/>
        <c:overlap val="-27"/>
        <c:axId val="674038800"/>
        <c:axId val="674039128"/>
      </c:barChart>
      <c:catAx>
        <c:axId val="67403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4039128"/>
        <c:crosses val="autoZero"/>
        <c:auto val="1"/>
        <c:lblAlgn val="ctr"/>
        <c:lblOffset val="100"/>
        <c:noMultiLvlLbl val="0"/>
      </c:catAx>
      <c:valAx>
        <c:axId val="674039128"/>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403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'Q8'!$B$10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'Q8'!$A$11:$A$15</c:f>
              <c:strCache>
                <c:ptCount val="5"/>
                <c:pt idx="0">
                  <c:v>Strongly Disagree</c:v>
                </c:pt>
                <c:pt idx="1">
                  <c:v>Disagree</c:v>
                </c:pt>
                <c:pt idx="2">
                  <c:v>Neutral</c:v>
                </c:pt>
                <c:pt idx="3">
                  <c:v>Agree</c:v>
                </c:pt>
                <c:pt idx="4">
                  <c:v>Strongly Agree</c:v>
                </c:pt>
              </c:strCache>
            </c:strRef>
          </c:cat>
          <c:val>
            <c:numRef>
              <c:f>'Q8'!$B$11:$B$15</c:f>
              <c:numCache>
                <c:formatCode>0%</c:formatCode>
                <c:ptCount val="5"/>
                <c:pt idx="0">
                  <c:v>0.02</c:v>
                </c:pt>
                <c:pt idx="1">
                  <c:v>0.08</c:v>
                </c:pt>
                <c:pt idx="2">
                  <c:v>0.34</c:v>
                </c:pt>
                <c:pt idx="3">
                  <c:v>0.48</c:v>
                </c:pt>
                <c:pt idx="4">
                  <c:v>0.1</c:v>
                </c:pt>
              </c:numCache>
            </c:numRef>
          </c:val>
          <c:extLst>
            <c:ext xmlns:c16="http://schemas.microsoft.com/office/drawing/2014/chart" uri="{C3380CC4-5D6E-409C-BE32-E72D297353CC}">
              <c16:uniqueId val="{00000000-5F0E-4995-955A-72DEBDFB0FB1}"/>
            </c:ext>
          </c:extLst>
        </c:ser>
        <c:ser>
          <c:idx val="1"/>
          <c:order val="1"/>
          <c:tx>
            <c:strRef>
              <c:f>'Q8'!$C$10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'Q8'!$A$11:$A$15</c:f>
              <c:strCache>
                <c:ptCount val="5"/>
                <c:pt idx="0">
                  <c:v>Strongly Disagree</c:v>
                </c:pt>
                <c:pt idx="1">
                  <c:v>Disagree</c:v>
                </c:pt>
                <c:pt idx="2">
                  <c:v>Neutral</c:v>
                </c:pt>
                <c:pt idx="3">
                  <c:v>Agree</c:v>
                </c:pt>
                <c:pt idx="4">
                  <c:v>Strongly Agree</c:v>
                </c:pt>
              </c:strCache>
            </c:strRef>
          </c:cat>
          <c:val>
            <c:numRef>
              <c:f>'Q8'!$C$11:$C$15</c:f>
              <c:numCache>
                <c:formatCode>0%</c:formatCode>
                <c:ptCount val="5"/>
                <c:pt idx="0">
                  <c:v>0.01</c:v>
                </c:pt>
                <c:pt idx="1">
                  <c:v>0.25</c:v>
                </c:pt>
                <c:pt idx="2">
                  <c:v>0.33</c:v>
                </c:pt>
                <c:pt idx="3">
                  <c:v>0.32</c:v>
                </c:pt>
                <c:pt idx="4">
                  <c:v>0.09</c:v>
                </c:pt>
              </c:numCache>
            </c:numRef>
          </c:val>
          <c:extLst>
            <c:ext xmlns:c16="http://schemas.microsoft.com/office/drawing/2014/chart" uri="{C3380CC4-5D6E-409C-BE32-E72D297353CC}">
              <c16:uniqueId val="{00000001-5F0E-4995-955A-72DEBDFB0FB1}"/>
            </c:ext>
          </c:extLst>
        </c:ser>
        <c:dLbls>
          <c:showLegendKey val="0"/>
          <c:showVal val="0"/>
          <c:showCatName val="0"/>
          <c:showSerName val="0"/>
          <c:showPercent val="0"/>
          <c:showBubbleSize val="0"/>
        </c:dLbls>
        <c:gapWidth val="219"/>
        <c:overlap val="-27"/>
        <c:axId val="659571176"/>
        <c:axId val="659573800"/>
      </c:barChart>
      <c:catAx>
        <c:axId val="65957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59573800"/>
        <c:crosses val="autoZero"/>
        <c:auto val="1"/>
        <c:lblAlgn val="ctr"/>
        <c:lblOffset val="100"/>
        <c:noMultiLvlLbl val="0"/>
      </c:catAx>
      <c:valAx>
        <c:axId val="65957380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5957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'Q8'!$B$18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'Q8'!$A$19:$A$23</c:f>
              <c:strCache>
                <c:ptCount val="5"/>
                <c:pt idx="0">
                  <c:v>Strongly Disagree</c:v>
                </c:pt>
                <c:pt idx="1">
                  <c:v>Disagree</c:v>
                </c:pt>
                <c:pt idx="2">
                  <c:v>Neutral</c:v>
                </c:pt>
                <c:pt idx="3">
                  <c:v>Agree</c:v>
                </c:pt>
                <c:pt idx="4">
                  <c:v>Strongly Agree</c:v>
                </c:pt>
              </c:strCache>
            </c:strRef>
          </c:cat>
          <c:val>
            <c:numRef>
              <c:f>'Q8'!$B$19:$B$23</c:f>
              <c:numCache>
                <c:formatCode>0%</c:formatCode>
                <c:ptCount val="5"/>
                <c:pt idx="0">
                  <c:v>0.01</c:v>
                </c:pt>
                <c:pt idx="1">
                  <c:v>0.09</c:v>
                </c:pt>
                <c:pt idx="2">
                  <c:v>0.32</c:v>
                </c:pt>
                <c:pt idx="3">
                  <c:v>0.44</c:v>
                </c:pt>
                <c:pt idx="4">
                  <c:v>0.14000000000000001</c:v>
                </c:pt>
              </c:numCache>
            </c:numRef>
          </c:val>
          <c:extLst>
            <c:ext xmlns:c16="http://schemas.microsoft.com/office/drawing/2014/chart" uri="{C3380CC4-5D6E-409C-BE32-E72D297353CC}">
              <c16:uniqueId val="{00000000-CBA0-40F1-9D32-75660B3617A5}"/>
            </c:ext>
          </c:extLst>
        </c:ser>
        <c:ser>
          <c:idx val="1"/>
          <c:order val="1"/>
          <c:tx>
            <c:strRef>
              <c:f>'Q8'!$C$18</c:f>
              <c:strCache>
                <c:ptCount val="1"/>
                <c:pt idx="0">
                  <c:v>Science Community</c:v>
                </c:pt>
              </c:strCache>
            </c:strRef>
          </c:tx>
          <c:spPr>
            <a:solidFill>
              <a:schemeClr val="accent1">
                <a:lumMod val="50000"/>
              </a:schemeClr>
            </a:solidFill>
            <a:ln>
              <a:noFill/>
            </a:ln>
            <a:effectLst/>
          </c:spPr>
          <c:invertIfNegative val="0"/>
          <c:dLbls>
            <c:dLbl>
              <c:idx val="0"/>
              <c:tx>
                <c:rich>
                  <a:bodyPr/>
                  <a:lstStyle/>
                  <a:p>
                    <a:fld id="{A9A0D17F-469D-49CC-9253-05E6F9964392}"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77C-4CB1-ABB3-613515CD05D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'Q8'!$A$19:$A$23</c:f>
              <c:strCache>
                <c:ptCount val="5"/>
                <c:pt idx="0">
                  <c:v>Strongly Disagree</c:v>
                </c:pt>
                <c:pt idx="1">
                  <c:v>Disagree</c:v>
                </c:pt>
                <c:pt idx="2">
                  <c:v>Neutral</c:v>
                </c:pt>
                <c:pt idx="3">
                  <c:v>Agree</c:v>
                </c:pt>
                <c:pt idx="4">
                  <c:v>Strongly Agree</c:v>
                </c:pt>
              </c:strCache>
            </c:strRef>
          </c:cat>
          <c:val>
            <c:numRef>
              <c:f>'Q8'!$C$19:$C$23</c:f>
              <c:numCache>
                <c:formatCode>0%</c:formatCode>
                <c:ptCount val="5"/>
                <c:pt idx="0" formatCode="General">
                  <c:v>0</c:v>
                </c:pt>
                <c:pt idx="1">
                  <c:v>0.17</c:v>
                </c:pt>
                <c:pt idx="2">
                  <c:v>0.33</c:v>
                </c:pt>
                <c:pt idx="3">
                  <c:v>0.37</c:v>
                </c:pt>
                <c:pt idx="4">
                  <c:v>0.13</c:v>
                </c:pt>
              </c:numCache>
            </c:numRef>
          </c:val>
          <c:extLst>
            <c:ext xmlns:c16="http://schemas.microsoft.com/office/drawing/2014/chart" uri="{C3380CC4-5D6E-409C-BE32-E72D297353CC}">
              <c16:uniqueId val="{00000001-CBA0-40F1-9D32-75660B3617A5}"/>
            </c:ext>
          </c:extLst>
        </c:ser>
        <c:dLbls>
          <c:showLegendKey val="0"/>
          <c:showVal val="0"/>
          <c:showCatName val="0"/>
          <c:showSerName val="0"/>
          <c:showPercent val="0"/>
          <c:showBubbleSize val="0"/>
        </c:dLbls>
        <c:gapWidth val="219"/>
        <c:overlap val="-27"/>
        <c:axId val="681775544"/>
        <c:axId val="681779152"/>
      </c:barChart>
      <c:catAx>
        <c:axId val="68177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81779152"/>
        <c:crosses val="autoZero"/>
        <c:auto val="1"/>
        <c:lblAlgn val="ctr"/>
        <c:lblOffset val="100"/>
        <c:noMultiLvlLbl val="0"/>
      </c:catAx>
      <c:valAx>
        <c:axId val="68177915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8177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'Q8'!$B$26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'Q8'!$A$27:$A$31</c:f>
              <c:strCache>
                <c:ptCount val="5"/>
                <c:pt idx="0">
                  <c:v>Strongly Disagree</c:v>
                </c:pt>
                <c:pt idx="1">
                  <c:v>Disagree</c:v>
                </c:pt>
                <c:pt idx="2">
                  <c:v>Neutral</c:v>
                </c:pt>
                <c:pt idx="3">
                  <c:v>Agree</c:v>
                </c:pt>
                <c:pt idx="4">
                  <c:v>Strongly Agree</c:v>
                </c:pt>
              </c:strCache>
            </c:strRef>
          </c:cat>
          <c:val>
            <c:numRef>
              <c:f>'Q8'!$B$27:$B$31</c:f>
              <c:numCache>
                <c:formatCode>0%</c:formatCode>
                <c:ptCount val="5"/>
                <c:pt idx="0">
                  <c:v>0.03</c:v>
                </c:pt>
                <c:pt idx="1">
                  <c:v>0.23</c:v>
                </c:pt>
                <c:pt idx="2">
                  <c:v>0.49</c:v>
                </c:pt>
                <c:pt idx="3">
                  <c:v>0.21</c:v>
                </c:pt>
                <c:pt idx="4">
                  <c:v>0.04</c:v>
                </c:pt>
              </c:numCache>
            </c:numRef>
          </c:val>
          <c:extLst>
            <c:ext xmlns:c16="http://schemas.microsoft.com/office/drawing/2014/chart" uri="{C3380CC4-5D6E-409C-BE32-E72D297353CC}">
              <c16:uniqueId val="{00000000-3B82-4805-A03E-C1A801B92500}"/>
            </c:ext>
          </c:extLst>
        </c:ser>
        <c:ser>
          <c:idx val="1"/>
          <c:order val="1"/>
          <c:tx>
            <c:strRef>
              <c:f>'Q8'!$C$26</c:f>
              <c:strCache>
                <c:ptCount val="1"/>
                <c:pt idx="0">
                  <c:v>Science Community</c:v>
                </c:pt>
              </c:strCache>
            </c:strRef>
          </c:tx>
          <c:spPr>
            <a:solidFill>
              <a:schemeClr val="accent1">
                <a:lumMod val="50000"/>
              </a:schemeClr>
            </a:solidFill>
            <a:ln>
              <a:noFill/>
            </a:ln>
            <a:effectLst/>
          </c:spPr>
          <c:invertIfNegative val="0"/>
          <c:dLbls>
            <c:dLbl>
              <c:idx val="4"/>
              <c:tx>
                <c:rich>
                  <a:bodyPr/>
                  <a:lstStyle/>
                  <a:p>
                    <a:fld id="{4E56C4D3-D66F-4ABB-B6BB-34A97F9521D1}"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6DD-425C-8A39-6FA2C4183EE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'Q8'!$A$27:$A$31</c:f>
              <c:strCache>
                <c:ptCount val="5"/>
                <c:pt idx="0">
                  <c:v>Strongly Disagree</c:v>
                </c:pt>
                <c:pt idx="1">
                  <c:v>Disagree</c:v>
                </c:pt>
                <c:pt idx="2">
                  <c:v>Neutral</c:v>
                </c:pt>
                <c:pt idx="3">
                  <c:v>Agree</c:v>
                </c:pt>
                <c:pt idx="4">
                  <c:v>Strongly Agree</c:v>
                </c:pt>
              </c:strCache>
            </c:strRef>
          </c:cat>
          <c:val>
            <c:numRef>
              <c:f>'Q8'!$C$27:$C$31</c:f>
              <c:numCache>
                <c:formatCode>0%</c:formatCode>
                <c:ptCount val="5"/>
                <c:pt idx="0">
                  <c:v>0.04</c:v>
                </c:pt>
                <c:pt idx="1">
                  <c:v>0.36</c:v>
                </c:pt>
                <c:pt idx="2">
                  <c:v>0.43</c:v>
                </c:pt>
                <c:pt idx="3">
                  <c:v>0.17</c:v>
                </c:pt>
                <c:pt idx="4" formatCode="General">
                  <c:v>0</c:v>
                </c:pt>
              </c:numCache>
            </c:numRef>
          </c:val>
          <c:extLst>
            <c:ext xmlns:c16="http://schemas.microsoft.com/office/drawing/2014/chart" uri="{C3380CC4-5D6E-409C-BE32-E72D297353CC}">
              <c16:uniqueId val="{00000001-3B82-4805-A03E-C1A801B92500}"/>
            </c:ext>
          </c:extLst>
        </c:ser>
        <c:dLbls>
          <c:showLegendKey val="0"/>
          <c:showVal val="0"/>
          <c:showCatName val="0"/>
          <c:showSerName val="0"/>
          <c:showPercent val="0"/>
          <c:showBubbleSize val="0"/>
        </c:dLbls>
        <c:gapWidth val="219"/>
        <c:overlap val="-27"/>
        <c:axId val="579053128"/>
        <c:axId val="579048864"/>
      </c:barChart>
      <c:catAx>
        <c:axId val="57905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79048864"/>
        <c:crosses val="autoZero"/>
        <c:auto val="1"/>
        <c:lblAlgn val="ctr"/>
        <c:lblOffset val="100"/>
        <c:noMultiLvlLbl val="0"/>
      </c:catAx>
      <c:valAx>
        <c:axId val="57904886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7905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'Q8'!$B$34</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'Q8'!$A$35:$A$39</c:f>
              <c:strCache>
                <c:ptCount val="5"/>
                <c:pt idx="0">
                  <c:v>Strongly Disagree</c:v>
                </c:pt>
                <c:pt idx="1">
                  <c:v>Disagree</c:v>
                </c:pt>
                <c:pt idx="2">
                  <c:v>Neutral</c:v>
                </c:pt>
                <c:pt idx="3">
                  <c:v>Agree</c:v>
                </c:pt>
                <c:pt idx="4">
                  <c:v>Strongly Agree</c:v>
                </c:pt>
              </c:strCache>
            </c:strRef>
          </c:cat>
          <c:val>
            <c:numRef>
              <c:f>'Q8'!$B$35:$B$39</c:f>
              <c:numCache>
                <c:formatCode>0%</c:formatCode>
                <c:ptCount val="5"/>
                <c:pt idx="0">
                  <c:v>0.02</c:v>
                </c:pt>
                <c:pt idx="1">
                  <c:v>0.12</c:v>
                </c:pt>
                <c:pt idx="2">
                  <c:v>0.49</c:v>
                </c:pt>
                <c:pt idx="3">
                  <c:v>0.28999999999999998</c:v>
                </c:pt>
                <c:pt idx="4">
                  <c:v>0.08</c:v>
                </c:pt>
              </c:numCache>
            </c:numRef>
          </c:val>
          <c:extLst>
            <c:ext xmlns:c16="http://schemas.microsoft.com/office/drawing/2014/chart" uri="{C3380CC4-5D6E-409C-BE32-E72D297353CC}">
              <c16:uniqueId val="{00000000-53D2-4CB2-ACD5-B8628F0CBF2A}"/>
            </c:ext>
          </c:extLst>
        </c:ser>
        <c:ser>
          <c:idx val="1"/>
          <c:order val="1"/>
          <c:tx>
            <c:strRef>
              <c:f>'Q8'!$C$34</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'Q8'!$A$35:$A$39</c:f>
              <c:strCache>
                <c:ptCount val="5"/>
                <c:pt idx="0">
                  <c:v>Strongly Disagree</c:v>
                </c:pt>
                <c:pt idx="1">
                  <c:v>Disagree</c:v>
                </c:pt>
                <c:pt idx="2">
                  <c:v>Neutral</c:v>
                </c:pt>
                <c:pt idx="3">
                  <c:v>Agree</c:v>
                </c:pt>
                <c:pt idx="4">
                  <c:v>Strongly Agree</c:v>
                </c:pt>
              </c:strCache>
            </c:strRef>
          </c:cat>
          <c:val>
            <c:numRef>
              <c:f>'Q8'!$C$35:$C$39</c:f>
              <c:numCache>
                <c:formatCode>0%</c:formatCode>
                <c:ptCount val="5"/>
                <c:pt idx="0">
                  <c:v>0</c:v>
                </c:pt>
                <c:pt idx="1">
                  <c:v>0.15</c:v>
                </c:pt>
                <c:pt idx="2">
                  <c:v>0.19</c:v>
                </c:pt>
                <c:pt idx="3">
                  <c:v>0.43</c:v>
                </c:pt>
                <c:pt idx="4">
                  <c:v>0.23</c:v>
                </c:pt>
              </c:numCache>
            </c:numRef>
          </c:val>
          <c:extLst>
            <c:ext xmlns:c16="http://schemas.microsoft.com/office/drawing/2014/chart" uri="{C3380CC4-5D6E-409C-BE32-E72D297353CC}">
              <c16:uniqueId val="{00000001-53D2-4CB2-ACD5-B8628F0CBF2A}"/>
            </c:ext>
          </c:extLst>
        </c:ser>
        <c:dLbls>
          <c:dLblPos val="outEnd"/>
          <c:showLegendKey val="0"/>
          <c:showVal val="1"/>
          <c:showCatName val="0"/>
          <c:showSerName val="0"/>
          <c:showPercent val="0"/>
          <c:showBubbleSize val="0"/>
        </c:dLbls>
        <c:gapWidth val="219"/>
        <c:overlap val="-27"/>
        <c:axId val="659372592"/>
        <c:axId val="659373904"/>
      </c:barChart>
      <c:catAx>
        <c:axId val="65937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59373904"/>
        <c:crosses val="autoZero"/>
        <c:auto val="1"/>
        <c:lblAlgn val="ctr"/>
        <c:lblOffset val="100"/>
        <c:noMultiLvlLbl val="0"/>
      </c:catAx>
      <c:valAx>
        <c:axId val="65937390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5937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accent5">
                    <a:lumMod val="75000"/>
                  </a:schemeClr>
                </a:solidFill>
                <a:latin typeface="+mn-lt"/>
                <a:ea typeface="+mn-ea"/>
                <a:cs typeface="+mn-cs"/>
              </a:defRPr>
            </a:pPr>
            <a:r>
              <a:rPr lang="en-US" b="1" dirty="0">
                <a:solidFill>
                  <a:schemeClr val="accent5">
                    <a:lumMod val="75000"/>
                  </a:schemeClr>
                </a:solidFill>
              </a:rPr>
              <a:t>Public – Top Mentions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accent5">
                  <a:lumMod val="75000"/>
                </a:schemeClr>
              </a:solidFill>
              <a:latin typeface="+mn-lt"/>
              <a:ea typeface="+mn-ea"/>
              <a:cs typeface="+mn-cs"/>
            </a:defRPr>
          </a:pPr>
          <a:endParaRPr lang="ga-IE"/>
        </a:p>
      </c:txPr>
    </c:title>
    <c:autoTitleDeleted val="0"/>
    <c:plotArea>
      <c:layout/>
      <c:barChart>
        <c:barDir val="bar"/>
        <c:grouping val="clustered"/>
        <c:varyColors val="0"/>
        <c:ser>
          <c:idx val="0"/>
          <c:order val="0"/>
          <c:tx>
            <c:strRef>
              <c:f>'Q9'!$J$2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'Q9'!$I$3:$I$8</c:f>
              <c:strCache>
                <c:ptCount val="6"/>
                <c:pt idx="0">
                  <c:v>W.R.Hamilton</c:v>
                </c:pt>
                <c:pt idx="1">
                  <c:v>George Boole</c:v>
                </c:pt>
                <c:pt idx="2">
                  <c:v>Einstein</c:v>
                </c:pt>
                <c:pt idx="3">
                  <c:v>Francis Beaufort</c:v>
                </c:pt>
                <c:pt idx="4">
                  <c:v>Ernest Walton</c:v>
                </c:pt>
                <c:pt idx="5">
                  <c:v>Robert Boyle</c:v>
                </c:pt>
              </c:strCache>
            </c:strRef>
          </c:cat>
          <c:val>
            <c:numRef>
              <c:f>'Q9'!$J$3:$J$8</c:f>
              <c:numCache>
                <c:formatCode>0%</c:formatCode>
                <c:ptCount val="6"/>
                <c:pt idx="0">
                  <c:v>0.02</c:v>
                </c:pt>
                <c:pt idx="1">
                  <c:v>0.02</c:v>
                </c:pt>
                <c:pt idx="2">
                  <c:v>0.02</c:v>
                </c:pt>
                <c:pt idx="3">
                  <c:v>0.02</c:v>
                </c:pt>
                <c:pt idx="4">
                  <c:v>0.04</c:v>
                </c:pt>
                <c:pt idx="5">
                  <c:v>0.13</c:v>
                </c:pt>
              </c:numCache>
            </c:numRef>
          </c:val>
          <c:extLst>
            <c:ext xmlns:c16="http://schemas.microsoft.com/office/drawing/2014/chart" uri="{C3380CC4-5D6E-409C-BE32-E72D297353CC}">
              <c16:uniqueId val="{00000000-F716-47AB-8637-A9663218E469}"/>
            </c:ext>
          </c:extLst>
        </c:ser>
        <c:dLbls>
          <c:showLegendKey val="0"/>
          <c:showVal val="0"/>
          <c:showCatName val="0"/>
          <c:showSerName val="0"/>
          <c:showPercent val="0"/>
          <c:showBubbleSize val="0"/>
        </c:dLbls>
        <c:gapWidth val="182"/>
        <c:axId val="650179136"/>
        <c:axId val="650184384"/>
      </c:barChart>
      <c:catAx>
        <c:axId val="650179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650184384"/>
        <c:crosses val="autoZero"/>
        <c:auto val="1"/>
        <c:lblAlgn val="ctr"/>
        <c:lblOffset val="100"/>
        <c:noMultiLvlLbl val="0"/>
      </c:catAx>
      <c:valAx>
        <c:axId val="650184384"/>
        <c:scaling>
          <c:orientation val="minMax"/>
          <c:max val="0.2"/>
        </c:scaling>
        <c:delete val="1"/>
        <c:axPos val="b"/>
        <c:numFmt formatCode="0%" sourceLinked="1"/>
        <c:majorTickMark val="out"/>
        <c:minorTickMark val="none"/>
        <c:tickLblPos val="nextTo"/>
        <c:crossAx val="650179136"/>
        <c:crosses val="autoZero"/>
        <c:crossBetween val="between"/>
      </c:valAx>
      <c:spPr>
        <a:noFill/>
        <a:ln w="25400">
          <a:noFill/>
        </a:ln>
        <a:effectLst/>
      </c:spPr>
    </c:plotArea>
    <c:plotVisOnly val="1"/>
    <c:dispBlanksAs val="gap"/>
    <c:showDLblsOverMax val="0"/>
  </c:chart>
  <c:spPr>
    <a:noFill/>
    <a:ln>
      <a:noFill/>
    </a:ln>
    <a:effectLst/>
  </c:spPr>
  <c:txPr>
    <a:bodyPr/>
    <a:lstStyle/>
    <a:p>
      <a:pPr>
        <a:defRPr sz="1200"/>
      </a:pPr>
      <a:endParaRPr lang="ga-IE"/>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r>
              <a:rPr lang="en-US" b="1" dirty="0">
                <a:solidFill>
                  <a:schemeClr val="accent1">
                    <a:lumMod val="50000"/>
                  </a:schemeClr>
                </a:solidFill>
              </a:rPr>
              <a:t>Science Community – Top Mentions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endParaRPr lang="ga-IE"/>
        </a:p>
      </c:txPr>
    </c:title>
    <c:autoTitleDeleted val="0"/>
    <c:plotArea>
      <c:layout/>
      <c:barChart>
        <c:barDir val="bar"/>
        <c:grouping val="clustered"/>
        <c:varyColors val="0"/>
        <c:ser>
          <c:idx val="0"/>
          <c:order val="0"/>
          <c:tx>
            <c:strRef>
              <c:f>'Q9'!$M$2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'Q9'!$L$3:$L$11</c:f>
              <c:strCache>
                <c:ptCount val="9"/>
                <c:pt idx="0">
                  <c:v>Luke O' Neill</c:v>
                </c:pt>
                <c:pt idx="1">
                  <c:v>George Stokes</c:v>
                </c:pt>
                <c:pt idx="2">
                  <c:v>University scientists or colleagues</c:v>
                </c:pt>
                <c:pt idx="3">
                  <c:v>Jocelyn Bell Burnell</c:v>
                </c:pt>
                <c:pt idx="4">
                  <c:v>George Boole</c:v>
                </c:pt>
                <c:pt idx="5">
                  <c:v>John Tyndall</c:v>
                </c:pt>
                <c:pt idx="6">
                  <c:v>W.R. Hamilton</c:v>
                </c:pt>
                <c:pt idx="7">
                  <c:v>Ernest Walton</c:v>
                </c:pt>
                <c:pt idx="8">
                  <c:v>Robert Boyle</c:v>
                </c:pt>
              </c:strCache>
            </c:strRef>
          </c:cat>
          <c:val>
            <c:numRef>
              <c:f>'Q9'!$M$3:$M$11</c:f>
              <c:numCache>
                <c:formatCode>0%</c:formatCode>
                <c:ptCount val="9"/>
                <c:pt idx="0">
                  <c:v>0.1</c:v>
                </c:pt>
                <c:pt idx="1">
                  <c:v>0.1</c:v>
                </c:pt>
                <c:pt idx="2">
                  <c:v>0.11</c:v>
                </c:pt>
                <c:pt idx="3">
                  <c:v>0.15</c:v>
                </c:pt>
                <c:pt idx="4">
                  <c:v>0.18</c:v>
                </c:pt>
                <c:pt idx="5">
                  <c:v>0.21</c:v>
                </c:pt>
                <c:pt idx="6">
                  <c:v>0.24</c:v>
                </c:pt>
                <c:pt idx="7">
                  <c:v>0.34</c:v>
                </c:pt>
                <c:pt idx="8">
                  <c:v>0.48</c:v>
                </c:pt>
              </c:numCache>
            </c:numRef>
          </c:val>
          <c:extLst>
            <c:ext xmlns:c16="http://schemas.microsoft.com/office/drawing/2014/chart" uri="{C3380CC4-5D6E-409C-BE32-E72D297353CC}">
              <c16:uniqueId val="{00000000-A451-4E36-A7AB-978BE3CF6691}"/>
            </c:ext>
          </c:extLst>
        </c:ser>
        <c:dLbls>
          <c:dLblPos val="outEnd"/>
          <c:showLegendKey val="0"/>
          <c:showVal val="1"/>
          <c:showCatName val="0"/>
          <c:showSerName val="0"/>
          <c:showPercent val="0"/>
          <c:showBubbleSize val="0"/>
        </c:dLbls>
        <c:gapWidth val="182"/>
        <c:axId val="645275616"/>
        <c:axId val="645277584"/>
      </c:barChart>
      <c:catAx>
        <c:axId val="645275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645277584"/>
        <c:crosses val="autoZero"/>
        <c:auto val="1"/>
        <c:lblAlgn val="ctr"/>
        <c:lblOffset val="100"/>
        <c:noMultiLvlLbl val="0"/>
      </c:catAx>
      <c:valAx>
        <c:axId val="645277584"/>
        <c:scaling>
          <c:orientation val="minMax"/>
          <c:max val="0.8"/>
        </c:scaling>
        <c:delete val="1"/>
        <c:axPos val="b"/>
        <c:numFmt formatCode="0%" sourceLinked="1"/>
        <c:majorTickMark val="none"/>
        <c:minorTickMark val="none"/>
        <c:tickLblPos val="nextTo"/>
        <c:crossAx val="645275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5">
                    <a:lumMod val="75000"/>
                  </a:schemeClr>
                </a:solidFill>
                <a:latin typeface="+mn-lt"/>
                <a:ea typeface="+mn-ea"/>
                <a:cs typeface="+mn-cs"/>
              </a:defRPr>
            </a:pPr>
            <a:r>
              <a:rPr lang="en-US" b="1" dirty="0">
                <a:solidFill>
                  <a:schemeClr val="accent5">
                    <a:lumMod val="75000"/>
                  </a:schemeClr>
                </a:solidFill>
              </a:rPr>
              <a:t>Public – Top Mentions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accent5">
                  <a:lumMod val="75000"/>
                </a:schemeClr>
              </a:solidFill>
              <a:latin typeface="+mn-lt"/>
              <a:ea typeface="+mn-ea"/>
              <a:cs typeface="+mn-cs"/>
            </a:defRPr>
          </a:pPr>
          <a:endParaRPr lang="ga-IE"/>
        </a:p>
      </c:txPr>
    </c:title>
    <c:autoTitleDeleted val="0"/>
    <c:plotArea>
      <c:layout/>
      <c:barChart>
        <c:barDir val="bar"/>
        <c:grouping val="clustered"/>
        <c:varyColors val="0"/>
        <c:ser>
          <c:idx val="0"/>
          <c:order val="0"/>
          <c:tx>
            <c:strRef>
              <c:f>'Q10'!$B$2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'Q10'!$A$3:$A$8</c:f>
              <c:strCache>
                <c:ptCount val="6"/>
                <c:pt idx="0">
                  <c:v>Hypodermic Needle</c:v>
                </c:pt>
                <c:pt idx="1">
                  <c:v>Ernest Walton helped split the atom</c:v>
                </c:pt>
                <c:pt idx="2">
                  <c:v>Beaufort scale</c:v>
                </c:pt>
                <c:pt idx="3">
                  <c:v>First submarine</c:v>
                </c:pt>
                <c:pt idx="4">
                  <c:v>Birr Telescope</c:v>
                </c:pt>
                <c:pt idx="5">
                  <c:v>Boyle's Law</c:v>
                </c:pt>
              </c:strCache>
            </c:strRef>
          </c:cat>
          <c:val>
            <c:numRef>
              <c:f>'Q10'!$B$3:$B$8</c:f>
              <c:numCache>
                <c:formatCode>0%</c:formatCode>
                <c:ptCount val="6"/>
                <c:pt idx="0">
                  <c:v>0.01</c:v>
                </c:pt>
                <c:pt idx="1">
                  <c:v>0.02</c:v>
                </c:pt>
                <c:pt idx="2">
                  <c:v>0.02</c:v>
                </c:pt>
                <c:pt idx="3">
                  <c:v>0.02</c:v>
                </c:pt>
                <c:pt idx="4">
                  <c:v>0.03</c:v>
                </c:pt>
                <c:pt idx="5">
                  <c:v>0.05</c:v>
                </c:pt>
              </c:numCache>
            </c:numRef>
          </c:val>
          <c:extLst>
            <c:ext xmlns:c16="http://schemas.microsoft.com/office/drawing/2014/chart" uri="{C3380CC4-5D6E-409C-BE32-E72D297353CC}">
              <c16:uniqueId val="{00000000-78C3-4382-A38F-5F380C1252A2}"/>
            </c:ext>
          </c:extLst>
        </c:ser>
        <c:dLbls>
          <c:dLblPos val="outEnd"/>
          <c:showLegendKey val="0"/>
          <c:showVal val="1"/>
          <c:showCatName val="0"/>
          <c:showSerName val="0"/>
          <c:showPercent val="0"/>
          <c:showBubbleSize val="0"/>
        </c:dLbls>
        <c:gapWidth val="182"/>
        <c:axId val="646120768"/>
        <c:axId val="646122080"/>
      </c:barChart>
      <c:catAx>
        <c:axId val="646120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646122080"/>
        <c:crosses val="autoZero"/>
        <c:auto val="1"/>
        <c:lblAlgn val="ctr"/>
        <c:lblOffset val="100"/>
        <c:noMultiLvlLbl val="0"/>
      </c:catAx>
      <c:valAx>
        <c:axId val="646122080"/>
        <c:scaling>
          <c:orientation val="minMax"/>
          <c:max val="0.30000000000000004"/>
        </c:scaling>
        <c:delete val="1"/>
        <c:axPos val="b"/>
        <c:numFmt formatCode="0%" sourceLinked="1"/>
        <c:majorTickMark val="none"/>
        <c:minorTickMark val="none"/>
        <c:tickLblPos val="nextTo"/>
        <c:crossAx val="646120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r>
              <a:rPr lang="en-US" b="1" dirty="0">
                <a:solidFill>
                  <a:schemeClr val="accent1">
                    <a:lumMod val="50000"/>
                  </a:schemeClr>
                </a:solidFill>
              </a:rPr>
              <a:t>Science Community – Top Mentions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endParaRPr lang="ga-IE"/>
        </a:p>
      </c:txPr>
    </c:title>
    <c:autoTitleDeleted val="0"/>
    <c:plotArea>
      <c:layout/>
      <c:barChart>
        <c:barDir val="bar"/>
        <c:grouping val="clustered"/>
        <c:varyColors val="0"/>
        <c:ser>
          <c:idx val="0"/>
          <c:order val="0"/>
          <c:tx>
            <c:strRef>
              <c:f>'Q10'!$I$3</c:f>
              <c:strCache>
                <c:ptCount val="1"/>
                <c:pt idx="0">
                  <c:v>18%</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'Q10'!$H$4:$H$11</c:f>
              <c:strCache>
                <c:ptCount val="8"/>
                <c:pt idx="0">
                  <c:v>Beaufort scale</c:v>
                </c:pt>
                <c:pt idx="1">
                  <c:v>Tyndall effect</c:v>
                </c:pt>
                <c:pt idx="2">
                  <c:v>Pulsars</c:v>
                </c:pt>
                <c:pt idx="3">
                  <c:v>Hamilton's equations or mechanics</c:v>
                </c:pt>
                <c:pt idx="4">
                  <c:v>Contribution to medicine (generic)</c:v>
                </c:pt>
                <c:pt idx="5">
                  <c:v>Boolean Logic</c:v>
                </c:pt>
                <c:pt idx="6">
                  <c:v>Ernest Walton helped split the atom</c:v>
                </c:pt>
                <c:pt idx="7">
                  <c:v>Boyle's Law</c:v>
                </c:pt>
              </c:strCache>
            </c:strRef>
          </c:cat>
          <c:val>
            <c:numRef>
              <c:f>'Q10'!$I$4:$I$11</c:f>
              <c:numCache>
                <c:formatCode>0%</c:formatCode>
                <c:ptCount val="8"/>
                <c:pt idx="0">
                  <c:v>7.0000000000000007E-2</c:v>
                </c:pt>
                <c:pt idx="1">
                  <c:v>0.08</c:v>
                </c:pt>
                <c:pt idx="2">
                  <c:v>0.08</c:v>
                </c:pt>
                <c:pt idx="3">
                  <c:v>0.1</c:v>
                </c:pt>
                <c:pt idx="4">
                  <c:v>0.14000000000000001</c:v>
                </c:pt>
                <c:pt idx="5">
                  <c:v>0.15</c:v>
                </c:pt>
                <c:pt idx="6">
                  <c:v>0.21</c:v>
                </c:pt>
                <c:pt idx="7">
                  <c:v>0.27</c:v>
                </c:pt>
              </c:numCache>
            </c:numRef>
          </c:val>
          <c:extLst>
            <c:ext xmlns:c16="http://schemas.microsoft.com/office/drawing/2014/chart" uri="{C3380CC4-5D6E-409C-BE32-E72D297353CC}">
              <c16:uniqueId val="{00000000-F43E-49DD-8A6E-25836A15E3FB}"/>
            </c:ext>
          </c:extLst>
        </c:ser>
        <c:dLbls>
          <c:dLblPos val="outEnd"/>
          <c:showLegendKey val="0"/>
          <c:showVal val="1"/>
          <c:showCatName val="0"/>
          <c:showSerName val="0"/>
          <c:showPercent val="0"/>
          <c:showBubbleSize val="0"/>
        </c:dLbls>
        <c:gapWidth val="182"/>
        <c:axId val="648659008"/>
        <c:axId val="648668192"/>
      </c:barChart>
      <c:catAx>
        <c:axId val="648659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648668192"/>
        <c:crosses val="autoZero"/>
        <c:auto val="1"/>
        <c:lblAlgn val="ctr"/>
        <c:lblOffset val="100"/>
        <c:noMultiLvlLbl val="0"/>
      </c:catAx>
      <c:valAx>
        <c:axId val="648668192"/>
        <c:scaling>
          <c:orientation val="minMax"/>
          <c:max val="0.30000000000000004"/>
        </c:scaling>
        <c:delete val="1"/>
        <c:axPos val="b"/>
        <c:numFmt formatCode="0%" sourceLinked="1"/>
        <c:majorTickMark val="none"/>
        <c:minorTickMark val="none"/>
        <c:tickLblPos val="nextTo"/>
        <c:crossAx val="648659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5">
                    <a:lumMod val="75000"/>
                  </a:schemeClr>
                </a:solidFill>
                <a:latin typeface="+mn-lt"/>
                <a:ea typeface="+mn-ea"/>
                <a:cs typeface="+mn-cs"/>
              </a:defRPr>
            </a:pPr>
            <a:r>
              <a:rPr lang="en-US" b="1" dirty="0">
                <a:solidFill>
                  <a:schemeClr val="accent5">
                    <a:lumMod val="75000"/>
                  </a:schemeClr>
                </a:solidFill>
              </a:rPr>
              <a:t>Public – Top Mentions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accent5">
                  <a:lumMod val="75000"/>
                </a:schemeClr>
              </a:solidFill>
              <a:latin typeface="+mn-lt"/>
              <a:ea typeface="+mn-ea"/>
              <a:cs typeface="+mn-cs"/>
            </a:defRPr>
          </a:pPr>
          <a:endParaRPr lang="ga-IE"/>
        </a:p>
      </c:txPr>
    </c:title>
    <c:autoTitleDeleted val="0"/>
    <c:plotArea>
      <c:layout/>
      <c:barChart>
        <c:barDir val="bar"/>
        <c:grouping val="clustered"/>
        <c:varyColors val="0"/>
        <c:ser>
          <c:idx val="0"/>
          <c:order val="0"/>
          <c:tx>
            <c:strRef>
              <c:f>'Q11'!$J$3</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'Q11'!$I$4:$I$9</c:f>
              <c:strCache>
                <c:ptCount val="6"/>
                <c:pt idx="0">
                  <c:v>The Wheel</c:v>
                </c:pt>
                <c:pt idx="1">
                  <c:v>Space Exploration</c:v>
                </c:pt>
                <c:pt idx="2">
                  <c:v>Communication technology (internet/phone)</c:v>
                </c:pt>
                <c:pt idx="3">
                  <c:v>Medical advances/ vaccinations</c:v>
                </c:pt>
                <c:pt idx="4">
                  <c:v>Electricity</c:v>
                </c:pt>
                <c:pt idx="5">
                  <c:v>Penicillin/ antibiotics</c:v>
                </c:pt>
              </c:strCache>
            </c:strRef>
          </c:cat>
          <c:val>
            <c:numRef>
              <c:f>'Q11'!$J$4:$J$9</c:f>
              <c:numCache>
                <c:formatCode>0%</c:formatCode>
                <c:ptCount val="6"/>
                <c:pt idx="0">
                  <c:v>0.03</c:v>
                </c:pt>
                <c:pt idx="1">
                  <c:v>0.05</c:v>
                </c:pt>
                <c:pt idx="2">
                  <c:v>0.05</c:v>
                </c:pt>
                <c:pt idx="3">
                  <c:v>0.09</c:v>
                </c:pt>
                <c:pt idx="4">
                  <c:v>0.1</c:v>
                </c:pt>
                <c:pt idx="5">
                  <c:v>0.12</c:v>
                </c:pt>
              </c:numCache>
            </c:numRef>
          </c:val>
          <c:extLst>
            <c:ext xmlns:c16="http://schemas.microsoft.com/office/drawing/2014/chart" uri="{C3380CC4-5D6E-409C-BE32-E72D297353CC}">
              <c16:uniqueId val="{00000000-AADF-4518-AC69-8F3D384F0ED5}"/>
            </c:ext>
          </c:extLst>
        </c:ser>
        <c:dLbls>
          <c:showLegendKey val="0"/>
          <c:showVal val="0"/>
          <c:showCatName val="0"/>
          <c:showSerName val="0"/>
          <c:showPercent val="0"/>
          <c:showBubbleSize val="0"/>
        </c:dLbls>
        <c:gapWidth val="182"/>
        <c:axId val="799847944"/>
        <c:axId val="799845976"/>
      </c:barChart>
      <c:catAx>
        <c:axId val="799847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799845976"/>
        <c:crosses val="autoZero"/>
        <c:auto val="1"/>
        <c:lblAlgn val="ctr"/>
        <c:lblOffset val="100"/>
        <c:noMultiLvlLbl val="0"/>
      </c:catAx>
      <c:valAx>
        <c:axId val="799845976"/>
        <c:scaling>
          <c:orientation val="minMax"/>
        </c:scaling>
        <c:delete val="1"/>
        <c:axPos val="b"/>
        <c:numFmt formatCode="0%" sourceLinked="1"/>
        <c:majorTickMark val="none"/>
        <c:minorTickMark val="none"/>
        <c:tickLblPos val="nextTo"/>
        <c:crossAx val="799847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r>
              <a:rPr lang="en-US" dirty="0">
                <a:solidFill>
                  <a:schemeClr val="accent1">
                    <a:lumMod val="50000"/>
                  </a:schemeClr>
                </a:solidFill>
              </a:rPr>
              <a:t>Science Community – Top Mentions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accent1">
                  <a:lumMod val="50000"/>
                </a:schemeClr>
              </a:solidFill>
              <a:latin typeface="+mn-lt"/>
              <a:ea typeface="+mn-ea"/>
              <a:cs typeface="+mn-cs"/>
            </a:defRPr>
          </a:pPr>
          <a:endParaRPr lang="ga-IE"/>
        </a:p>
      </c:txPr>
    </c:title>
    <c:autoTitleDeleted val="0"/>
    <c:plotArea>
      <c:layout>
        <c:manualLayout>
          <c:layoutTarget val="inner"/>
          <c:xMode val="edge"/>
          <c:yMode val="edge"/>
          <c:x val="0.43649796296296295"/>
          <c:y val="0.10612731481481481"/>
          <c:w val="0.55879833333333329"/>
          <c:h val="0.86153472222222227"/>
        </c:manualLayout>
      </c:layout>
      <c:barChart>
        <c:barDir val="bar"/>
        <c:grouping val="clustered"/>
        <c:varyColors val="0"/>
        <c:ser>
          <c:idx val="0"/>
          <c:order val="0"/>
          <c:tx>
            <c:strRef>
              <c:f>'Q11'!$N$3</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'Q11'!$M$4:$M$11</c:f>
              <c:strCache>
                <c:ptCount val="8"/>
                <c:pt idx="0">
                  <c:v>Atom theory</c:v>
                </c:pt>
                <c:pt idx="1">
                  <c:v>Newton's Laws</c:v>
                </c:pt>
                <c:pt idx="2">
                  <c:v>Electricity</c:v>
                </c:pt>
                <c:pt idx="3">
                  <c:v>Theory of relativity</c:v>
                </c:pt>
                <c:pt idx="4">
                  <c:v>DNA</c:v>
                </c:pt>
                <c:pt idx="5">
                  <c:v>Natural evolution</c:v>
                </c:pt>
                <c:pt idx="6">
                  <c:v>Medical advances/ vaccinations</c:v>
                </c:pt>
                <c:pt idx="7">
                  <c:v>Penicillin/ antibiotics</c:v>
                </c:pt>
              </c:strCache>
            </c:strRef>
          </c:cat>
          <c:val>
            <c:numRef>
              <c:f>'Q11'!$N$4:$N$11</c:f>
              <c:numCache>
                <c:formatCode>0%</c:formatCode>
                <c:ptCount val="8"/>
                <c:pt idx="0">
                  <c:v>0.06</c:v>
                </c:pt>
                <c:pt idx="1">
                  <c:v>0.06</c:v>
                </c:pt>
                <c:pt idx="2">
                  <c:v>7.0000000000000007E-2</c:v>
                </c:pt>
                <c:pt idx="3">
                  <c:v>7.0000000000000007E-2</c:v>
                </c:pt>
                <c:pt idx="4">
                  <c:v>0.08</c:v>
                </c:pt>
                <c:pt idx="5">
                  <c:v>0.09</c:v>
                </c:pt>
                <c:pt idx="6">
                  <c:v>0.1</c:v>
                </c:pt>
                <c:pt idx="7">
                  <c:v>0.15</c:v>
                </c:pt>
              </c:numCache>
            </c:numRef>
          </c:val>
          <c:extLst>
            <c:ext xmlns:c16="http://schemas.microsoft.com/office/drawing/2014/chart" uri="{C3380CC4-5D6E-409C-BE32-E72D297353CC}">
              <c16:uniqueId val="{00000000-4C55-40F1-83F0-2A8DADAF1291}"/>
            </c:ext>
          </c:extLst>
        </c:ser>
        <c:dLbls>
          <c:showLegendKey val="0"/>
          <c:showVal val="0"/>
          <c:showCatName val="0"/>
          <c:showSerName val="0"/>
          <c:showPercent val="0"/>
          <c:showBubbleSize val="0"/>
        </c:dLbls>
        <c:gapWidth val="182"/>
        <c:axId val="645271352"/>
        <c:axId val="645272992"/>
      </c:barChart>
      <c:catAx>
        <c:axId val="645271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ga-IE"/>
          </a:p>
        </c:txPr>
        <c:crossAx val="645272992"/>
        <c:crosses val="autoZero"/>
        <c:auto val="1"/>
        <c:lblAlgn val="ctr"/>
        <c:lblOffset val="100"/>
        <c:noMultiLvlLbl val="0"/>
      </c:catAx>
      <c:valAx>
        <c:axId val="645272992"/>
        <c:scaling>
          <c:orientation val="minMax"/>
        </c:scaling>
        <c:delete val="1"/>
        <c:axPos val="b"/>
        <c:numFmt formatCode="0%" sourceLinked="1"/>
        <c:majorTickMark val="none"/>
        <c:minorTickMark val="none"/>
        <c:tickLblPos val="nextTo"/>
        <c:crossAx val="645271352"/>
        <c:crosses val="autoZero"/>
        <c:crossBetween val="between"/>
      </c:valAx>
      <c:spPr>
        <a:noFill/>
        <a:ln>
          <a:noFill/>
        </a:ln>
        <a:effectLst/>
      </c:spPr>
    </c:plotArea>
    <c:plotVisOnly val="1"/>
    <c:dispBlanksAs val="gap"/>
    <c:showDLblsOverMax val="0"/>
  </c:chart>
  <c:spPr>
    <a:noFill/>
    <a:ln>
      <a:noFill/>
    </a:ln>
    <a:effectLst/>
  </c:spPr>
  <c:txPr>
    <a:bodyPr/>
    <a:lstStyle/>
    <a:p>
      <a:pPr>
        <a:defRPr b="1"/>
      </a:pPr>
      <a:endParaRPr lang="ga-IE"/>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Scientific Achievements</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'Q12'!$A$8</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01ED-4FC1-942E-8E05C53CA017}"/>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01ED-4FC1-942E-8E05C53CA01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'Q12'!$B$8:$C$8</c:f>
              <c:numCache>
                <c:formatCode>0%</c:formatCode>
                <c:ptCount val="2"/>
                <c:pt idx="0">
                  <c:v>0.38</c:v>
                </c:pt>
                <c:pt idx="1">
                  <c:v>0.64</c:v>
                </c:pt>
              </c:numCache>
            </c:numRef>
          </c:val>
          <c:extLst>
            <c:ext xmlns:c16="http://schemas.microsoft.com/office/drawing/2014/chart" uri="{C3380CC4-5D6E-409C-BE32-E72D297353CC}">
              <c16:uniqueId val="{00000004-01ED-4FC1-942E-8E05C53CA017}"/>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IE" b="1" i="1" dirty="0"/>
              <a:t>Medical</a:t>
            </a:r>
            <a:r>
              <a:rPr lang="en-IE" b="1" i="1" baseline="0" dirty="0"/>
              <a:t> Treatment</a:t>
            </a:r>
            <a:endParaRPr lang="en-IE" b="1" i="1" dirty="0"/>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39F7-4700-B93F-A78575EA03FF}"/>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39F7-4700-B93F-A78575EA03F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'Q12'!$B$16:$C$16</c:f>
              <c:numCache>
                <c:formatCode>0%</c:formatCode>
                <c:ptCount val="2"/>
                <c:pt idx="0">
                  <c:v>0.44</c:v>
                </c:pt>
                <c:pt idx="1">
                  <c:v>0.41</c:v>
                </c:pt>
              </c:numCache>
            </c:numRef>
          </c:val>
          <c:extLst>
            <c:ext xmlns:c16="http://schemas.microsoft.com/office/drawing/2014/chart" uri="{C3380CC4-5D6E-409C-BE32-E72D297353CC}">
              <c16:uniqueId val="{00000004-39F7-4700-B93F-A78575EA03FF}"/>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Economic</a:t>
            </a:r>
            <a:r>
              <a:rPr lang="en-US" b="1" i="1" baseline="0" dirty="0"/>
              <a:t> Development</a:t>
            </a:r>
            <a:endParaRPr lang="en-US" b="1" i="1" dirty="0"/>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'Q12'!$A$24</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E254-4B69-99F7-F9A134D64DA8}"/>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E254-4B69-99F7-F9A134D64DA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'Q12'!$B$24:$C$24</c:f>
              <c:numCache>
                <c:formatCode>0%</c:formatCode>
                <c:ptCount val="2"/>
                <c:pt idx="0">
                  <c:v>0.38</c:v>
                </c:pt>
                <c:pt idx="1">
                  <c:v>0.53</c:v>
                </c:pt>
              </c:numCache>
            </c:numRef>
          </c:val>
          <c:extLst>
            <c:ext xmlns:c16="http://schemas.microsoft.com/office/drawing/2014/chart" uri="{C3380CC4-5D6E-409C-BE32-E72D297353CC}">
              <c16:uniqueId val="{00000004-E254-4B69-99F7-F9A134D64DA8}"/>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Artistic Achievements</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'Q12'!$A$32</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7768-492D-BA86-17601846D103}"/>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7768-492D-BA86-17601846D103}"/>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'Q12'!$B$32:$C$32</c:f>
              <c:numCache>
                <c:formatCode>0%</c:formatCode>
                <c:ptCount val="2"/>
                <c:pt idx="0">
                  <c:v>0.51</c:v>
                </c:pt>
                <c:pt idx="1">
                  <c:v>0.81</c:v>
                </c:pt>
              </c:numCache>
            </c:numRef>
          </c:val>
          <c:extLst>
            <c:ext xmlns:c16="http://schemas.microsoft.com/office/drawing/2014/chart" uri="{C3380CC4-5D6E-409C-BE32-E72D297353CC}">
              <c16:uniqueId val="{00000004-7768-492D-BA86-17601846D103}"/>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STEM Education</a:t>
            </a:r>
          </a:p>
        </c:rich>
      </c:tx>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'Q12'!$A$48</c:f>
              <c:strCache>
                <c:ptCount val="1"/>
                <c:pt idx="0">
                  <c:v>% 4/5</c:v>
                </c:pt>
              </c:strCache>
            </c:strRef>
          </c:tx>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7840-410C-8578-81BC01CDD665}"/>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7840-410C-8578-81BC01CDD665}"/>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'Q12'!$B$48:$C$48</c:f>
              <c:numCache>
                <c:formatCode>0%</c:formatCode>
                <c:ptCount val="2"/>
                <c:pt idx="0">
                  <c:v>0.27</c:v>
                </c:pt>
                <c:pt idx="1">
                  <c:v>0.36</c:v>
                </c:pt>
              </c:numCache>
            </c:numRef>
          </c:val>
          <c:extLst>
            <c:ext xmlns:c16="http://schemas.microsoft.com/office/drawing/2014/chart" uri="{C3380CC4-5D6E-409C-BE32-E72D297353CC}">
              <c16:uniqueId val="{00000004-7840-410C-8578-81BC01CDD665}"/>
            </c:ext>
          </c:extLst>
        </c:ser>
        <c:dLbls>
          <c:showLegendKey val="0"/>
          <c:showVal val="0"/>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r>
              <a:rPr lang="en-US" b="1" i="1" dirty="0"/>
              <a:t>Sporting Achievements</a:t>
            </a:r>
          </a:p>
        </c:rich>
      </c:tx>
      <c:layout>
        <c:manualLayout>
          <c:xMode val="edge"/>
          <c:yMode val="edge"/>
          <c:x val="0.29872222222222222"/>
          <c:y val="5.0925925925925923E-2"/>
        </c:manualLayout>
      </c:layout>
      <c:overlay val="0"/>
      <c:spPr>
        <a:noFill/>
        <a:ln>
          <a:noFill/>
        </a:ln>
        <a:effectLst/>
      </c:spPr>
      <c:txPr>
        <a:bodyPr rot="0" spcFirstLastPara="1" vertOverflow="ellipsis" vert="horz" wrap="square" anchor="ctr" anchorCtr="1"/>
        <a:lstStyle/>
        <a:p>
          <a:pPr>
            <a:defRPr sz="1400" b="1" i="1" u="none" strike="noStrike" kern="1200" spc="0" baseline="0">
              <a:solidFill>
                <a:schemeClr val="tx1">
                  <a:lumMod val="65000"/>
                  <a:lumOff val="35000"/>
                </a:schemeClr>
              </a:solidFill>
              <a:latin typeface="+mn-lt"/>
              <a:ea typeface="+mn-ea"/>
              <a:cs typeface="+mn-cs"/>
            </a:defRPr>
          </a:pPr>
          <a:endParaRPr lang="ga-IE"/>
        </a:p>
      </c:txPr>
    </c:title>
    <c:autoTitleDeleted val="0"/>
    <c:plotArea>
      <c:layout/>
      <c:doughnutChart>
        <c:varyColors val="1"/>
        <c:ser>
          <c:idx val="0"/>
          <c:order val="0"/>
          <c:tx>
            <c:strRef>
              <c:f>'Q12'!$A$56</c:f>
              <c:strCache>
                <c:ptCount val="1"/>
                <c:pt idx="0">
                  <c:v>% 4/5</c:v>
                </c:pt>
              </c:strCache>
            </c:strRef>
          </c:tx>
          <c:explosion val="5"/>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EE11-45A3-A96D-D8F8991449DF}"/>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EE11-45A3-A96D-D8F8991449D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ga-I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'Q12'!$B$56:$C$56</c:f>
              <c:numCache>
                <c:formatCode>0%</c:formatCode>
                <c:ptCount val="2"/>
                <c:pt idx="0">
                  <c:v>0.58000000000000007</c:v>
                </c:pt>
                <c:pt idx="1">
                  <c:v>0.53</c:v>
                </c:pt>
              </c:numCache>
            </c:numRef>
          </c:val>
          <c:extLst>
            <c:ext xmlns:c16="http://schemas.microsoft.com/office/drawing/2014/chart" uri="{C3380CC4-5D6E-409C-BE32-E72D297353CC}">
              <c16:uniqueId val="{00000004-EE11-45A3-A96D-D8F8991449DF}"/>
            </c:ext>
          </c:extLst>
        </c:ser>
        <c:dLbls>
          <c:showLegendKey val="0"/>
          <c:showVal val="1"/>
          <c:showCatName val="0"/>
          <c:showSerName val="0"/>
          <c:showPercent val="0"/>
          <c:showBubbleSize val="0"/>
          <c:showLeaderLines val="1"/>
        </c:dLbls>
        <c:firstSliceAng val="18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ga-IE"/>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'Q12'!$A$3:$A$7</c:f>
              <c:strCache>
                <c:ptCount val="5"/>
                <c:pt idx="0">
                  <c:v>Strongly Disagree</c:v>
                </c:pt>
                <c:pt idx="1">
                  <c:v>Disagree</c:v>
                </c:pt>
                <c:pt idx="2">
                  <c:v>Neutral</c:v>
                </c:pt>
                <c:pt idx="3">
                  <c:v>Agree</c:v>
                </c:pt>
                <c:pt idx="4">
                  <c:v>Strongly Agree</c:v>
                </c:pt>
              </c:strCache>
            </c:strRef>
          </c:cat>
          <c:val>
            <c:numRef>
              <c:f>'Q12'!$B$3:$B$7</c:f>
              <c:numCache>
                <c:formatCode>0%</c:formatCode>
                <c:ptCount val="5"/>
                <c:pt idx="0">
                  <c:v>0.04</c:v>
                </c:pt>
                <c:pt idx="1">
                  <c:v>0.11</c:v>
                </c:pt>
                <c:pt idx="2">
                  <c:v>0.47</c:v>
                </c:pt>
                <c:pt idx="3">
                  <c:v>0.33</c:v>
                </c:pt>
                <c:pt idx="4">
                  <c:v>0.05</c:v>
                </c:pt>
              </c:numCache>
            </c:numRef>
          </c:val>
          <c:extLst>
            <c:ext xmlns:c16="http://schemas.microsoft.com/office/drawing/2014/chart" uri="{C3380CC4-5D6E-409C-BE32-E72D297353CC}">
              <c16:uniqueId val="{00000000-E43F-4855-B369-22A4A4C65E42}"/>
            </c:ext>
          </c:extLst>
        </c:ser>
        <c:ser>
          <c:idx val="1"/>
          <c:order val="1"/>
          <c:tx>
            <c:strRef>
              <c:f>'Q12'!$C$2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'Q12'!$A$3:$A$7</c:f>
              <c:strCache>
                <c:ptCount val="5"/>
                <c:pt idx="0">
                  <c:v>Strongly Disagree</c:v>
                </c:pt>
                <c:pt idx="1">
                  <c:v>Disagree</c:v>
                </c:pt>
                <c:pt idx="2">
                  <c:v>Neutral</c:v>
                </c:pt>
                <c:pt idx="3">
                  <c:v>Agree</c:v>
                </c:pt>
                <c:pt idx="4">
                  <c:v>Strongly Agree</c:v>
                </c:pt>
              </c:strCache>
            </c:strRef>
          </c:cat>
          <c:val>
            <c:numRef>
              <c:f>'Q12'!$C$3:$C$7</c:f>
              <c:numCache>
                <c:formatCode>0%</c:formatCode>
                <c:ptCount val="5"/>
                <c:pt idx="0">
                  <c:v>0.01</c:v>
                </c:pt>
                <c:pt idx="1">
                  <c:v>0.11</c:v>
                </c:pt>
                <c:pt idx="2">
                  <c:v>0.24</c:v>
                </c:pt>
                <c:pt idx="3">
                  <c:v>0.56000000000000005</c:v>
                </c:pt>
                <c:pt idx="4">
                  <c:v>0.08</c:v>
                </c:pt>
              </c:numCache>
            </c:numRef>
          </c:val>
          <c:extLst>
            <c:ext xmlns:c16="http://schemas.microsoft.com/office/drawing/2014/chart" uri="{C3380CC4-5D6E-409C-BE32-E72D297353CC}">
              <c16:uniqueId val="{00000001-E43F-4855-B369-22A4A4C65E42}"/>
            </c:ext>
          </c:extLst>
        </c:ser>
        <c:dLbls>
          <c:showLegendKey val="0"/>
          <c:showVal val="0"/>
          <c:showCatName val="0"/>
          <c:showSerName val="0"/>
          <c:showPercent val="0"/>
          <c:showBubbleSize val="0"/>
        </c:dLbls>
        <c:gapWidth val="219"/>
        <c:overlap val="-27"/>
        <c:axId val="681784400"/>
        <c:axId val="681785712"/>
      </c:barChart>
      <c:catAx>
        <c:axId val="68178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81785712"/>
        <c:crosses val="autoZero"/>
        <c:auto val="1"/>
        <c:lblAlgn val="ctr"/>
        <c:lblOffset val="100"/>
        <c:noMultiLvlLbl val="0"/>
      </c:catAx>
      <c:valAx>
        <c:axId val="68178571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8178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'Q12'!$A$11:$A$15</c:f>
              <c:strCache>
                <c:ptCount val="5"/>
                <c:pt idx="0">
                  <c:v>Strongly Disagree</c:v>
                </c:pt>
                <c:pt idx="1">
                  <c:v>Disagree</c:v>
                </c:pt>
                <c:pt idx="2">
                  <c:v>Neutral</c:v>
                </c:pt>
                <c:pt idx="3">
                  <c:v>Agree</c:v>
                </c:pt>
                <c:pt idx="4">
                  <c:v>Strongly Agree</c:v>
                </c:pt>
              </c:strCache>
            </c:strRef>
          </c:cat>
          <c:val>
            <c:numRef>
              <c:f>'Q12'!$B$11:$B$15</c:f>
              <c:numCache>
                <c:formatCode>0%</c:formatCode>
                <c:ptCount val="5"/>
                <c:pt idx="0">
                  <c:v>0.06</c:v>
                </c:pt>
                <c:pt idx="1">
                  <c:v>0.16</c:v>
                </c:pt>
                <c:pt idx="2">
                  <c:v>0.34</c:v>
                </c:pt>
                <c:pt idx="3">
                  <c:v>0.37</c:v>
                </c:pt>
                <c:pt idx="4">
                  <c:v>7.0000000000000007E-2</c:v>
                </c:pt>
              </c:numCache>
            </c:numRef>
          </c:val>
          <c:extLst>
            <c:ext xmlns:c16="http://schemas.microsoft.com/office/drawing/2014/chart" uri="{C3380CC4-5D6E-409C-BE32-E72D297353CC}">
              <c16:uniqueId val="{00000000-D930-44D1-96BC-26238FBE82B4}"/>
            </c:ext>
          </c:extLst>
        </c:ser>
        <c:ser>
          <c:idx val="1"/>
          <c:order val="1"/>
          <c:tx>
            <c:strRef>
              <c:f>'Q12'!$C$10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'Q12'!$A$11:$A$15</c:f>
              <c:strCache>
                <c:ptCount val="5"/>
                <c:pt idx="0">
                  <c:v>Strongly Disagree</c:v>
                </c:pt>
                <c:pt idx="1">
                  <c:v>Disagree</c:v>
                </c:pt>
                <c:pt idx="2">
                  <c:v>Neutral</c:v>
                </c:pt>
                <c:pt idx="3">
                  <c:v>Agree</c:v>
                </c:pt>
                <c:pt idx="4">
                  <c:v>Strongly Agree</c:v>
                </c:pt>
              </c:strCache>
            </c:strRef>
          </c:cat>
          <c:val>
            <c:numRef>
              <c:f>'Q12'!$C$11:$C$15</c:f>
              <c:numCache>
                <c:formatCode>0%</c:formatCode>
                <c:ptCount val="5"/>
                <c:pt idx="0">
                  <c:v>0.04</c:v>
                </c:pt>
                <c:pt idx="1">
                  <c:v>0.2</c:v>
                </c:pt>
                <c:pt idx="2">
                  <c:v>0.35</c:v>
                </c:pt>
                <c:pt idx="3">
                  <c:v>0.36</c:v>
                </c:pt>
                <c:pt idx="4">
                  <c:v>0.05</c:v>
                </c:pt>
              </c:numCache>
            </c:numRef>
          </c:val>
          <c:extLst>
            <c:ext xmlns:c16="http://schemas.microsoft.com/office/drawing/2014/chart" uri="{C3380CC4-5D6E-409C-BE32-E72D297353CC}">
              <c16:uniqueId val="{00000001-D930-44D1-96BC-26238FBE82B4}"/>
            </c:ext>
          </c:extLst>
        </c:ser>
        <c:dLbls>
          <c:showLegendKey val="0"/>
          <c:showVal val="0"/>
          <c:showCatName val="0"/>
          <c:showSerName val="0"/>
          <c:showPercent val="0"/>
          <c:showBubbleSize val="0"/>
        </c:dLbls>
        <c:gapWidth val="219"/>
        <c:overlap val="-27"/>
        <c:axId val="683202432"/>
        <c:axId val="683205384"/>
      </c:barChart>
      <c:catAx>
        <c:axId val="68320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83205384"/>
        <c:crosses val="autoZero"/>
        <c:auto val="1"/>
        <c:lblAlgn val="ctr"/>
        <c:lblOffset val="100"/>
        <c:noMultiLvlLbl val="0"/>
      </c:catAx>
      <c:valAx>
        <c:axId val="68320538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8320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'Q12'!$A$19:$A$23</c:f>
              <c:strCache>
                <c:ptCount val="5"/>
                <c:pt idx="0">
                  <c:v>Strongly Disagree</c:v>
                </c:pt>
                <c:pt idx="1">
                  <c:v>Disagree</c:v>
                </c:pt>
                <c:pt idx="2">
                  <c:v>Neutral</c:v>
                </c:pt>
                <c:pt idx="3">
                  <c:v>Agree</c:v>
                </c:pt>
                <c:pt idx="4">
                  <c:v>Strongly Agree</c:v>
                </c:pt>
              </c:strCache>
            </c:strRef>
          </c:cat>
          <c:val>
            <c:numRef>
              <c:f>'Q12'!$B$19:$B$23</c:f>
              <c:numCache>
                <c:formatCode>0%</c:formatCode>
                <c:ptCount val="5"/>
                <c:pt idx="0">
                  <c:v>0.04</c:v>
                </c:pt>
                <c:pt idx="1">
                  <c:v>0.17</c:v>
                </c:pt>
                <c:pt idx="2">
                  <c:v>0.41</c:v>
                </c:pt>
                <c:pt idx="3">
                  <c:v>0.33</c:v>
                </c:pt>
                <c:pt idx="4">
                  <c:v>0.05</c:v>
                </c:pt>
              </c:numCache>
            </c:numRef>
          </c:val>
          <c:extLst>
            <c:ext xmlns:c16="http://schemas.microsoft.com/office/drawing/2014/chart" uri="{C3380CC4-5D6E-409C-BE32-E72D297353CC}">
              <c16:uniqueId val="{00000000-B6E6-479C-AE68-053538047D0B}"/>
            </c:ext>
          </c:extLst>
        </c:ser>
        <c:ser>
          <c:idx val="1"/>
          <c:order val="1"/>
          <c:tx>
            <c:strRef>
              <c:f>'Q12'!$C$18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'Q12'!$A$19:$A$23</c:f>
              <c:strCache>
                <c:ptCount val="5"/>
                <c:pt idx="0">
                  <c:v>Strongly Disagree</c:v>
                </c:pt>
                <c:pt idx="1">
                  <c:v>Disagree</c:v>
                </c:pt>
                <c:pt idx="2">
                  <c:v>Neutral</c:v>
                </c:pt>
                <c:pt idx="3">
                  <c:v>Agree</c:v>
                </c:pt>
                <c:pt idx="4">
                  <c:v>Strongly Agree</c:v>
                </c:pt>
              </c:strCache>
            </c:strRef>
          </c:cat>
          <c:val>
            <c:numRef>
              <c:f>'Q12'!$C$19:$C$23</c:f>
              <c:numCache>
                <c:formatCode>0%</c:formatCode>
                <c:ptCount val="5"/>
                <c:pt idx="0">
                  <c:v>0.04</c:v>
                </c:pt>
                <c:pt idx="1">
                  <c:v>0.15</c:v>
                </c:pt>
                <c:pt idx="2">
                  <c:v>0.28000000000000003</c:v>
                </c:pt>
                <c:pt idx="3">
                  <c:v>0.49</c:v>
                </c:pt>
                <c:pt idx="4">
                  <c:v>0.04</c:v>
                </c:pt>
              </c:numCache>
            </c:numRef>
          </c:val>
          <c:extLst>
            <c:ext xmlns:c16="http://schemas.microsoft.com/office/drawing/2014/chart" uri="{C3380CC4-5D6E-409C-BE32-E72D297353CC}">
              <c16:uniqueId val="{00000001-B6E6-479C-AE68-053538047D0B}"/>
            </c:ext>
          </c:extLst>
        </c:ser>
        <c:dLbls>
          <c:showLegendKey val="0"/>
          <c:showVal val="0"/>
          <c:showCatName val="0"/>
          <c:showSerName val="0"/>
          <c:showPercent val="0"/>
          <c:showBubbleSize val="0"/>
        </c:dLbls>
        <c:gapWidth val="219"/>
        <c:overlap val="-27"/>
        <c:axId val="586460592"/>
        <c:axId val="586461248"/>
      </c:barChart>
      <c:catAx>
        <c:axId val="58646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86461248"/>
        <c:crosses val="autoZero"/>
        <c:auto val="1"/>
        <c:lblAlgn val="ctr"/>
        <c:lblOffset val="100"/>
        <c:noMultiLvlLbl val="0"/>
      </c:catAx>
      <c:valAx>
        <c:axId val="586461248"/>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8646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'Q12'!$B$42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'Q12'!$A$43:$A$47</c:f>
              <c:strCache>
                <c:ptCount val="5"/>
                <c:pt idx="0">
                  <c:v>Strongly Disagree</c:v>
                </c:pt>
                <c:pt idx="1">
                  <c:v>Disagree</c:v>
                </c:pt>
                <c:pt idx="2">
                  <c:v>Neutral</c:v>
                </c:pt>
                <c:pt idx="3">
                  <c:v>Agree</c:v>
                </c:pt>
                <c:pt idx="4">
                  <c:v>Strongly Agree</c:v>
                </c:pt>
              </c:strCache>
            </c:strRef>
          </c:cat>
          <c:val>
            <c:numRef>
              <c:f>'Q12'!$B$43:$B$47</c:f>
              <c:numCache>
                <c:formatCode>0%</c:formatCode>
                <c:ptCount val="5"/>
                <c:pt idx="0">
                  <c:v>0.04</c:v>
                </c:pt>
                <c:pt idx="1">
                  <c:v>0.14000000000000001</c:v>
                </c:pt>
                <c:pt idx="2">
                  <c:v>0.55000000000000004</c:v>
                </c:pt>
                <c:pt idx="3">
                  <c:v>0.23</c:v>
                </c:pt>
                <c:pt idx="4">
                  <c:v>0.04</c:v>
                </c:pt>
              </c:numCache>
            </c:numRef>
          </c:val>
          <c:extLst>
            <c:ext xmlns:c16="http://schemas.microsoft.com/office/drawing/2014/chart" uri="{C3380CC4-5D6E-409C-BE32-E72D297353CC}">
              <c16:uniqueId val="{00000000-E2E6-409F-8F6C-DA494D5F4EEC}"/>
            </c:ext>
          </c:extLst>
        </c:ser>
        <c:ser>
          <c:idx val="1"/>
          <c:order val="1"/>
          <c:tx>
            <c:strRef>
              <c:f>'Q12'!$C$42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'Q12'!$A$43:$A$47</c:f>
              <c:strCache>
                <c:ptCount val="5"/>
                <c:pt idx="0">
                  <c:v>Strongly Disagree</c:v>
                </c:pt>
                <c:pt idx="1">
                  <c:v>Disagree</c:v>
                </c:pt>
                <c:pt idx="2">
                  <c:v>Neutral</c:v>
                </c:pt>
                <c:pt idx="3">
                  <c:v>Agree</c:v>
                </c:pt>
                <c:pt idx="4">
                  <c:v>Strongly Agree</c:v>
                </c:pt>
              </c:strCache>
            </c:strRef>
          </c:cat>
          <c:val>
            <c:numRef>
              <c:f>'Q12'!$C$43:$C$47</c:f>
              <c:numCache>
                <c:formatCode>0%</c:formatCode>
                <c:ptCount val="5"/>
                <c:pt idx="0">
                  <c:v>0.02</c:v>
                </c:pt>
                <c:pt idx="1">
                  <c:v>0.21</c:v>
                </c:pt>
                <c:pt idx="2">
                  <c:v>0.41</c:v>
                </c:pt>
                <c:pt idx="3">
                  <c:v>0.31</c:v>
                </c:pt>
                <c:pt idx="4">
                  <c:v>0.05</c:v>
                </c:pt>
              </c:numCache>
            </c:numRef>
          </c:val>
          <c:extLst>
            <c:ext xmlns:c16="http://schemas.microsoft.com/office/drawing/2014/chart" uri="{C3380CC4-5D6E-409C-BE32-E72D297353CC}">
              <c16:uniqueId val="{00000001-E2E6-409F-8F6C-DA494D5F4EEC}"/>
            </c:ext>
          </c:extLst>
        </c:ser>
        <c:dLbls>
          <c:showLegendKey val="0"/>
          <c:showVal val="0"/>
          <c:showCatName val="0"/>
          <c:showSerName val="0"/>
          <c:showPercent val="0"/>
          <c:showBubbleSize val="0"/>
        </c:dLbls>
        <c:gapWidth val="219"/>
        <c:overlap val="-27"/>
        <c:axId val="682204296"/>
        <c:axId val="682203312"/>
      </c:barChart>
      <c:catAx>
        <c:axId val="68220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82203312"/>
        <c:crosses val="autoZero"/>
        <c:auto val="1"/>
        <c:lblAlgn val="ctr"/>
        <c:lblOffset val="100"/>
        <c:noMultiLvlLbl val="0"/>
      </c:catAx>
      <c:valAx>
        <c:axId val="68220331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8220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'Q12'!$B$50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'Q12'!$A$51:$A$55</c:f>
              <c:strCache>
                <c:ptCount val="5"/>
                <c:pt idx="0">
                  <c:v>Strongly Disagree</c:v>
                </c:pt>
                <c:pt idx="1">
                  <c:v>Disagree</c:v>
                </c:pt>
                <c:pt idx="2">
                  <c:v>Neutral</c:v>
                </c:pt>
                <c:pt idx="3">
                  <c:v>Agree</c:v>
                </c:pt>
                <c:pt idx="4">
                  <c:v>Strongly Agree</c:v>
                </c:pt>
              </c:strCache>
            </c:strRef>
          </c:cat>
          <c:val>
            <c:numRef>
              <c:f>'Q12'!$B$51:$B$55</c:f>
              <c:numCache>
                <c:formatCode>0%</c:formatCode>
                <c:ptCount val="5"/>
                <c:pt idx="0">
                  <c:v>0.03</c:v>
                </c:pt>
                <c:pt idx="1">
                  <c:v>0.09</c:v>
                </c:pt>
                <c:pt idx="2">
                  <c:v>0.3</c:v>
                </c:pt>
                <c:pt idx="3">
                  <c:v>0.44</c:v>
                </c:pt>
                <c:pt idx="4">
                  <c:v>0.14000000000000001</c:v>
                </c:pt>
              </c:numCache>
            </c:numRef>
          </c:val>
          <c:extLst>
            <c:ext xmlns:c16="http://schemas.microsoft.com/office/drawing/2014/chart" uri="{C3380CC4-5D6E-409C-BE32-E72D297353CC}">
              <c16:uniqueId val="{00000000-E038-40CC-B782-44DA3ADBF697}"/>
            </c:ext>
          </c:extLst>
        </c:ser>
        <c:ser>
          <c:idx val="1"/>
          <c:order val="1"/>
          <c:tx>
            <c:strRef>
              <c:f>'Q12'!$C$50</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'Q12'!$A$51:$A$55</c:f>
              <c:strCache>
                <c:ptCount val="5"/>
                <c:pt idx="0">
                  <c:v>Strongly Disagree</c:v>
                </c:pt>
                <c:pt idx="1">
                  <c:v>Disagree</c:v>
                </c:pt>
                <c:pt idx="2">
                  <c:v>Neutral</c:v>
                </c:pt>
                <c:pt idx="3">
                  <c:v>Agree</c:v>
                </c:pt>
                <c:pt idx="4">
                  <c:v>Strongly Agree</c:v>
                </c:pt>
              </c:strCache>
            </c:strRef>
          </c:cat>
          <c:val>
            <c:numRef>
              <c:f>'Q12'!$C$51:$C$55</c:f>
              <c:numCache>
                <c:formatCode>0%</c:formatCode>
                <c:ptCount val="5"/>
                <c:pt idx="0">
                  <c:v>0.03</c:v>
                </c:pt>
                <c:pt idx="1">
                  <c:v>0.1</c:v>
                </c:pt>
                <c:pt idx="2">
                  <c:v>0.34</c:v>
                </c:pt>
                <c:pt idx="3">
                  <c:v>0.43</c:v>
                </c:pt>
                <c:pt idx="4">
                  <c:v>0.1</c:v>
                </c:pt>
              </c:numCache>
            </c:numRef>
          </c:val>
          <c:extLst>
            <c:ext xmlns:c16="http://schemas.microsoft.com/office/drawing/2014/chart" uri="{C3380CC4-5D6E-409C-BE32-E72D297353CC}">
              <c16:uniqueId val="{00000001-E038-40CC-B782-44DA3ADBF697}"/>
            </c:ext>
          </c:extLst>
        </c:ser>
        <c:dLbls>
          <c:showLegendKey val="0"/>
          <c:showVal val="0"/>
          <c:showCatName val="0"/>
          <c:showSerName val="0"/>
          <c:showPercent val="0"/>
          <c:showBubbleSize val="0"/>
        </c:dLbls>
        <c:gapWidth val="219"/>
        <c:overlap val="-27"/>
        <c:axId val="687787136"/>
        <c:axId val="687788448"/>
      </c:barChart>
      <c:catAx>
        <c:axId val="68778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87788448"/>
        <c:crosses val="autoZero"/>
        <c:auto val="1"/>
        <c:lblAlgn val="ctr"/>
        <c:lblOffset val="100"/>
        <c:noMultiLvlLbl val="0"/>
      </c:catAx>
      <c:valAx>
        <c:axId val="687788448"/>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8778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'Q12'!$B$26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'Q12'!$A$27:$A$31</c:f>
              <c:strCache>
                <c:ptCount val="5"/>
                <c:pt idx="0">
                  <c:v>Strongly Disagree</c:v>
                </c:pt>
                <c:pt idx="1">
                  <c:v>Disagree</c:v>
                </c:pt>
                <c:pt idx="2">
                  <c:v>Neutral</c:v>
                </c:pt>
                <c:pt idx="3">
                  <c:v>Agree</c:v>
                </c:pt>
                <c:pt idx="4">
                  <c:v>Strongly Agree</c:v>
                </c:pt>
              </c:strCache>
            </c:strRef>
          </c:cat>
          <c:val>
            <c:numRef>
              <c:f>'Q12'!$B$27:$B$31</c:f>
              <c:numCache>
                <c:formatCode>0%</c:formatCode>
                <c:ptCount val="5"/>
                <c:pt idx="0">
                  <c:v>0.03</c:v>
                </c:pt>
                <c:pt idx="1">
                  <c:v>0.09</c:v>
                </c:pt>
                <c:pt idx="2">
                  <c:v>0.37</c:v>
                </c:pt>
                <c:pt idx="3">
                  <c:v>0.39</c:v>
                </c:pt>
                <c:pt idx="4">
                  <c:v>0.12</c:v>
                </c:pt>
              </c:numCache>
            </c:numRef>
          </c:val>
          <c:extLst>
            <c:ext xmlns:c16="http://schemas.microsoft.com/office/drawing/2014/chart" uri="{C3380CC4-5D6E-409C-BE32-E72D297353CC}">
              <c16:uniqueId val="{00000000-44BE-4DAD-B82C-E100F79C7F96}"/>
            </c:ext>
          </c:extLst>
        </c:ser>
        <c:ser>
          <c:idx val="1"/>
          <c:order val="1"/>
          <c:tx>
            <c:strRef>
              <c:f>'Q12'!$C$26</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'Q12'!$A$27:$A$31</c:f>
              <c:strCache>
                <c:ptCount val="5"/>
                <c:pt idx="0">
                  <c:v>Strongly Disagree</c:v>
                </c:pt>
                <c:pt idx="1">
                  <c:v>Disagree</c:v>
                </c:pt>
                <c:pt idx="2">
                  <c:v>Neutral</c:v>
                </c:pt>
                <c:pt idx="3">
                  <c:v>Agree</c:v>
                </c:pt>
                <c:pt idx="4">
                  <c:v>Strongly Agree</c:v>
                </c:pt>
              </c:strCache>
            </c:strRef>
          </c:cat>
          <c:val>
            <c:numRef>
              <c:f>'Q12'!$C$27:$C$31</c:f>
              <c:numCache>
                <c:formatCode>0%</c:formatCode>
                <c:ptCount val="5"/>
                <c:pt idx="0">
                  <c:v>0.01</c:v>
                </c:pt>
                <c:pt idx="1">
                  <c:v>0.05</c:v>
                </c:pt>
                <c:pt idx="2">
                  <c:v>0.13</c:v>
                </c:pt>
                <c:pt idx="3">
                  <c:v>0.51</c:v>
                </c:pt>
                <c:pt idx="4">
                  <c:v>0.3</c:v>
                </c:pt>
              </c:numCache>
            </c:numRef>
          </c:val>
          <c:extLst>
            <c:ext xmlns:c16="http://schemas.microsoft.com/office/drawing/2014/chart" uri="{C3380CC4-5D6E-409C-BE32-E72D297353CC}">
              <c16:uniqueId val="{00000001-44BE-4DAD-B82C-E100F79C7F96}"/>
            </c:ext>
          </c:extLst>
        </c:ser>
        <c:dLbls>
          <c:showLegendKey val="0"/>
          <c:showVal val="0"/>
          <c:showCatName val="0"/>
          <c:showSerName val="0"/>
          <c:showPercent val="0"/>
          <c:showBubbleSize val="0"/>
        </c:dLbls>
        <c:gapWidth val="219"/>
        <c:overlap val="-27"/>
        <c:axId val="679550728"/>
        <c:axId val="679544496"/>
      </c:barChart>
      <c:catAx>
        <c:axId val="67955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679544496"/>
        <c:crosses val="autoZero"/>
        <c:auto val="1"/>
        <c:lblAlgn val="ctr"/>
        <c:lblOffset val="100"/>
        <c:noMultiLvlLbl val="0"/>
      </c:catAx>
      <c:valAx>
        <c:axId val="67954449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955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'Q2'!$A$3:$A$7</c:f>
              <c:strCache>
                <c:ptCount val="5"/>
                <c:pt idx="0">
                  <c:v>Strongly Disagree</c:v>
                </c:pt>
                <c:pt idx="1">
                  <c:v>Disagree</c:v>
                </c:pt>
                <c:pt idx="2">
                  <c:v>Neutral</c:v>
                </c:pt>
                <c:pt idx="3">
                  <c:v>Agree</c:v>
                </c:pt>
                <c:pt idx="4">
                  <c:v>Strongly Agree</c:v>
                </c:pt>
              </c:strCache>
            </c:strRef>
          </c:cat>
          <c:val>
            <c:numRef>
              <c:f>'Q2'!$B$3:$B$7</c:f>
              <c:numCache>
                <c:formatCode>0%</c:formatCode>
                <c:ptCount val="5"/>
                <c:pt idx="0">
                  <c:v>0.05</c:v>
                </c:pt>
                <c:pt idx="1">
                  <c:v>0.05</c:v>
                </c:pt>
                <c:pt idx="2">
                  <c:v>0.19</c:v>
                </c:pt>
                <c:pt idx="3">
                  <c:v>0.35</c:v>
                </c:pt>
                <c:pt idx="4">
                  <c:v>0.36</c:v>
                </c:pt>
              </c:numCache>
            </c:numRef>
          </c:val>
          <c:extLst>
            <c:ext xmlns:c16="http://schemas.microsoft.com/office/drawing/2014/chart" uri="{C3380CC4-5D6E-409C-BE32-E72D297353CC}">
              <c16:uniqueId val="{00000000-3B56-4E09-ABB7-7F491BBDC68C}"/>
            </c:ext>
          </c:extLst>
        </c:ser>
        <c:ser>
          <c:idx val="1"/>
          <c:order val="1"/>
          <c:tx>
            <c:strRef>
              <c:f>'Q2'!$C$2</c:f>
              <c:strCache>
                <c:ptCount val="1"/>
                <c:pt idx="0">
                  <c:v>Science Community</c:v>
                </c:pt>
              </c:strCache>
            </c:strRef>
          </c:tx>
          <c:spPr>
            <a:solidFill>
              <a:schemeClr val="accent1">
                <a:lumMod val="50000"/>
              </a:schemeClr>
            </a:solidFill>
            <a:ln>
              <a:noFill/>
            </a:ln>
            <a:effectLst/>
          </c:spPr>
          <c:invertIfNegative val="0"/>
          <c:dLbls>
            <c:dLbl>
              <c:idx val="0"/>
              <c:tx>
                <c:rich>
                  <a:bodyPr/>
                  <a:lstStyle/>
                  <a:p>
                    <a:fld id="{71F4D0E5-D605-4846-B34D-7F7D8F5D2EC5}"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BB0-4174-84E3-11E904376782}"/>
                </c:ext>
              </c:extLst>
            </c:dLbl>
            <c:dLbl>
              <c:idx val="1"/>
              <c:tx>
                <c:rich>
                  <a:bodyPr/>
                  <a:lstStyle/>
                  <a:p>
                    <a:fld id="{F3546BBC-DEBB-4404-A2BF-AE51DA704941}"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BB0-4174-84E3-11E90437678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'Q2'!$A$3:$A$7</c:f>
              <c:strCache>
                <c:ptCount val="5"/>
                <c:pt idx="0">
                  <c:v>Strongly Disagree</c:v>
                </c:pt>
                <c:pt idx="1">
                  <c:v>Disagree</c:v>
                </c:pt>
                <c:pt idx="2">
                  <c:v>Neutral</c:v>
                </c:pt>
                <c:pt idx="3">
                  <c:v>Agree</c:v>
                </c:pt>
                <c:pt idx="4">
                  <c:v>Strongly Agree</c:v>
                </c:pt>
              </c:strCache>
            </c:strRef>
          </c:cat>
          <c:val>
            <c:numRef>
              <c:f>'Q2'!$C$3:$C$7</c:f>
              <c:numCache>
                <c:formatCode>General</c:formatCode>
                <c:ptCount val="5"/>
                <c:pt idx="0">
                  <c:v>0</c:v>
                </c:pt>
                <c:pt idx="1">
                  <c:v>0</c:v>
                </c:pt>
                <c:pt idx="2" formatCode="0%">
                  <c:v>0.04</c:v>
                </c:pt>
                <c:pt idx="3" formatCode="0%">
                  <c:v>0.14000000000000001</c:v>
                </c:pt>
                <c:pt idx="4" formatCode="0%">
                  <c:v>0.82</c:v>
                </c:pt>
              </c:numCache>
            </c:numRef>
          </c:val>
          <c:extLst>
            <c:ext xmlns:c16="http://schemas.microsoft.com/office/drawing/2014/chart" uri="{C3380CC4-5D6E-409C-BE32-E72D297353CC}">
              <c16:uniqueId val="{00000001-3B56-4E09-ABB7-7F491BBDC68C}"/>
            </c:ext>
          </c:extLst>
        </c:ser>
        <c:dLbls>
          <c:showLegendKey val="0"/>
          <c:showVal val="0"/>
          <c:showCatName val="0"/>
          <c:showSerName val="0"/>
          <c:showPercent val="0"/>
          <c:showBubbleSize val="0"/>
        </c:dLbls>
        <c:gapWidth val="219"/>
        <c:overlap val="-27"/>
        <c:axId val="388754312"/>
        <c:axId val="388754640"/>
      </c:barChart>
      <c:catAx>
        <c:axId val="388754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388754640"/>
        <c:crosses val="autoZero"/>
        <c:auto val="1"/>
        <c:lblAlgn val="ctr"/>
        <c:lblOffset val="100"/>
        <c:noMultiLvlLbl val="0"/>
      </c:catAx>
      <c:valAx>
        <c:axId val="38875464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38875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'Q2'!$B$10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'Q2'!$A$11:$A$15</c:f>
              <c:strCache>
                <c:ptCount val="5"/>
                <c:pt idx="0">
                  <c:v>Strongly Disagree</c:v>
                </c:pt>
                <c:pt idx="1">
                  <c:v>Disagree</c:v>
                </c:pt>
                <c:pt idx="2">
                  <c:v>Neutral</c:v>
                </c:pt>
                <c:pt idx="3">
                  <c:v>Agree</c:v>
                </c:pt>
                <c:pt idx="4">
                  <c:v>Strongly Agree</c:v>
                </c:pt>
              </c:strCache>
            </c:strRef>
          </c:cat>
          <c:val>
            <c:numRef>
              <c:f>'Q2'!$B$11:$B$15</c:f>
              <c:numCache>
                <c:formatCode>0%</c:formatCode>
                <c:ptCount val="5"/>
                <c:pt idx="0">
                  <c:v>0.03</c:v>
                </c:pt>
                <c:pt idx="1">
                  <c:v>0.08</c:v>
                </c:pt>
                <c:pt idx="2">
                  <c:v>0.24</c:v>
                </c:pt>
                <c:pt idx="3">
                  <c:v>0.44</c:v>
                </c:pt>
                <c:pt idx="4">
                  <c:v>0.21</c:v>
                </c:pt>
              </c:numCache>
            </c:numRef>
          </c:val>
          <c:extLst>
            <c:ext xmlns:c16="http://schemas.microsoft.com/office/drawing/2014/chart" uri="{C3380CC4-5D6E-409C-BE32-E72D297353CC}">
              <c16:uniqueId val="{00000000-4EEE-47B6-B1AD-0E682791B018}"/>
            </c:ext>
          </c:extLst>
        </c:ser>
        <c:ser>
          <c:idx val="1"/>
          <c:order val="1"/>
          <c:tx>
            <c:strRef>
              <c:f>'Q2'!$C$10</c:f>
              <c:strCache>
                <c:ptCount val="1"/>
                <c:pt idx="0">
                  <c:v>Science Community</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'Q2'!$A$11:$A$15</c:f>
              <c:strCache>
                <c:ptCount val="5"/>
                <c:pt idx="0">
                  <c:v>Strongly Disagree</c:v>
                </c:pt>
                <c:pt idx="1">
                  <c:v>Disagree</c:v>
                </c:pt>
                <c:pt idx="2">
                  <c:v>Neutral</c:v>
                </c:pt>
                <c:pt idx="3">
                  <c:v>Agree</c:v>
                </c:pt>
                <c:pt idx="4">
                  <c:v>Strongly Agree</c:v>
                </c:pt>
              </c:strCache>
            </c:strRef>
          </c:cat>
          <c:val>
            <c:numRef>
              <c:f>'Q2'!$C$11:$C$15</c:f>
              <c:numCache>
                <c:formatCode>0%</c:formatCode>
                <c:ptCount val="5"/>
                <c:pt idx="0">
                  <c:v>0.01</c:v>
                </c:pt>
                <c:pt idx="1">
                  <c:v>0.03</c:v>
                </c:pt>
                <c:pt idx="2">
                  <c:v>0.11</c:v>
                </c:pt>
                <c:pt idx="3">
                  <c:v>0.39</c:v>
                </c:pt>
                <c:pt idx="4">
                  <c:v>0.46</c:v>
                </c:pt>
              </c:numCache>
            </c:numRef>
          </c:val>
          <c:extLst>
            <c:ext xmlns:c16="http://schemas.microsoft.com/office/drawing/2014/chart" uri="{C3380CC4-5D6E-409C-BE32-E72D297353CC}">
              <c16:uniqueId val="{00000001-4EEE-47B6-B1AD-0E682791B018}"/>
            </c:ext>
          </c:extLst>
        </c:ser>
        <c:dLbls>
          <c:showLegendKey val="0"/>
          <c:showVal val="0"/>
          <c:showCatName val="0"/>
          <c:showSerName val="0"/>
          <c:showPercent val="0"/>
          <c:showBubbleSize val="0"/>
        </c:dLbls>
        <c:gapWidth val="219"/>
        <c:overlap val="-27"/>
        <c:axId val="555477016"/>
        <c:axId val="555469472"/>
      </c:barChart>
      <c:catAx>
        <c:axId val="5554770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55469472"/>
        <c:crosses val="autoZero"/>
        <c:auto val="1"/>
        <c:lblAlgn val="ctr"/>
        <c:lblOffset val="100"/>
        <c:noMultiLvlLbl val="0"/>
      </c:catAx>
      <c:valAx>
        <c:axId val="55546947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5547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'Q2'!$B$18</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'Q2'!$A$19:$A$23</c:f>
              <c:strCache>
                <c:ptCount val="5"/>
                <c:pt idx="0">
                  <c:v>Strongly Disagree</c:v>
                </c:pt>
                <c:pt idx="1">
                  <c:v>Disagree</c:v>
                </c:pt>
                <c:pt idx="2">
                  <c:v>Neutral</c:v>
                </c:pt>
                <c:pt idx="3">
                  <c:v>Agree</c:v>
                </c:pt>
                <c:pt idx="4">
                  <c:v>Strongly Agree</c:v>
                </c:pt>
              </c:strCache>
            </c:strRef>
          </c:cat>
          <c:val>
            <c:numRef>
              <c:f>'Q2'!$B$19:$B$23</c:f>
              <c:numCache>
                <c:formatCode>0%</c:formatCode>
                <c:ptCount val="5"/>
                <c:pt idx="0">
                  <c:v>0.04</c:v>
                </c:pt>
                <c:pt idx="1">
                  <c:v>0.1</c:v>
                </c:pt>
                <c:pt idx="2">
                  <c:v>0.25</c:v>
                </c:pt>
                <c:pt idx="3">
                  <c:v>0.41</c:v>
                </c:pt>
                <c:pt idx="4">
                  <c:v>0.2</c:v>
                </c:pt>
              </c:numCache>
            </c:numRef>
          </c:val>
          <c:extLst>
            <c:ext xmlns:c16="http://schemas.microsoft.com/office/drawing/2014/chart" uri="{C3380CC4-5D6E-409C-BE32-E72D297353CC}">
              <c16:uniqueId val="{00000000-697E-4E2E-9C64-AB96AEBFE25E}"/>
            </c:ext>
          </c:extLst>
        </c:ser>
        <c:ser>
          <c:idx val="1"/>
          <c:order val="1"/>
          <c:tx>
            <c:strRef>
              <c:f>'Q2'!$C$18</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'Q2'!$A$19:$A$23</c:f>
              <c:strCache>
                <c:ptCount val="5"/>
                <c:pt idx="0">
                  <c:v>Strongly Disagree</c:v>
                </c:pt>
                <c:pt idx="1">
                  <c:v>Disagree</c:v>
                </c:pt>
                <c:pt idx="2">
                  <c:v>Neutral</c:v>
                </c:pt>
                <c:pt idx="3">
                  <c:v>Agree</c:v>
                </c:pt>
                <c:pt idx="4">
                  <c:v>Strongly Agree</c:v>
                </c:pt>
              </c:strCache>
            </c:strRef>
          </c:cat>
          <c:val>
            <c:numRef>
              <c:f>'Q2'!$C$19:$C$23</c:f>
              <c:numCache>
                <c:formatCode>0%</c:formatCode>
                <c:ptCount val="5"/>
                <c:pt idx="0">
                  <c:v>0.01</c:v>
                </c:pt>
                <c:pt idx="1">
                  <c:v>0.05</c:v>
                </c:pt>
                <c:pt idx="2">
                  <c:v>0.15</c:v>
                </c:pt>
                <c:pt idx="3">
                  <c:v>0.35</c:v>
                </c:pt>
                <c:pt idx="4">
                  <c:v>0.44</c:v>
                </c:pt>
              </c:numCache>
            </c:numRef>
          </c:val>
          <c:extLst>
            <c:ext xmlns:c16="http://schemas.microsoft.com/office/drawing/2014/chart" uri="{C3380CC4-5D6E-409C-BE32-E72D297353CC}">
              <c16:uniqueId val="{00000001-697E-4E2E-9C64-AB96AEBFE25E}"/>
            </c:ext>
          </c:extLst>
        </c:ser>
        <c:dLbls>
          <c:showLegendKey val="0"/>
          <c:showVal val="0"/>
          <c:showCatName val="0"/>
          <c:showSerName val="0"/>
          <c:showPercent val="0"/>
          <c:showBubbleSize val="0"/>
        </c:dLbls>
        <c:gapWidth val="219"/>
        <c:overlap val="-27"/>
        <c:axId val="562083296"/>
        <c:axId val="562078704"/>
      </c:barChart>
      <c:catAx>
        <c:axId val="5620832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62078704"/>
        <c:crosses val="autoZero"/>
        <c:auto val="1"/>
        <c:lblAlgn val="ctr"/>
        <c:lblOffset val="100"/>
        <c:noMultiLvlLbl val="0"/>
      </c:catAx>
      <c:valAx>
        <c:axId val="56207870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6208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'Q2'!$B$26</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'Q2'!$A$27:$A$31</c:f>
              <c:strCache>
                <c:ptCount val="5"/>
                <c:pt idx="0">
                  <c:v>Strongly Disagree</c:v>
                </c:pt>
                <c:pt idx="1">
                  <c:v>Disagree</c:v>
                </c:pt>
                <c:pt idx="2">
                  <c:v>Neutral</c:v>
                </c:pt>
                <c:pt idx="3">
                  <c:v>Agree</c:v>
                </c:pt>
                <c:pt idx="4">
                  <c:v>Strongly Agree</c:v>
                </c:pt>
              </c:strCache>
            </c:strRef>
          </c:cat>
          <c:val>
            <c:numRef>
              <c:f>'Q2'!$B$27:$B$31</c:f>
              <c:numCache>
                <c:formatCode>0%</c:formatCode>
                <c:ptCount val="5"/>
                <c:pt idx="0">
                  <c:v>0.03</c:v>
                </c:pt>
                <c:pt idx="1">
                  <c:v>0.09</c:v>
                </c:pt>
                <c:pt idx="2">
                  <c:v>0.32</c:v>
                </c:pt>
                <c:pt idx="3">
                  <c:v>0.39</c:v>
                </c:pt>
                <c:pt idx="4">
                  <c:v>0.17</c:v>
                </c:pt>
              </c:numCache>
            </c:numRef>
          </c:val>
          <c:extLst>
            <c:ext xmlns:c16="http://schemas.microsoft.com/office/drawing/2014/chart" uri="{C3380CC4-5D6E-409C-BE32-E72D297353CC}">
              <c16:uniqueId val="{00000000-94D2-47DF-87C6-124A898299A4}"/>
            </c:ext>
          </c:extLst>
        </c:ser>
        <c:ser>
          <c:idx val="1"/>
          <c:order val="1"/>
          <c:tx>
            <c:strRef>
              <c:f>'Q2'!$C$26</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'Q2'!$A$27:$A$31</c:f>
              <c:strCache>
                <c:ptCount val="5"/>
                <c:pt idx="0">
                  <c:v>Strongly Disagree</c:v>
                </c:pt>
                <c:pt idx="1">
                  <c:v>Disagree</c:v>
                </c:pt>
                <c:pt idx="2">
                  <c:v>Neutral</c:v>
                </c:pt>
                <c:pt idx="3">
                  <c:v>Agree</c:v>
                </c:pt>
                <c:pt idx="4">
                  <c:v>Strongly Agree</c:v>
                </c:pt>
              </c:strCache>
            </c:strRef>
          </c:cat>
          <c:val>
            <c:numRef>
              <c:f>'Q2'!$C$27:$C$31</c:f>
              <c:numCache>
                <c:formatCode>0%</c:formatCode>
                <c:ptCount val="5"/>
                <c:pt idx="0">
                  <c:v>0.01</c:v>
                </c:pt>
                <c:pt idx="1">
                  <c:v>0.1</c:v>
                </c:pt>
                <c:pt idx="2">
                  <c:v>0.24</c:v>
                </c:pt>
                <c:pt idx="3">
                  <c:v>0.39</c:v>
                </c:pt>
                <c:pt idx="4">
                  <c:v>0.26</c:v>
                </c:pt>
              </c:numCache>
            </c:numRef>
          </c:val>
          <c:extLst>
            <c:ext xmlns:c16="http://schemas.microsoft.com/office/drawing/2014/chart" uri="{C3380CC4-5D6E-409C-BE32-E72D297353CC}">
              <c16:uniqueId val="{00000001-94D2-47DF-87C6-124A898299A4}"/>
            </c:ext>
          </c:extLst>
        </c:ser>
        <c:dLbls>
          <c:showLegendKey val="0"/>
          <c:showVal val="0"/>
          <c:showCatName val="0"/>
          <c:showSerName val="0"/>
          <c:showPercent val="0"/>
          <c:showBubbleSize val="0"/>
        </c:dLbls>
        <c:gapWidth val="219"/>
        <c:overlap val="-27"/>
        <c:axId val="385379176"/>
        <c:axId val="385383112"/>
      </c:barChart>
      <c:catAx>
        <c:axId val="38537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385383112"/>
        <c:crosses val="autoZero"/>
        <c:auto val="1"/>
        <c:lblAlgn val="ctr"/>
        <c:lblOffset val="100"/>
        <c:noMultiLvlLbl val="0"/>
      </c:catAx>
      <c:valAx>
        <c:axId val="38538311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38537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'Q2'!$B$34</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'Q2'!$A$35:$A$39</c:f>
              <c:strCache>
                <c:ptCount val="5"/>
                <c:pt idx="0">
                  <c:v>Strongly Disagree</c:v>
                </c:pt>
                <c:pt idx="1">
                  <c:v>Disagree</c:v>
                </c:pt>
                <c:pt idx="2">
                  <c:v>Neutral</c:v>
                </c:pt>
                <c:pt idx="3">
                  <c:v>Agree</c:v>
                </c:pt>
                <c:pt idx="4">
                  <c:v>Strongly Agree</c:v>
                </c:pt>
              </c:strCache>
            </c:strRef>
          </c:cat>
          <c:val>
            <c:numRef>
              <c:f>'Q2'!$B$35:$B$39</c:f>
              <c:numCache>
                <c:formatCode>0%</c:formatCode>
                <c:ptCount val="5"/>
                <c:pt idx="0">
                  <c:v>0.03</c:v>
                </c:pt>
                <c:pt idx="1">
                  <c:v>7.0000000000000007E-2</c:v>
                </c:pt>
                <c:pt idx="2">
                  <c:v>0.28000000000000003</c:v>
                </c:pt>
                <c:pt idx="3">
                  <c:v>0.42</c:v>
                </c:pt>
                <c:pt idx="4">
                  <c:v>0.2</c:v>
                </c:pt>
              </c:numCache>
            </c:numRef>
          </c:val>
          <c:extLst>
            <c:ext xmlns:c16="http://schemas.microsoft.com/office/drawing/2014/chart" uri="{C3380CC4-5D6E-409C-BE32-E72D297353CC}">
              <c16:uniqueId val="{00000000-780B-433E-8AAF-5A8F46940150}"/>
            </c:ext>
          </c:extLst>
        </c:ser>
        <c:ser>
          <c:idx val="1"/>
          <c:order val="1"/>
          <c:tx>
            <c:strRef>
              <c:f>'Q2'!$C$34</c:f>
              <c:strCache>
                <c:ptCount val="1"/>
                <c:pt idx="0">
                  <c:v>Science Community</c:v>
                </c:pt>
              </c:strCache>
            </c:strRef>
          </c:tx>
          <c:spPr>
            <a:solidFill>
              <a:schemeClr val="accent1">
                <a:lumMod val="50000"/>
              </a:schemeClr>
            </a:solidFill>
            <a:ln>
              <a:noFill/>
            </a:ln>
            <a:effectLst/>
          </c:spPr>
          <c:invertIfNegative val="0"/>
          <c:dLbls>
            <c:dLbl>
              <c:idx val="0"/>
              <c:tx>
                <c:rich>
                  <a:bodyPr/>
                  <a:lstStyle/>
                  <a:p>
                    <a:fld id="{601EF500-CE93-4C63-91F4-AB352DB5B640}"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918-4A82-9991-318D01EE13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'Q2'!$A$35:$A$39</c:f>
              <c:strCache>
                <c:ptCount val="5"/>
                <c:pt idx="0">
                  <c:v>Strongly Disagree</c:v>
                </c:pt>
                <c:pt idx="1">
                  <c:v>Disagree</c:v>
                </c:pt>
                <c:pt idx="2">
                  <c:v>Neutral</c:v>
                </c:pt>
                <c:pt idx="3">
                  <c:v>Agree</c:v>
                </c:pt>
                <c:pt idx="4">
                  <c:v>Strongly Agree</c:v>
                </c:pt>
              </c:strCache>
            </c:strRef>
          </c:cat>
          <c:val>
            <c:numRef>
              <c:f>'Q2'!$C$35:$C$39</c:f>
              <c:numCache>
                <c:formatCode>0%</c:formatCode>
                <c:ptCount val="5"/>
                <c:pt idx="0" formatCode="General">
                  <c:v>0</c:v>
                </c:pt>
                <c:pt idx="1">
                  <c:v>0.02</c:v>
                </c:pt>
                <c:pt idx="2">
                  <c:v>0.15</c:v>
                </c:pt>
                <c:pt idx="3">
                  <c:v>0.42</c:v>
                </c:pt>
                <c:pt idx="4">
                  <c:v>0.41</c:v>
                </c:pt>
              </c:numCache>
            </c:numRef>
          </c:val>
          <c:extLst>
            <c:ext xmlns:c16="http://schemas.microsoft.com/office/drawing/2014/chart" uri="{C3380CC4-5D6E-409C-BE32-E72D297353CC}">
              <c16:uniqueId val="{00000001-780B-433E-8AAF-5A8F46940150}"/>
            </c:ext>
          </c:extLst>
        </c:ser>
        <c:dLbls>
          <c:showLegendKey val="0"/>
          <c:showVal val="0"/>
          <c:showCatName val="0"/>
          <c:showSerName val="0"/>
          <c:showPercent val="0"/>
          <c:showBubbleSize val="0"/>
        </c:dLbls>
        <c:gapWidth val="219"/>
        <c:overlap val="-27"/>
        <c:axId val="555198112"/>
        <c:axId val="555197784"/>
      </c:barChart>
      <c:catAx>
        <c:axId val="55519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55197784"/>
        <c:crosses val="autoZero"/>
        <c:auto val="1"/>
        <c:lblAlgn val="ctr"/>
        <c:lblOffset val="100"/>
        <c:noMultiLvlLbl val="0"/>
      </c:catAx>
      <c:valAx>
        <c:axId val="55519778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5519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'Q2'!$B$42</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'Q2'!$A$43:$A$47</c:f>
              <c:strCache>
                <c:ptCount val="5"/>
                <c:pt idx="0">
                  <c:v>Strongly Disagree</c:v>
                </c:pt>
                <c:pt idx="1">
                  <c:v>Disagree</c:v>
                </c:pt>
                <c:pt idx="2">
                  <c:v>Neutral</c:v>
                </c:pt>
                <c:pt idx="3">
                  <c:v>Agree</c:v>
                </c:pt>
                <c:pt idx="4">
                  <c:v>Strongly Agree</c:v>
                </c:pt>
              </c:strCache>
            </c:strRef>
          </c:cat>
          <c:val>
            <c:numRef>
              <c:f>'Q2'!$B$43:$B$47</c:f>
              <c:numCache>
                <c:formatCode>0%</c:formatCode>
                <c:ptCount val="5"/>
                <c:pt idx="0">
                  <c:v>0.04</c:v>
                </c:pt>
                <c:pt idx="1">
                  <c:v>0.12</c:v>
                </c:pt>
                <c:pt idx="2">
                  <c:v>0.37</c:v>
                </c:pt>
                <c:pt idx="3">
                  <c:v>0.34</c:v>
                </c:pt>
                <c:pt idx="4">
                  <c:v>0.13</c:v>
                </c:pt>
              </c:numCache>
            </c:numRef>
          </c:val>
          <c:extLst>
            <c:ext xmlns:c16="http://schemas.microsoft.com/office/drawing/2014/chart" uri="{C3380CC4-5D6E-409C-BE32-E72D297353CC}">
              <c16:uniqueId val="{00000000-DC8B-4D72-942E-874B0B12580A}"/>
            </c:ext>
          </c:extLst>
        </c:ser>
        <c:ser>
          <c:idx val="1"/>
          <c:order val="1"/>
          <c:tx>
            <c:strRef>
              <c:f>'Q2'!$C$42</c:f>
              <c:strCache>
                <c:ptCount val="1"/>
                <c:pt idx="0">
                  <c:v>Science Community</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'Q2'!$A$43:$A$47</c:f>
              <c:strCache>
                <c:ptCount val="5"/>
                <c:pt idx="0">
                  <c:v>Strongly Disagree</c:v>
                </c:pt>
                <c:pt idx="1">
                  <c:v>Disagree</c:v>
                </c:pt>
                <c:pt idx="2">
                  <c:v>Neutral</c:v>
                </c:pt>
                <c:pt idx="3">
                  <c:v>Agree</c:v>
                </c:pt>
                <c:pt idx="4">
                  <c:v>Strongly Agree</c:v>
                </c:pt>
              </c:strCache>
            </c:strRef>
          </c:cat>
          <c:val>
            <c:numRef>
              <c:f>'Q2'!$C$43:$C$47</c:f>
              <c:numCache>
                <c:formatCode>0%</c:formatCode>
                <c:ptCount val="5"/>
                <c:pt idx="0">
                  <c:v>0.03</c:v>
                </c:pt>
                <c:pt idx="1">
                  <c:v>0.06</c:v>
                </c:pt>
                <c:pt idx="2">
                  <c:v>0.4</c:v>
                </c:pt>
                <c:pt idx="3">
                  <c:v>0.36</c:v>
                </c:pt>
                <c:pt idx="4">
                  <c:v>0.15</c:v>
                </c:pt>
              </c:numCache>
            </c:numRef>
          </c:val>
          <c:extLst>
            <c:ext xmlns:c16="http://schemas.microsoft.com/office/drawing/2014/chart" uri="{C3380CC4-5D6E-409C-BE32-E72D297353CC}">
              <c16:uniqueId val="{00000001-DC8B-4D72-942E-874B0B12580A}"/>
            </c:ext>
          </c:extLst>
        </c:ser>
        <c:dLbls>
          <c:showLegendKey val="0"/>
          <c:showVal val="0"/>
          <c:showCatName val="0"/>
          <c:showSerName val="0"/>
          <c:showPercent val="0"/>
          <c:showBubbleSize val="0"/>
        </c:dLbls>
        <c:gapWidth val="219"/>
        <c:overlap val="-27"/>
        <c:axId val="556764432"/>
        <c:axId val="556763776"/>
      </c:barChart>
      <c:catAx>
        <c:axId val="556764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556763776"/>
        <c:crosses val="autoZero"/>
        <c:auto val="1"/>
        <c:lblAlgn val="ctr"/>
        <c:lblOffset val="100"/>
        <c:noMultiLvlLbl val="0"/>
      </c:catAx>
      <c:valAx>
        <c:axId val="55676377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5676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'Q2'!$B$50</c:f>
              <c:strCache>
                <c:ptCount val="1"/>
                <c:pt idx="0">
                  <c:v>Public</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lumMod val="75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'Q2'!$A$51:$A$55</c:f>
              <c:strCache>
                <c:ptCount val="5"/>
                <c:pt idx="0">
                  <c:v>Strongly Disagree</c:v>
                </c:pt>
                <c:pt idx="1">
                  <c:v>Disagree</c:v>
                </c:pt>
                <c:pt idx="2">
                  <c:v>Neutral</c:v>
                </c:pt>
                <c:pt idx="3">
                  <c:v>Agree</c:v>
                </c:pt>
                <c:pt idx="4">
                  <c:v>Strongly Agree</c:v>
                </c:pt>
              </c:strCache>
            </c:strRef>
          </c:cat>
          <c:val>
            <c:numRef>
              <c:f>'Q2'!$B$51:$B$55</c:f>
              <c:numCache>
                <c:formatCode>0%</c:formatCode>
                <c:ptCount val="5"/>
                <c:pt idx="0">
                  <c:v>0.02</c:v>
                </c:pt>
                <c:pt idx="1">
                  <c:v>0.06</c:v>
                </c:pt>
                <c:pt idx="2">
                  <c:v>0.25</c:v>
                </c:pt>
                <c:pt idx="3">
                  <c:v>0.44</c:v>
                </c:pt>
                <c:pt idx="4">
                  <c:v>0.23</c:v>
                </c:pt>
              </c:numCache>
            </c:numRef>
          </c:val>
          <c:extLst>
            <c:ext xmlns:c16="http://schemas.microsoft.com/office/drawing/2014/chart" uri="{C3380CC4-5D6E-409C-BE32-E72D297353CC}">
              <c16:uniqueId val="{00000000-9042-4CBF-9F7D-D9EC1AC2A4E6}"/>
            </c:ext>
          </c:extLst>
        </c:ser>
        <c:ser>
          <c:idx val="1"/>
          <c:order val="1"/>
          <c:tx>
            <c:strRef>
              <c:f>'Q2'!$C$50</c:f>
              <c:strCache>
                <c:ptCount val="1"/>
                <c:pt idx="0">
                  <c:v>Science Community</c:v>
                </c:pt>
              </c:strCache>
            </c:strRef>
          </c:tx>
          <c:spPr>
            <a:solidFill>
              <a:schemeClr val="accent1">
                <a:lumMod val="50000"/>
              </a:schemeClr>
            </a:solidFill>
            <a:ln>
              <a:noFill/>
            </a:ln>
            <a:effectLst/>
          </c:spPr>
          <c:invertIfNegative val="0"/>
          <c:dLbls>
            <c:dLbl>
              <c:idx val="0"/>
              <c:tx>
                <c:rich>
                  <a:bodyPr/>
                  <a:lstStyle/>
                  <a:p>
                    <a:fld id="{6E2830AD-BABB-4A80-B5CC-26B957745C9A}"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A2C-417D-9E58-9DF755539E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ga-I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'Q2'!$A$51:$A$55</c:f>
              <c:strCache>
                <c:ptCount val="5"/>
                <c:pt idx="0">
                  <c:v>Strongly Disagree</c:v>
                </c:pt>
                <c:pt idx="1">
                  <c:v>Disagree</c:v>
                </c:pt>
                <c:pt idx="2">
                  <c:v>Neutral</c:v>
                </c:pt>
                <c:pt idx="3">
                  <c:v>Agree</c:v>
                </c:pt>
                <c:pt idx="4">
                  <c:v>Strongly Agree</c:v>
                </c:pt>
              </c:strCache>
            </c:strRef>
          </c:cat>
          <c:val>
            <c:numRef>
              <c:f>'Q2'!$C$51:$C$55</c:f>
              <c:numCache>
                <c:formatCode>0%</c:formatCode>
                <c:ptCount val="5"/>
                <c:pt idx="0" formatCode="General">
                  <c:v>0</c:v>
                </c:pt>
                <c:pt idx="1">
                  <c:v>0.03</c:v>
                </c:pt>
                <c:pt idx="2">
                  <c:v>0.1</c:v>
                </c:pt>
                <c:pt idx="3">
                  <c:v>0.39</c:v>
                </c:pt>
                <c:pt idx="4">
                  <c:v>0.48</c:v>
                </c:pt>
              </c:numCache>
            </c:numRef>
          </c:val>
          <c:extLst>
            <c:ext xmlns:c16="http://schemas.microsoft.com/office/drawing/2014/chart" uri="{C3380CC4-5D6E-409C-BE32-E72D297353CC}">
              <c16:uniqueId val="{00000001-9042-4CBF-9F7D-D9EC1AC2A4E6}"/>
            </c:ext>
          </c:extLst>
        </c:ser>
        <c:dLbls>
          <c:showLegendKey val="0"/>
          <c:showVal val="0"/>
          <c:showCatName val="0"/>
          <c:showSerName val="0"/>
          <c:showPercent val="0"/>
          <c:showBubbleSize val="0"/>
        </c:dLbls>
        <c:gapWidth val="219"/>
        <c:overlap val="-27"/>
        <c:axId val="557662016"/>
        <c:axId val="392038072"/>
      </c:barChart>
      <c:catAx>
        <c:axId val="55766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ga-IE"/>
          </a:p>
        </c:txPr>
        <c:crossAx val="392038072"/>
        <c:crosses val="autoZero"/>
        <c:auto val="1"/>
        <c:lblAlgn val="ctr"/>
        <c:lblOffset val="100"/>
        <c:noMultiLvlLbl val="0"/>
      </c:catAx>
      <c:valAx>
        <c:axId val="392038072"/>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5766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ga-IE"/>
        </a:p>
      </c:txPr>
    </c:legend>
    <c:plotVisOnly val="1"/>
    <c:dispBlanksAs val="gap"/>
    <c:showDLblsOverMax val="0"/>
  </c:chart>
  <c:spPr>
    <a:noFill/>
    <a:ln>
      <a:noFill/>
    </a:ln>
    <a:effectLst/>
  </c:spPr>
  <c:txPr>
    <a:bodyPr/>
    <a:lstStyle/>
    <a:p>
      <a:pPr>
        <a:defRPr/>
      </a:pPr>
      <a:endParaRPr lang="ga-I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275" cy="49836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862" y="1"/>
            <a:ext cx="2946275" cy="498366"/>
          </a:xfrm>
          <a:prstGeom prst="rect">
            <a:avLst/>
          </a:prstGeom>
        </p:spPr>
        <p:txBody>
          <a:bodyPr vert="horz" lIns="91440" tIns="45720" rIns="91440" bIns="45720" rtlCol="0"/>
          <a:lstStyle>
            <a:lvl1pPr algn="r">
              <a:defRPr sz="1200"/>
            </a:lvl1pPr>
          </a:lstStyle>
          <a:p>
            <a:fld id="{6A6CCDA7-2D0F-4A5F-94D5-1507FF8A3E17}" type="datetimeFigureOut">
              <a:rPr lang="en-GB" smtClean="0"/>
              <a:t>13/11/2017</a:t>
            </a:fld>
            <a:endParaRPr lang="en-GB" dirty="0"/>
          </a:p>
        </p:txBody>
      </p:sp>
      <p:sp>
        <p:nvSpPr>
          <p:cNvPr id="4" name="Footer Placeholder 3"/>
          <p:cNvSpPr>
            <a:spLocks noGrp="1"/>
          </p:cNvSpPr>
          <p:nvPr>
            <p:ph type="ftr" sz="quarter" idx="2"/>
          </p:nvPr>
        </p:nvSpPr>
        <p:spPr>
          <a:xfrm>
            <a:off x="0" y="9428273"/>
            <a:ext cx="2946275" cy="498366"/>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862" y="9428273"/>
            <a:ext cx="2946275" cy="498366"/>
          </a:xfrm>
          <a:prstGeom prst="rect">
            <a:avLst/>
          </a:prstGeom>
        </p:spPr>
        <p:txBody>
          <a:bodyPr vert="horz" lIns="91440" tIns="45720" rIns="91440" bIns="45720" rtlCol="0" anchor="b"/>
          <a:lstStyle>
            <a:lvl1pPr algn="r">
              <a:defRPr sz="1200"/>
            </a:lvl1pPr>
          </a:lstStyle>
          <a:p>
            <a:fld id="{CDEC9415-19B0-437F-9DE8-D810F58B9D69}" type="slidenum">
              <a:rPr lang="en-GB" smtClean="0"/>
              <a:t>‹#›</a:t>
            </a:fld>
            <a:endParaRPr lang="en-GB" dirty="0"/>
          </a:p>
        </p:txBody>
      </p:sp>
    </p:spTree>
    <p:extLst>
      <p:ext uri="{BB962C8B-B14F-4D97-AF65-F5344CB8AC3E}">
        <p14:creationId xmlns:p14="http://schemas.microsoft.com/office/powerpoint/2010/main" val="1482791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endParaRPr lang="en-IE" dirty="0"/>
          </a:p>
        </p:txBody>
      </p:sp>
      <p:sp>
        <p:nvSpPr>
          <p:cNvPr id="3" name="Date Placeholder 2"/>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fld id="{BF773224-DC63-4725-BA42-CA92A38C970F}" type="datetimeFigureOut">
              <a:rPr lang="en-IE" smtClean="0"/>
              <a:t>13/11/2017</a:t>
            </a:fld>
            <a:endParaRPr lang="en-IE"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endParaRPr lang="en-IE"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0443" y="9428584"/>
            <a:ext cx="2945659" cy="498054"/>
          </a:xfrm>
          <a:prstGeom prst="rect">
            <a:avLst/>
          </a:prstGeom>
        </p:spPr>
        <p:txBody>
          <a:bodyPr vert="horz" lIns="93177" tIns="46589" rIns="93177" bIns="46589" rtlCol="0" anchor="b"/>
          <a:lstStyle>
            <a:lvl1pPr algn="r">
              <a:defRPr sz="1200"/>
            </a:lvl1pPr>
          </a:lstStyle>
          <a:p>
            <a:fld id="{A3B45F73-93F6-4D10-9DB8-2C275EC5D80E}" type="slidenum">
              <a:rPr lang="en-IE" smtClean="0"/>
              <a:t>‹#›</a:t>
            </a:fld>
            <a:endParaRPr lang="en-IE" dirty="0"/>
          </a:p>
        </p:txBody>
      </p:sp>
    </p:spTree>
    <p:extLst>
      <p:ext uri="{BB962C8B-B14F-4D97-AF65-F5344CB8AC3E}">
        <p14:creationId xmlns:p14="http://schemas.microsoft.com/office/powerpoint/2010/main" val="157834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80525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548576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410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pic>
        <p:nvPicPr>
          <p:cNvPr id="8" name="Picture 7"/>
          <p:cNvPicPr>
            <a:picLocks noChangeAspect="1"/>
          </p:cNvPicPr>
          <p:nvPr userDrawn="1"/>
        </p:nvPicPr>
        <p:blipFill rotWithShape="1">
          <a:blip r:embed="rId2">
            <a:clrChange>
              <a:clrFrom>
                <a:srgbClr val="FFFFFF"/>
              </a:clrFrom>
              <a:clrTo>
                <a:srgbClr val="FFFFFF">
                  <a:alpha val="0"/>
                </a:srgbClr>
              </a:clrTo>
            </a:clrChange>
            <a:grayscl/>
          </a:blip>
          <a:srcRect l="45148"/>
          <a:stretch/>
        </p:blipFill>
        <p:spPr>
          <a:xfrm>
            <a:off x="19050" y="992842"/>
            <a:ext cx="3505200" cy="5302250"/>
          </a:xfrm>
          <a:prstGeom prst="rect">
            <a:avLst/>
          </a:prstGeom>
        </p:spPr>
      </p:pic>
      <p:sp>
        <p:nvSpPr>
          <p:cNvPr id="9" name="Rectangle 8"/>
          <p:cNvSpPr/>
          <p:nvPr userDrawn="1"/>
        </p:nvSpPr>
        <p:spPr>
          <a:xfrm>
            <a:off x="19050" y="992842"/>
            <a:ext cx="4146534" cy="530225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5"/>
          <p:cNvSpPr>
            <a:spLocks noGrp="1" noChangeArrowheads="1"/>
          </p:cNvSpPr>
          <p:nvPr>
            <p:ph type="body" idx="1"/>
          </p:nvPr>
        </p:nvSpPr>
        <p:spPr>
          <a:xfrm>
            <a:off x="3215148" y="1155700"/>
            <a:ext cx="8635092" cy="5302250"/>
          </a:xfrm>
          <a:prstGeom prst="rect">
            <a:avLst/>
          </a:prstGeom>
        </p:spPr>
        <p:txBody>
          <a:bodyPr>
            <a:normAutofit/>
          </a:bodyPr>
          <a:lstStyle>
            <a:lvl1pPr>
              <a:spcBef>
                <a:spcPts val="0"/>
              </a:spcBef>
              <a:buClr>
                <a:srgbClr val="A71930"/>
              </a:buClr>
              <a:buFontTx/>
              <a:buBlip>
                <a:blip r:embed="rId3"/>
              </a:buBlip>
              <a:defRPr sz="1800" b="0">
                <a:latin typeface="Calibri" panose="020F0502020204030204" pitchFamily="34" charset="0"/>
                <a:cs typeface="Arial" pitchFamily="34" charset="0"/>
              </a:defRPr>
            </a:lvl1pPr>
            <a:lvl2pPr>
              <a:spcBef>
                <a:spcPts val="0"/>
              </a:spcBef>
              <a:buClr>
                <a:srgbClr val="A71930"/>
              </a:buClr>
              <a:defRPr sz="1800" b="0">
                <a:latin typeface="Calibri" panose="020F0502020204030204" pitchFamily="34" charset="0"/>
              </a:defRPr>
            </a:lvl2pPr>
            <a:lvl3pPr>
              <a:spcBef>
                <a:spcPts val="0"/>
              </a:spcBef>
              <a:buClr>
                <a:srgbClr val="A71930"/>
              </a:buClr>
              <a:defRPr sz="1800" b="0">
                <a:latin typeface="Calibri" panose="020F0502020204030204" pitchFamily="34" charset="0"/>
              </a:defRPr>
            </a:lvl3pPr>
            <a:lvl4pPr>
              <a:spcBef>
                <a:spcPts val="0"/>
              </a:spcBef>
              <a:buClr>
                <a:srgbClr val="A71930"/>
              </a:buClr>
              <a:defRPr sz="1800" b="0">
                <a:latin typeface="Calibri" panose="020F0502020204030204" pitchFamily="34" charset="0"/>
              </a:defRPr>
            </a:lvl4pPr>
            <a:lvl5pPr>
              <a:spcBef>
                <a:spcPts val="0"/>
              </a:spcBef>
              <a:buClr>
                <a:srgbClr val="A71930"/>
              </a:buClr>
              <a:defRPr sz="18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grpSp>
        <p:nvGrpSpPr>
          <p:cNvPr id="10" name="Group 9">
            <a:extLst>
              <a:ext uri="{FF2B5EF4-FFF2-40B4-BE49-F238E27FC236}">
                <a16:creationId xmlns:a16="http://schemas.microsoft.com/office/drawing/2014/main" id="{003CB1F9-D439-48DD-9E55-4110FB2D2ADA}"/>
              </a:ext>
            </a:extLst>
          </p:cNvPr>
          <p:cNvGrpSpPr/>
          <p:nvPr userDrawn="1"/>
        </p:nvGrpSpPr>
        <p:grpSpPr>
          <a:xfrm>
            <a:off x="112542" y="5886060"/>
            <a:ext cx="12079458" cy="661181"/>
            <a:chOff x="1" y="4927210"/>
            <a:chExt cx="12079458" cy="661181"/>
          </a:xfrm>
        </p:grpSpPr>
        <p:sp>
          <p:nvSpPr>
            <p:cNvPr id="12" name="Rectangle 11">
              <a:extLst>
                <a:ext uri="{FF2B5EF4-FFF2-40B4-BE49-F238E27FC236}">
                  <a16:creationId xmlns:a16="http://schemas.microsoft.com/office/drawing/2014/main" id="{E885334F-2502-487B-B0F3-D9E5CAAFCAAD}"/>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13">
              <a:extLst>
                <a:ext uri="{FF2B5EF4-FFF2-40B4-BE49-F238E27FC236}">
                  <a16:creationId xmlns:a16="http://schemas.microsoft.com/office/drawing/2014/main" id="{6D2A7DC4-C623-46FF-82FA-71718C5CA3A3}"/>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8" name="Picture 17">
              <a:extLst>
                <a:ext uri="{FF2B5EF4-FFF2-40B4-BE49-F238E27FC236}">
                  <a16:creationId xmlns:a16="http://schemas.microsoft.com/office/drawing/2014/main" id="{E5E769CF-3421-4659-9768-5E4F1B5C82A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3880934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3"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sp>
        <p:nvSpPr>
          <p:cNvPr id="17"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grpSp>
        <p:nvGrpSpPr>
          <p:cNvPr id="7" name="Group 6">
            <a:extLst>
              <a:ext uri="{FF2B5EF4-FFF2-40B4-BE49-F238E27FC236}">
                <a16:creationId xmlns:a16="http://schemas.microsoft.com/office/drawing/2014/main" id="{4499EC5F-F059-476A-9B77-A00072F33234}"/>
              </a:ext>
            </a:extLst>
          </p:cNvPr>
          <p:cNvGrpSpPr/>
          <p:nvPr userDrawn="1"/>
        </p:nvGrpSpPr>
        <p:grpSpPr>
          <a:xfrm>
            <a:off x="112542" y="5886060"/>
            <a:ext cx="12079458" cy="661181"/>
            <a:chOff x="1" y="4927210"/>
            <a:chExt cx="12079458" cy="661181"/>
          </a:xfrm>
        </p:grpSpPr>
        <p:sp>
          <p:nvSpPr>
            <p:cNvPr id="8" name="Rectangle 7">
              <a:extLst>
                <a:ext uri="{FF2B5EF4-FFF2-40B4-BE49-F238E27FC236}">
                  <a16:creationId xmlns:a16="http://schemas.microsoft.com/office/drawing/2014/main" id="{997D2E8B-EA6D-4D7C-9D33-7C58A4D0A7F6}"/>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1192B1E0-5849-4676-BB4D-C8C8FC9546E9}"/>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1" name="Picture 10">
              <a:extLst>
                <a:ext uri="{FF2B5EF4-FFF2-40B4-BE49-F238E27FC236}">
                  <a16:creationId xmlns:a16="http://schemas.microsoft.com/office/drawing/2014/main" id="{C8A4ECC8-CC7D-4AE1-9489-4767339530B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1336713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5"/>
          <p:cNvSpPr>
            <a:spLocks noGrp="1" noChangeArrowheads="1"/>
          </p:cNvSpPr>
          <p:nvPr>
            <p:ph type="body" idx="1"/>
          </p:nvPr>
        </p:nvSpPr>
        <p:spPr>
          <a:xfrm>
            <a:off x="247650" y="1037716"/>
            <a:ext cx="11602590" cy="4393266"/>
          </a:xfrm>
          <a:prstGeom prst="rect">
            <a:avLst/>
          </a:prstGeom>
        </p:spPr>
        <p:txBody>
          <a:bodyPr>
            <a:normAutofit/>
          </a:bodyPr>
          <a:lstStyle>
            <a:lvl1pPr>
              <a:spcBef>
                <a:spcPts val="0"/>
              </a:spcBef>
              <a:buClr>
                <a:srgbClr val="A71930"/>
              </a:buClr>
              <a:buFontTx/>
              <a:buBlip>
                <a:blip r:embed="rId2"/>
              </a:buBlip>
              <a:defRPr sz="1800" b="0">
                <a:latin typeface="Calibri" panose="020F0502020204030204" pitchFamily="34" charset="0"/>
                <a:cs typeface="Arial" pitchFamily="34" charset="0"/>
              </a:defRPr>
            </a:lvl1pPr>
            <a:lvl2pPr>
              <a:spcBef>
                <a:spcPts val="0"/>
              </a:spcBef>
              <a:buClr>
                <a:srgbClr val="A71930"/>
              </a:buClr>
              <a:defRPr sz="1800" b="0">
                <a:latin typeface="Calibri" panose="020F0502020204030204" pitchFamily="34" charset="0"/>
              </a:defRPr>
            </a:lvl2pPr>
            <a:lvl3pPr>
              <a:spcBef>
                <a:spcPts val="0"/>
              </a:spcBef>
              <a:buClr>
                <a:srgbClr val="A71930"/>
              </a:buClr>
              <a:defRPr sz="1800" b="0">
                <a:latin typeface="Calibri" panose="020F0502020204030204" pitchFamily="34" charset="0"/>
              </a:defRPr>
            </a:lvl3pPr>
            <a:lvl4pPr>
              <a:spcBef>
                <a:spcPts val="0"/>
              </a:spcBef>
              <a:buClr>
                <a:srgbClr val="A71930"/>
              </a:buClr>
              <a:defRPr sz="1800" b="0">
                <a:latin typeface="Calibri" panose="020F0502020204030204" pitchFamily="34" charset="0"/>
              </a:defRPr>
            </a:lvl4pPr>
            <a:lvl5pPr>
              <a:spcBef>
                <a:spcPts val="0"/>
              </a:spcBef>
              <a:buClr>
                <a:srgbClr val="A71930"/>
              </a:buClr>
              <a:defRPr sz="18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sp>
        <p:nvSpPr>
          <p:cNvPr id="11"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grpSp>
        <p:nvGrpSpPr>
          <p:cNvPr id="8" name="Group 7">
            <a:extLst>
              <a:ext uri="{FF2B5EF4-FFF2-40B4-BE49-F238E27FC236}">
                <a16:creationId xmlns:a16="http://schemas.microsoft.com/office/drawing/2014/main" id="{AB8FFA88-8326-4BB8-86B4-84824C6C0F05}"/>
              </a:ext>
            </a:extLst>
          </p:cNvPr>
          <p:cNvGrpSpPr/>
          <p:nvPr userDrawn="1"/>
        </p:nvGrpSpPr>
        <p:grpSpPr>
          <a:xfrm>
            <a:off x="112542" y="5886060"/>
            <a:ext cx="12079458" cy="661181"/>
            <a:chOff x="1" y="4927210"/>
            <a:chExt cx="12079458" cy="661181"/>
          </a:xfrm>
        </p:grpSpPr>
        <p:sp>
          <p:nvSpPr>
            <p:cNvPr id="13" name="Rectangle 12">
              <a:extLst>
                <a:ext uri="{FF2B5EF4-FFF2-40B4-BE49-F238E27FC236}">
                  <a16:creationId xmlns:a16="http://schemas.microsoft.com/office/drawing/2014/main" id="{DA383969-ADA7-4008-881E-4AF4A6169B59}"/>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13">
              <a:extLst>
                <a:ext uri="{FF2B5EF4-FFF2-40B4-BE49-F238E27FC236}">
                  <a16:creationId xmlns:a16="http://schemas.microsoft.com/office/drawing/2014/main" id="{4310950F-3F0A-4E8C-9110-51B12BAEC3FE}"/>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5" name="Picture 14">
              <a:extLst>
                <a:ext uri="{FF2B5EF4-FFF2-40B4-BE49-F238E27FC236}">
                  <a16:creationId xmlns:a16="http://schemas.microsoft.com/office/drawing/2014/main" id="{36CF47E5-DA9B-400D-B712-8E5CFB08717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390696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 Placeholder 5"/>
          <p:cNvSpPr>
            <a:spLocks noGrp="1" noChangeArrowheads="1"/>
          </p:cNvSpPr>
          <p:nvPr>
            <p:ph type="body" idx="1"/>
          </p:nvPr>
        </p:nvSpPr>
        <p:spPr>
          <a:xfrm>
            <a:off x="275164" y="1037716"/>
            <a:ext cx="5649386" cy="4393266"/>
          </a:xfrm>
          <a:prstGeom prst="rect">
            <a:avLst/>
          </a:prstGeom>
        </p:spPr>
        <p:txBody>
          <a:bodyPr>
            <a:normAutofit/>
          </a:bodyPr>
          <a:lstStyle>
            <a:lvl1pPr>
              <a:spcBef>
                <a:spcPts val="0"/>
              </a:spcBef>
              <a:buClr>
                <a:srgbClr val="A71930"/>
              </a:buClr>
              <a:buFontTx/>
              <a:buBlip>
                <a:blip r:embed="rId2"/>
              </a:buBlip>
              <a:defRPr sz="1600" b="0">
                <a:latin typeface="Calibri" panose="020F0502020204030204" pitchFamily="34" charset="0"/>
                <a:cs typeface="Arial" pitchFamily="34" charset="0"/>
              </a:defRPr>
            </a:lvl1pPr>
            <a:lvl2pPr>
              <a:spcBef>
                <a:spcPts val="0"/>
              </a:spcBef>
              <a:buClr>
                <a:srgbClr val="A71930"/>
              </a:buClr>
              <a:defRPr sz="1600" b="0">
                <a:latin typeface="Calibri" panose="020F0502020204030204" pitchFamily="34" charset="0"/>
              </a:defRPr>
            </a:lvl2pPr>
            <a:lvl3pPr>
              <a:spcBef>
                <a:spcPts val="0"/>
              </a:spcBef>
              <a:buClr>
                <a:srgbClr val="A71930"/>
              </a:buClr>
              <a:defRPr sz="1600" b="0">
                <a:latin typeface="Calibri" panose="020F0502020204030204" pitchFamily="34" charset="0"/>
              </a:defRPr>
            </a:lvl3pPr>
            <a:lvl4pPr>
              <a:spcBef>
                <a:spcPts val="0"/>
              </a:spcBef>
              <a:buClr>
                <a:srgbClr val="A71930"/>
              </a:buClr>
              <a:defRPr sz="1600" b="0">
                <a:latin typeface="Calibri" panose="020F0502020204030204" pitchFamily="34" charset="0"/>
              </a:defRPr>
            </a:lvl4pPr>
            <a:lvl5pPr>
              <a:spcBef>
                <a:spcPts val="0"/>
              </a:spcBef>
              <a:buClr>
                <a:srgbClr val="A71930"/>
              </a:buClr>
              <a:defRPr sz="16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5"/>
          <p:cNvSpPr>
            <a:spLocks noGrp="1" noChangeArrowheads="1"/>
          </p:cNvSpPr>
          <p:nvPr>
            <p:ph type="body" idx="10"/>
          </p:nvPr>
        </p:nvSpPr>
        <p:spPr>
          <a:xfrm>
            <a:off x="6200854" y="1037716"/>
            <a:ext cx="5649386" cy="4393266"/>
          </a:xfrm>
          <a:prstGeom prst="rect">
            <a:avLst/>
          </a:prstGeom>
        </p:spPr>
        <p:txBody>
          <a:bodyPr>
            <a:normAutofit/>
          </a:bodyPr>
          <a:lstStyle>
            <a:lvl1pPr>
              <a:spcBef>
                <a:spcPts val="0"/>
              </a:spcBef>
              <a:buClr>
                <a:srgbClr val="A71930"/>
              </a:buClr>
              <a:buFontTx/>
              <a:buBlip>
                <a:blip r:embed="rId2"/>
              </a:buBlip>
              <a:defRPr sz="1600" b="0">
                <a:latin typeface="Calibri" panose="020F0502020204030204" pitchFamily="34" charset="0"/>
                <a:cs typeface="Arial" pitchFamily="34" charset="0"/>
              </a:defRPr>
            </a:lvl1pPr>
            <a:lvl2pPr>
              <a:spcBef>
                <a:spcPts val="0"/>
              </a:spcBef>
              <a:buClr>
                <a:srgbClr val="A71930"/>
              </a:buClr>
              <a:defRPr sz="1600" b="0">
                <a:latin typeface="Calibri" panose="020F0502020204030204" pitchFamily="34" charset="0"/>
              </a:defRPr>
            </a:lvl2pPr>
            <a:lvl3pPr>
              <a:spcBef>
                <a:spcPts val="0"/>
              </a:spcBef>
              <a:buClr>
                <a:srgbClr val="A71930"/>
              </a:buClr>
              <a:defRPr sz="1600" b="0">
                <a:latin typeface="Calibri" panose="020F0502020204030204" pitchFamily="34" charset="0"/>
              </a:defRPr>
            </a:lvl3pPr>
            <a:lvl4pPr>
              <a:spcBef>
                <a:spcPts val="0"/>
              </a:spcBef>
              <a:buClr>
                <a:srgbClr val="A71930"/>
              </a:buClr>
              <a:defRPr sz="1600" b="0">
                <a:latin typeface="Calibri" panose="020F0502020204030204" pitchFamily="34" charset="0"/>
              </a:defRPr>
            </a:lvl4pPr>
            <a:lvl5pPr>
              <a:spcBef>
                <a:spcPts val="0"/>
              </a:spcBef>
              <a:buClr>
                <a:srgbClr val="A71930"/>
              </a:buClr>
              <a:defRPr sz="16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sp>
        <p:nvSpPr>
          <p:cNvPr id="13"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grpSp>
        <p:nvGrpSpPr>
          <p:cNvPr id="9" name="Group 8">
            <a:extLst>
              <a:ext uri="{FF2B5EF4-FFF2-40B4-BE49-F238E27FC236}">
                <a16:creationId xmlns:a16="http://schemas.microsoft.com/office/drawing/2014/main" id="{72E231AB-C46E-4D0C-BDA8-161A3B4B6F7D}"/>
              </a:ext>
            </a:extLst>
          </p:cNvPr>
          <p:cNvGrpSpPr/>
          <p:nvPr userDrawn="1"/>
        </p:nvGrpSpPr>
        <p:grpSpPr>
          <a:xfrm>
            <a:off x="112542" y="5886060"/>
            <a:ext cx="12079458" cy="661181"/>
            <a:chOff x="1" y="4927210"/>
            <a:chExt cx="12079458" cy="661181"/>
          </a:xfrm>
        </p:grpSpPr>
        <p:sp>
          <p:nvSpPr>
            <p:cNvPr id="10" name="Rectangle 9">
              <a:extLst>
                <a:ext uri="{FF2B5EF4-FFF2-40B4-BE49-F238E27FC236}">
                  <a16:creationId xmlns:a16="http://schemas.microsoft.com/office/drawing/2014/main" id="{9ADC1D20-23EC-4474-B764-5CC7ED0596C9}"/>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10">
              <a:extLst>
                <a:ext uri="{FF2B5EF4-FFF2-40B4-BE49-F238E27FC236}">
                  <a16:creationId xmlns:a16="http://schemas.microsoft.com/office/drawing/2014/main" id="{83815FD5-5C4D-4F99-8931-9541CD6CA1F1}"/>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5" name="Picture 14">
              <a:extLst>
                <a:ext uri="{FF2B5EF4-FFF2-40B4-BE49-F238E27FC236}">
                  <a16:creationId xmlns:a16="http://schemas.microsoft.com/office/drawing/2014/main" id="{B904EF36-3438-4D90-B2BE-1A41C608280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141401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Text Placeholder 5"/>
          <p:cNvSpPr>
            <a:spLocks noGrp="1" noChangeArrowheads="1"/>
          </p:cNvSpPr>
          <p:nvPr>
            <p:ph type="body" idx="1"/>
          </p:nvPr>
        </p:nvSpPr>
        <p:spPr>
          <a:xfrm>
            <a:off x="180975" y="1037716"/>
            <a:ext cx="3822701" cy="4393266"/>
          </a:xfrm>
          <a:prstGeom prst="rect">
            <a:avLst/>
          </a:prstGeom>
        </p:spPr>
        <p:txBody>
          <a:bodyPr>
            <a:normAutofit/>
          </a:bodyPr>
          <a:lstStyle>
            <a:lvl1pPr>
              <a:spcBef>
                <a:spcPts val="0"/>
              </a:spcBef>
              <a:buClr>
                <a:srgbClr val="A71930"/>
              </a:buClr>
              <a:buFontTx/>
              <a:buBlip>
                <a:blip r:embed="rId2"/>
              </a:buBlip>
              <a:defRPr sz="1400" b="0">
                <a:latin typeface="Calibri" panose="020F0502020204030204" pitchFamily="34" charset="0"/>
                <a:cs typeface="Arial" pitchFamily="34" charset="0"/>
              </a:defRPr>
            </a:lvl1pPr>
            <a:lvl2pPr>
              <a:spcBef>
                <a:spcPts val="0"/>
              </a:spcBef>
              <a:buClr>
                <a:srgbClr val="A71930"/>
              </a:buClr>
              <a:defRPr sz="1400" b="0">
                <a:latin typeface="Calibri" panose="020F0502020204030204" pitchFamily="34" charset="0"/>
              </a:defRPr>
            </a:lvl2pPr>
            <a:lvl3pPr>
              <a:spcBef>
                <a:spcPts val="0"/>
              </a:spcBef>
              <a:buClr>
                <a:srgbClr val="A71930"/>
              </a:buClr>
              <a:defRPr sz="1400" b="0">
                <a:latin typeface="Calibri" panose="020F0502020204030204" pitchFamily="34" charset="0"/>
              </a:defRPr>
            </a:lvl3pPr>
            <a:lvl4pPr>
              <a:spcBef>
                <a:spcPts val="0"/>
              </a:spcBef>
              <a:buClr>
                <a:srgbClr val="A71930"/>
              </a:buClr>
              <a:defRPr sz="1400" b="0">
                <a:latin typeface="Calibri" panose="020F0502020204030204" pitchFamily="34" charset="0"/>
              </a:defRPr>
            </a:lvl4pPr>
            <a:lvl5pPr>
              <a:spcBef>
                <a:spcPts val="0"/>
              </a:spcBef>
              <a:buClr>
                <a:srgbClr val="A71930"/>
              </a:buClr>
              <a:defRPr sz="14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noChangeArrowheads="1"/>
          </p:cNvSpPr>
          <p:nvPr>
            <p:ph type="body" idx="10"/>
          </p:nvPr>
        </p:nvSpPr>
        <p:spPr>
          <a:xfrm>
            <a:off x="4184651" y="1037716"/>
            <a:ext cx="3822701" cy="4393266"/>
          </a:xfrm>
          <a:prstGeom prst="rect">
            <a:avLst/>
          </a:prstGeom>
        </p:spPr>
        <p:txBody>
          <a:bodyPr>
            <a:normAutofit/>
          </a:bodyPr>
          <a:lstStyle>
            <a:lvl1pPr>
              <a:spcBef>
                <a:spcPts val="0"/>
              </a:spcBef>
              <a:buClr>
                <a:srgbClr val="A71930"/>
              </a:buClr>
              <a:buFontTx/>
              <a:buBlip>
                <a:blip r:embed="rId2"/>
              </a:buBlip>
              <a:defRPr sz="1400" b="0">
                <a:latin typeface="Calibri" panose="020F0502020204030204" pitchFamily="34" charset="0"/>
                <a:cs typeface="Arial" pitchFamily="34" charset="0"/>
              </a:defRPr>
            </a:lvl1pPr>
            <a:lvl2pPr>
              <a:spcBef>
                <a:spcPts val="0"/>
              </a:spcBef>
              <a:buClr>
                <a:srgbClr val="A71930"/>
              </a:buClr>
              <a:defRPr sz="1400" b="0">
                <a:latin typeface="Calibri" panose="020F0502020204030204" pitchFamily="34" charset="0"/>
              </a:defRPr>
            </a:lvl2pPr>
            <a:lvl3pPr>
              <a:spcBef>
                <a:spcPts val="0"/>
              </a:spcBef>
              <a:buClr>
                <a:srgbClr val="A71930"/>
              </a:buClr>
              <a:defRPr sz="1400" b="0">
                <a:latin typeface="Calibri" panose="020F0502020204030204" pitchFamily="34" charset="0"/>
              </a:defRPr>
            </a:lvl3pPr>
            <a:lvl4pPr>
              <a:spcBef>
                <a:spcPts val="0"/>
              </a:spcBef>
              <a:buClr>
                <a:srgbClr val="A71930"/>
              </a:buClr>
              <a:defRPr sz="1400" b="0">
                <a:latin typeface="Calibri" panose="020F0502020204030204" pitchFamily="34" charset="0"/>
              </a:defRPr>
            </a:lvl4pPr>
            <a:lvl5pPr>
              <a:spcBef>
                <a:spcPts val="0"/>
              </a:spcBef>
              <a:buClr>
                <a:srgbClr val="A71930"/>
              </a:buClr>
              <a:defRPr sz="14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6"/>
          <p:cNvSpPr>
            <a:spLocks noGrp="1" noChangeArrowheads="1"/>
          </p:cNvSpPr>
          <p:nvPr>
            <p:ph type="body" idx="11"/>
          </p:nvPr>
        </p:nvSpPr>
        <p:spPr>
          <a:xfrm>
            <a:off x="8188327" y="1037716"/>
            <a:ext cx="3822701" cy="4393266"/>
          </a:xfrm>
          <a:prstGeom prst="rect">
            <a:avLst/>
          </a:prstGeom>
        </p:spPr>
        <p:txBody>
          <a:bodyPr>
            <a:normAutofit/>
          </a:bodyPr>
          <a:lstStyle>
            <a:lvl1pPr>
              <a:spcBef>
                <a:spcPts val="0"/>
              </a:spcBef>
              <a:buClr>
                <a:srgbClr val="A71930"/>
              </a:buClr>
              <a:buFontTx/>
              <a:buBlip>
                <a:blip r:embed="rId2"/>
              </a:buBlip>
              <a:defRPr sz="1400" b="0">
                <a:latin typeface="Calibri" panose="020F0502020204030204" pitchFamily="34" charset="0"/>
                <a:cs typeface="Arial" pitchFamily="34" charset="0"/>
              </a:defRPr>
            </a:lvl1pPr>
            <a:lvl2pPr>
              <a:spcBef>
                <a:spcPts val="0"/>
              </a:spcBef>
              <a:buClr>
                <a:srgbClr val="A71930"/>
              </a:buClr>
              <a:defRPr sz="1400" b="0">
                <a:latin typeface="Calibri" panose="020F0502020204030204" pitchFamily="34" charset="0"/>
              </a:defRPr>
            </a:lvl2pPr>
            <a:lvl3pPr>
              <a:spcBef>
                <a:spcPts val="0"/>
              </a:spcBef>
              <a:buClr>
                <a:srgbClr val="A71930"/>
              </a:buClr>
              <a:defRPr sz="1400" b="0">
                <a:latin typeface="Calibri" panose="020F0502020204030204" pitchFamily="34" charset="0"/>
              </a:defRPr>
            </a:lvl3pPr>
            <a:lvl4pPr>
              <a:spcBef>
                <a:spcPts val="0"/>
              </a:spcBef>
              <a:buClr>
                <a:srgbClr val="A71930"/>
              </a:buClr>
              <a:defRPr sz="1400" b="0">
                <a:latin typeface="Calibri" panose="020F0502020204030204" pitchFamily="34" charset="0"/>
              </a:defRPr>
            </a:lvl4pPr>
            <a:lvl5pPr>
              <a:spcBef>
                <a:spcPts val="0"/>
              </a:spcBef>
              <a:buClr>
                <a:srgbClr val="A71930"/>
              </a:buClr>
              <a:defRPr sz="1400" b="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sp>
        <p:nvSpPr>
          <p:cNvPr id="14"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grpSp>
        <p:nvGrpSpPr>
          <p:cNvPr id="10" name="Group 9">
            <a:extLst>
              <a:ext uri="{FF2B5EF4-FFF2-40B4-BE49-F238E27FC236}">
                <a16:creationId xmlns:a16="http://schemas.microsoft.com/office/drawing/2014/main" id="{4EB20F5B-5E02-4BBD-B873-2A6F5BD6F3F5}"/>
              </a:ext>
            </a:extLst>
          </p:cNvPr>
          <p:cNvGrpSpPr/>
          <p:nvPr userDrawn="1"/>
        </p:nvGrpSpPr>
        <p:grpSpPr>
          <a:xfrm>
            <a:off x="112542" y="5886060"/>
            <a:ext cx="12079458" cy="661181"/>
            <a:chOff x="1" y="4927210"/>
            <a:chExt cx="12079458" cy="661181"/>
          </a:xfrm>
        </p:grpSpPr>
        <p:sp>
          <p:nvSpPr>
            <p:cNvPr id="12" name="Rectangle 11">
              <a:extLst>
                <a:ext uri="{FF2B5EF4-FFF2-40B4-BE49-F238E27FC236}">
                  <a16:creationId xmlns:a16="http://schemas.microsoft.com/office/drawing/2014/main" id="{B2C744B0-400B-4922-9661-B4AE40C567EF}"/>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12">
              <a:extLst>
                <a:ext uri="{FF2B5EF4-FFF2-40B4-BE49-F238E27FC236}">
                  <a16:creationId xmlns:a16="http://schemas.microsoft.com/office/drawing/2014/main" id="{2D584DA9-BC04-45B5-AD33-04A6EC4C85AC}"/>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6" name="Picture 15">
              <a:extLst>
                <a:ext uri="{FF2B5EF4-FFF2-40B4-BE49-F238E27FC236}">
                  <a16:creationId xmlns:a16="http://schemas.microsoft.com/office/drawing/2014/main" id="{C49AB104-8961-4CC1-8C0D-F18CEF2BA6A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29589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sp>
        <p:nvSpPr>
          <p:cNvPr id="10"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0">
                <a:solidFill>
                  <a:schemeClr val="tx1"/>
                </a:solidFill>
                <a:cs typeface="Arial" charset="0"/>
              </a:rPr>
              <a:pPr algn="r">
                <a:defRPr/>
              </a:pPr>
              <a:t>‹#›</a:t>
            </a:fld>
            <a:endParaRPr lang="en-US" sz="1000" b="0" dirty="0">
              <a:solidFill>
                <a:schemeClr val="tx1"/>
              </a:solidFill>
              <a:cs typeface="Arial" charset="0"/>
            </a:endParaRPr>
          </a:p>
        </p:txBody>
      </p:sp>
      <p:grpSp>
        <p:nvGrpSpPr>
          <p:cNvPr id="7" name="Group 6">
            <a:extLst>
              <a:ext uri="{FF2B5EF4-FFF2-40B4-BE49-F238E27FC236}">
                <a16:creationId xmlns:a16="http://schemas.microsoft.com/office/drawing/2014/main" id="{91DE6D93-2A86-4469-B244-CA0C97CE3C4E}"/>
              </a:ext>
            </a:extLst>
          </p:cNvPr>
          <p:cNvGrpSpPr/>
          <p:nvPr userDrawn="1"/>
        </p:nvGrpSpPr>
        <p:grpSpPr>
          <a:xfrm>
            <a:off x="112542" y="5886060"/>
            <a:ext cx="12079458" cy="661181"/>
            <a:chOff x="1" y="4927210"/>
            <a:chExt cx="12079458" cy="661181"/>
          </a:xfrm>
        </p:grpSpPr>
        <p:sp>
          <p:nvSpPr>
            <p:cNvPr id="9" name="Rectangle 8">
              <a:extLst>
                <a:ext uri="{FF2B5EF4-FFF2-40B4-BE49-F238E27FC236}">
                  <a16:creationId xmlns:a16="http://schemas.microsoft.com/office/drawing/2014/main" id="{8624EF24-955E-4007-B989-8CDB682208DD}"/>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10">
              <a:extLst>
                <a:ext uri="{FF2B5EF4-FFF2-40B4-BE49-F238E27FC236}">
                  <a16:creationId xmlns:a16="http://schemas.microsoft.com/office/drawing/2014/main" id="{3F33E3BF-9DB0-41C6-9571-0E5D0B0CA665}"/>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4" name="Picture 13">
              <a:extLst>
                <a:ext uri="{FF2B5EF4-FFF2-40B4-BE49-F238E27FC236}">
                  <a16:creationId xmlns:a16="http://schemas.microsoft.com/office/drawing/2014/main" id="{2BD7767D-3FAB-4ABE-8779-176258C3958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192229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sights and Implications 1">
    <p:spTree>
      <p:nvGrpSpPr>
        <p:cNvPr id="1" name=""/>
        <p:cNvGrpSpPr/>
        <p:nvPr/>
      </p:nvGrpSpPr>
      <p:grpSpPr>
        <a:xfrm>
          <a:off x="0" y="0"/>
          <a:ext cx="0" cy="0"/>
          <a:chOff x="0" y="0"/>
          <a:chExt cx="0" cy="0"/>
        </a:xfrm>
      </p:grpSpPr>
      <p:sp>
        <p:nvSpPr>
          <p:cNvPr id="17" name="Rectangle 4"/>
          <p:cNvSpPr>
            <a:spLocks noGrp="1" noChangeArrowheads="1"/>
          </p:cNvSpPr>
          <p:nvPr>
            <p:ph type="title"/>
          </p:nvPr>
        </p:nvSpPr>
        <p:spPr>
          <a:xfrm>
            <a:off x="0" y="1"/>
            <a:ext cx="9889067" cy="954741"/>
          </a:xfrm>
          <a:prstGeom prst="rect">
            <a:avLst/>
          </a:prstGeom>
          <a:noFill/>
        </p:spPr>
        <p:txBody>
          <a:bodyPr anchor="ctr">
            <a:normAutofit/>
          </a:bodyPr>
          <a:lstStyle>
            <a:lvl1pPr algn="l">
              <a:lnSpc>
                <a:spcPts val="2500"/>
              </a:lnSpc>
              <a:defRPr sz="2800" b="1" baseline="0">
                <a:solidFill>
                  <a:schemeClr val="accent2"/>
                </a:solidFill>
                <a:latin typeface="Calibri" panose="020F0502020204030204" pitchFamily="34" charset="0"/>
                <a:cs typeface="Arial" pitchFamily="34" charset="0"/>
              </a:defRPr>
            </a:lvl1pPr>
          </a:lstStyle>
          <a:p>
            <a:r>
              <a:rPr lang="en-US" dirty="0"/>
              <a:t>Click to edit Master title style</a:t>
            </a:r>
          </a:p>
        </p:txBody>
      </p:sp>
      <p:sp>
        <p:nvSpPr>
          <p:cNvPr id="11" name="Slide Number Placeholder 4"/>
          <p:cNvSpPr txBox="1">
            <a:spLocks/>
          </p:cNvSpPr>
          <p:nvPr userDrawn="1"/>
        </p:nvSpPr>
        <p:spPr bwMode="auto">
          <a:xfrm>
            <a:off x="11850240" y="6611779"/>
            <a:ext cx="341760" cy="246221"/>
          </a:xfrm>
          <a:prstGeom prst="rect">
            <a:avLst/>
          </a:prstGeom>
          <a:noFill/>
          <a:ln w="9525">
            <a:noFill/>
            <a:miter lim="800000"/>
            <a:headEnd/>
            <a:tailEnd/>
          </a:ln>
        </p:spPr>
        <p:txBody>
          <a:bodyPr wrap="none" anchor="ctr">
            <a:spAutoFit/>
          </a:bodyPr>
          <a:lstStyle/>
          <a:p>
            <a:pPr algn="r">
              <a:defRPr/>
            </a:pPr>
            <a:fld id="{6A1AA2C5-B4DB-426C-B3E5-890CC5D98970}" type="slidenum">
              <a:rPr lang="en-US" sz="1000" b="1">
                <a:solidFill>
                  <a:schemeClr val="tx1"/>
                </a:solidFill>
                <a:cs typeface="Arial" charset="0"/>
              </a:rPr>
              <a:pPr algn="r">
                <a:defRPr/>
              </a:pPr>
              <a:t>‹#›</a:t>
            </a:fld>
            <a:endParaRPr lang="en-US" sz="1000" b="1" dirty="0">
              <a:solidFill>
                <a:schemeClr val="tx1"/>
              </a:solidFill>
              <a:cs typeface="Arial" charset="0"/>
            </a:endParaRPr>
          </a:p>
        </p:txBody>
      </p:sp>
      <p:grpSp>
        <p:nvGrpSpPr>
          <p:cNvPr id="7" name="Group 6">
            <a:extLst>
              <a:ext uri="{FF2B5EF4-FFF2-40B4-BE49-F238E27FC236}">
                <a16:creationId xmlns:a16="http://schemas.microsoft.com/office/drawing/2014/main" id="{22245667-D2D5-4402-BBFE-50F91924052F}"/>
              </a:ext>
            </a:extLst>
          </p:cNvPr>
          <p:cNvGrpSpPr/>
          <p:nvPr userDrawn="1"/>
        </p:nvGrpSpPr>
        <p:grpSpPr>
          <a:xfrm>
            <a:off x="112542" y="5886060"/>
            <a:ext cx="12079458" cy="661181"/>
            <a:chOff x="1" y="4927210"/>
            <a:chExt cx="12079458" cy="661181"/>
          </a:xfrm>
        </p:grpSpPr>
        <p:sp>
          <p:nvSpPr>
            <p:cNvPr id="8" name="Rectangle 7">
              <a:extLst>
                <a:ext uri="{FF2B5EF4-FFF2-40B4-BE49-F238E27FC236}">
                  <a16:creationId xmlns:a16="http://schemas.microsoft.com/office/drawing/2014/main" id="{4B678A6B-CB60-49A9-BAC7-41A4B0019273}"/>
                </a:ext>
              </a:extLst>
            </p:cNvPr>
            <p:cNvSpPr/>
            <p:nvPr/>
          </p:nvSpPr>
          <p:spPr>
            <a:xfrm>
              <a:off x="1" y="5257801"/>
              <a:ext cx="11050012" cy="5850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BF511F6A-32E9-44D9-8FD9-B78A569135E1}"/>
                </a:ext>
              </a:extLst>
            </p:cNvPr>
            <p:cNvSpPr/>
            <p:nvPr/>
          </p:nvSpPr>
          <p:spPr>
            <a:xfrm>
              <a:off x="1" y="5316304"/>
              <a:ext cx="11050012"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3" name="Picture 12">
              <a:extLst>
                <a:ext uri="{FF2B5EF4-FFF2-40B4-BE49-F238E27FC236}">
                  <a16:creationId xmlns:a16="http://schemas.microsoft.com/office/drawing/2014/main" id="{67093B84-41BF-4E63-AC5A-B842708A11F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50013" y="4927210"/>
              <a:ext cx="1029446" cy="661181"/>
            </a:xfrm>
            <a:prstGeom prst="rect">
              <a:avLst/>
            </a:prstGeom>
          </p:spPr>
        </p:pic>
      </p:grpSp>
    </p:spTree>
    <p:extLst>
      <p:ext uri="{BB962C8B-B14F-4D97-AF65-F5344CB8AC3E}">
        <p14:creationId xmlns:p14="http://schemas.microsoft.com/office/powerpoint/2010/main" val="1491998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sights and Implications 2">
    <p:spTree>
      <p:nvGrpSpPr>
        <p:cNvPr id="1" name=""/>
        <p:cNvGrpSpPr/>
        <p:nvPr/>
      </p:nvGrpSpPr>
      <p:grpSpPr>
        <a:xfrm>
          <a:off x="0" y="0"/>
          <a:ext cx="0" cy="0"/>
          <a:chOff x="0" y="0"/>
          <a:chExt cx="0" cy="0"/>
        </a:xfrm>
      </p:grpSpPr>
      <p:sp>
        <p:nvSpPr>
          <p:cNvPr id="7" name="Rectangle 6"/>
          <p:cNvSpPr/>
          <p:nvPr/>
        </p:nvSpPr>
        <p:spPr>
          <a:xfrm>
            <a:off x="2190751" y="2692401"/>
            <a:ext cx="7810500" cy="1071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IE" sz="4400" b="1" dirty="0">
                <a:solidFill>
                  <a:srgbClr val="595959"/>
                </a:solidFill>
                <a:latin typeface="Calibri" panose="020F0502020204030204" pitchFamily="34" charset="0"/>
                <a:cs typeface="Arial" charset="0"/>
              </a:rPr>
              <a:t>Insights and Implications</a:t>
            </a: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8162" t="13052" r="4826" b="60461"/>
          <a:stretch/>
        </p:blipFill>
        <p:spPr>
          <a:xfrm>
            <a:off x="2814591" y="3837110"/>
            <a:ext cx="1437110" cy="1437112"/>
          </a:xfrm>
          <a:prstGeom prst="rect">
            <a:avLst/>
          </a:prstGeom>
        </p:spPr>
      </p:pic>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78162" t="13052" r="4826" b="60461"/>
          <a:stretch/>
        </p:blipFill>
        <p:spPr>
          <a:xfrm>
            <a:off x="4521882" y="3914633"/>
            <a:ext cx="1282062" cy="1282064"/>
          </a:xfrm>
          <a:prstGeom prst="rect">
            <a:avLst/>
          </a:prstGeom>
        </p:spPr>
      </p:pic>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78162" t="13052" r="4826" b="60461"/>
          <a:stretch/>
        </p:blipFill>
        <p:spPr>
          <a:xfrm>
            <a:off x="6053401" y="4005264"/>
            <a:ext cx="1100800" cy="1100802"/>
          </a:xfrm>
          <a:prstGeom prst="rect">
            <a:avLst/>
          </a:prstGeom>
        </p:spPr>
      </p:pic>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78162" t="13052" r="4826" b="60461"/>
          <a:stretch/>
        </p:blipFill>
        <p:spPr>
          <a:xfrm>
            <a:off x="7384324" y="4071513"/>
            <a:ext cx="968302" cy="968304"/>
          </a:xfrm>
          <a:prstGeom prst="rect">
            <a:avLst/>
          </a:prstGeom>
        </p:spPr>
      </p:pic>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78162" t="13052" r="4826" b="60461"/>
          <a:stretch/>
        </p:blipFill>
        <p:spPr>
          <a:xfrm>
            <a:off x="8565030" y="4149037"/>
            <a:ext cx="813254" cy="813256"/>
          </a:xfrm>
          <a:prstGeom prst="rect">
            <a:avLst/>
          </a:prstGeom>
        </p:spPr>
      </p:pic>
    </p:spTree>
    <p:extLst>
      <p:ext uri="{BB962C8B-B14F-4D97-AF65-F5344CB8AC3E}">
        <p14:creationId xmlns:p14="http://schemas.microsoft.com/office/powerpoint/2010/main" val="250941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55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1635480"/>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70" r:id="rId3"/>
    <p:sldLayoutId id="2147483662" r:id="rId4"/>
    <p:sldLayoutId id="2147483663" r:id="rId5"/>
    <p:sldLayoutId id="2147483664" r:id="rId6"/>
    <p:sldLayoutId id="2147483665" r:id="rId7"/>
    <p:sldLayoutId id="2147483666" r:id="rId8"/>
    <p:sldLayoutId id="2147483667" r:id="rId9"/>
    <p:sldLayoutId id="2147483668" r:id="rId10"/>
  </p:sldLayoutIdLst>
  <p:hf hdr="0" ftr="0" dt="0"/>
  <p:txStyles>
    <p:titleStyle>
      <a:lvl1pPr algn="ctr" rtl="0" eaLnBrk="1" fontAlgn="base" hangingPunct="1">
        <a:spcBef>
          <a:spcPct val="0"/>
        </a:spcBef>
        <a:spcAft>
          <a:spcPct val="0"/>
        </a:spcAft>
        <a:defRPr sz="4400" kern="1200">
          <a:solidFill>
            <a:schemeClr val="tx1"/>
          </a:solidFill>
          <a:latin typeface="Arial" pitchFamily="34" charset="0"/>
          <a:ea typeface="+mj-ea"/>
          <a:cs typeface="+mj-cs"/>
        </a:defRPr>
      </a:lvl1pPr>
      <a:lvl2pPr algn="ctr" rtl="0" eaLnBrk="1" fontAlgn="base" hangingPunct="1">
        <a:spcBef>
          <a:spcPct val="0"/>
        </a:spcBef>
        <a:spcAft>
          <a:spcPct val="0"/>
        </a:spcAft>
        <a:defRPr sz="4400">
          <a:solidFill>
            <a:schemeClr val="tx1"/>
          </a:solidFill>
          <a:latin typeface="Arial" pitchFamily="34" charset="0"/>
        </a:defRPr>
      </a:lvl2pPr>
      <a:lvl3pPr algn="ctr" rtl="0" eaLnBrk="1" fontAlgn="base" hangingPunct="1">
        <a:spcBef>
          <a:spcPct val="0"/>
        </a:spcBef>
        <a:spcAft>
          <a:spcPct val="0"/>
        </a:spcAft>
        <a:defRPr sz="4400">
          <a:solidFill>
            <a:schemeClr val="tx1"/>
          </a:solidFill>
          <a:latin typeface="Arial" pitchFamily="34" charset="0"/>
        </a:defRPr>
      </a:lvl3pPr>
      <a:lvl4pPr algn="ctr" rtl="0" eaLnBrk="1" fontAlgn="base" hangingPunct="1">
        <a:spcBef>
          <a:spcPct val="0"/>
        </a:spcBef>
        <a:spcAft>
          <a:spcPct val="0"/>
        </a:spcAft>
        <a:defRPr sz="4400">
          <a:solidFill>
            <a:schemeClr val="tx1"/>
          </a:solidFill>
          <a:latin typeface="Arial" pitchFamily="34" charset="0"/>
        </a:defRPr>
      </a:lvl4pPr>
      <a:lvl5pPr algn="ctr" rtl="0" eaLnBrk="1" fontAlgn="base" hangingPunct="1">
        <a:spcBef>
          <a:spcPct val="0"/>
        </a:spcBef>
        <a:spcAft>
          <a:spcPct val="0"/>
        </a:spcAft>
        <a:defRPr sz="4400">
          <a:solidFill>
            <a:schemeClr val="tx1"/>
          </a:solidFill>
          <a:latin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Arial" pitchFamily="34" charset="0"/>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tmp"/><Relationship Id="rId5" Type="http://schemas.openxmlformats.org/officeDocument/2006/relationships/image" Target="../media/image6.tmp"/><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tmp"/></Relationships>
</file>

<file path=ppt/slides/_rels/slide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7.tmp"/></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chart" Target="../charts/chart6.xml"/><Relationship Id="rId11" Type="http://schemas.openxmlformats.org/officeDocument/2006/relationships/image" Target="../media/image9.jpg"/><Relationship Id="rId5" Type="http://schemas.openxmlformats.org/officeDocument/2006/relationships/chart" Target="../charts/chart5.xml"/><Relationship Id="rId10" Type="http://schemas.openxmlformats.org/officeDocument/2006/relationships/image" Target="../media/image8.jpg"/><Relationship Id="rId4" Type="http://schemas.openxmlformats.org/officeDocument/2006/relationships/chart" Target="../charts/chart4.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2.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3.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6.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7.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8.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2.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3.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6.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7.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8.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2.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3.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4.png"/><Relationship Id="rId4" Type="http://schemas.openxmlformats.org/officeDocument/2006/relationships/chart" Target="../charts/chart41.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hart" Target="../charts/chart43.xml"/><Relationship Id="rId7" Type="http://schemas.openxmlformats.org/officeDocument/2006/relationships/chart" Target="../charts/chart47.xml"/><Relationship Id="rId2" Type="http://schemas.openxmlformats.org/officeDocument/2006/relationships/chart" Target="../charts/chart42.xml"/><Relationship Id="rId1" Type="http://schemas.openxmlformats.org/officeDocument/2006/relationships/slideLayout" Target="../slideLayouts/slideLayout1.xml"/><Relationship Id="rId6" Type="http://schemas.openxmlformats.org/officeDocument/2006/relationships/chart" Target="../charts/chart46.xml"/><Relationship Id="rId5" Type="http://schemas.openxmlformats.org/officeDocument/2006/relationships/chart" Target="../charts/chart45.xml"/><Relationship Id="rId10" Type="http://schemas.openxmlformats.org/officeDocument/2006/relationships/image" Target="../media/image9.jpg"/><Relationship Id="rId4" Type="http://schemas.openxmlformats.org/officeDocument/2006/relationships/chart" Target="../charts/chart44.xml"/><Relationship Id="rId9" Type="http://schemas.openxmlformats.org/officeDocument/2006/relationships/image" Target="../media/image8.jp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8.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2.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3.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6.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7.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8.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5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6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8.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10.pn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6"/>
          <p:cNvSpPr txBox="1">
            <a:spLocks noChangeArrowheads="1"/>
          </p:cNvSpPr>
          <p:nvPr/>
        </p:nvSpPr>
        <p:spPr bwMode="auto">
          <a:xfrm>
            <a:off x="3204594" y="2654491"/>
            <a:ext cx="8970628" cy="3170099"/>
          </a:xfrm>
          <a:prstGeom prst="rect">
            <a:avLst/>
          </a:prstGeom>
          <a:ln>
            <a:noFill/>
            <a:headEnd/>
            <a:tailEnd/>
          </a:ln>
        </p:spPr>
        <p:style>
          <a:lnRef idx="2">
            <a:schemeClr val="accent5"/>
          </a:lnRef>
          <a:fillRef idx="1">
            <a:schemeClr val="lt1"/>
          </a:fillRef>
          <a:effectRef idx="0">
            <a:schemeClr val="accent5"/>
          </a:effectRef>
          <a:fontRef idx="minor">
            <a:schemeClr val="dk1"/>
          </a:fontRef>
        </p:style>
        <p:txBody>
          <a:bodyPr wrap="square">
            <a:spAutoFit/>
          </a:bodyPr>
          <a:lstStyle/>
          <a:p>
            <a:pPr algn="r">
              <a:defRPr/>
            </a:pPr>
            <a:r>
              <a:rPr lang="en-IE" sz="4400" dirty="0">
                <a:solidFill>
                  <a:schemeClr val="accent1">
                    <a:lumMod val="50000"/>
                  </a:schemeClr>
                </a:solidFill>
                <a:latin typeface="Calibri" panose="020F0502020204030204" pitchFamily="34" charset="0"/>
              </a:rPr>
              <a:t>Comparing the Opinions of the Science Community and the General Public in Ireland  </a:t>
            </a:r>
          </a:p>
          <a:p>
            <a:pPr algn="r">
              <a:defRPr/>
            </a:pPr>
            <a:r>
              <a:rPr lang="en-GB" sz="2800" dirty="0">
                <a:solidFill>
                  <a:schemeClr val="accent1">
                    <a:lumMod val="50000"/>
                  </a:schemeClr>
                </a:solidFill>
                <a:latin typeface="Calibri" panose="020F0502020204030204" pitchFamily="34" charset="0"/>
              </a:rPr>
              <a:t>An </a:t>
            </a:r>
            <a:r>
              <a:rPr lang="en-GB" sz="2800" b="1" dirty="0">
                <a:solidFill>
                  <a:srgbClr val="C00000"/>
                </a:solidFill>
                <a:latin typeface="Calibri" panose="020F0502020204030204" pitchFamily="34" charset="0"/>
              </a:rPr>
              <a:t>Amárach</a:t>
            </a:r>
            <a:r>
              <a:rPr lang="en-GB" sz="2800" b="1" dirty="0">
                <a:solidFill>
                  <a:schemeClr val="accent1">
                    <a:lumMod val="50000"/>
                  </a:schemeClr>
                </a:solidFill>
                <a:latin typeface="Calibri" panose="020F0502020204030204" pitchFamily="34" charset="0"/>
              </a:rPr>
              <a:t> </a:t>
            </a:r>
            <a:r>
              <a:rPr lang="en-GB" sz="2800" dirty="0">
                <a:solidFill>
                  <a:schemeClr val="accent1">
                    <a:lumMod val="50000"/>
                  </a:schemeClr>
                </a:solidFill>
                <a:latin typeface="Calibri" panose="020F0502020204030204" pitchFamily="34" charset="0"/>
              </a:rPr>
              <a:t>Briefing to </a:t>
            </a:r>
            <a:r>
              <a:rPr lang="en-GB" sz="2800" b="1" dirty="0">
                <a:solidFill>
                  <a:schemeClr val="accent1">
                    <a:lumMod val="50000"/>
                  </a:schemeClr>
                </a:solidFill>
                <a:latin typeface="Calibri" panose="020F0502020204030204" pitchFamily="34" charset="0"/>
              </a:rPr>
              <a:t>Science Foundation Ireland</a:t>
            </a:r>
          </a:p>
          <a:p>
            <a:pPr algn="r">
              <a:defRPr/>
            </a:pPr>
            <a:endParaRPr lang="en-IE" sz="2000" i="1" dirty="0">
              <a:solidFill>
                <a:schemeClr val="accent1">
                  <a:lumMod val="50000"/>
                </a:schemeClr>
              </a:solidFill>
              <a:latin typeface="Calibri" panose="020F0502020204030204" pitchFamily="34" charset="0"/>
            </a:endParaRPr>
          </a:p>
          <a:p>
            <a:pPr algn="r">
              <a:defRPr/>
            </a:pPr>
            <a:r>
              <a:rPr lang="en-GB" sz="2000" i="1" dirty="0">
                <a:solidFill>
                  <a:schemeClr val="accent1">
                    <a:lumMod val="50000"/>
                  </a:schemeClr>
                </a:solidFill>
                <a:latin typeface="Calibri" panose="020F0502020204030204" pitchFamily="34" charset="0"/>
              </a:rPr>
              <a:t>November 2017</a:t>
            </a:r>
            <a:endParaRPr lang="en-IE" sz="2000" i="1" dirty="0">
              <a:solidFill>
                <a:schemeClr val="accent1">
                  <a:lumMod val="50000"/>
                </a:schemeClr>
              </a:solidFill>
              <a:latin typeface="Calibri" panose="020F0502020204030204" pitchFamily="34" charset="0"/>
            </a:endParaRPr>
          </a:p>
        </p:txBody>
      </p:sp>
      <p:pic>
        <p:nvPicPr>
          <p:cNvPr id="10" name="Picture 9">
            <a:extLst>
              <a:ext uri="{FF2B5EF4-FFF2-40B4-BE49-F238E27FC236}">
                <a16:creationId xmlns:a16="http://schemas.microsoft.com/office/drawing/2014/main" id="{BEFB262B-13C8-49B1-82C5-1E552CBD6E8A}"/>
              </a:ext>
            </a:extLst>
          </p:cNvPr>
          <p:cNvPicPr>
            <a:picLocks noChangeAspect="1"/>
          </p:cNvPicPr>
          <p:nvPr/>
        </p:nvPicPr>
        <p:blipFill>
          <a:blip r:embed="rId3"/>
          <a:stretch>
            <a:fillRect/>
          </a:stretch>
        </p:blipFill>
        <p:spPr>
          <a:xfrm>
            <a:off x="8644995" y="-1"/>
            <a:ext cx="3547005" cy="1702965"/>
          </a:xfrm>
          <a:prstGeom prst="rect">
            <a:avLst/>
          </a:prstGeom>
        </p:spPr>
      </p:pic>
      <p:pic>
        <p:nvPicPr>
          <p:cNvPr id="5" name="Picture 4" descr="A close up of a flower&#10;&#10;Description generated with high confidence">
            <a:extLst>
              <a:ext uri="{FF2B5EF4-FFF2-40B4-BE49-F238E27FC236}">
                <a16:creationId xmlns:a16="http://schemas.microsoft.com/office/drawing/2014/main" id="{18894028-1D76-4DAF-BF54-A9565C9084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29000" cy="6858000"/>
          </a:xfrm>
          <a:prstGeom prst="rect">
            <a:avLst/>
          </a:prstGeom>
        </p:spPr>
      </p:pic>
      <p:pic>
        <p:nvPicPr>
          <p:cNvPr id="7" name="Picture 6" descr="Screen Clipping">
            <a:extLst>
              <a:ext uri="{FF2B5EF4-FFF2-40B4-BE49-F238E27FC236}">
                <a16:creationId xmlns:a16="http://schemas.microsoft.com/office/drawing/2014/main" id="{B078C1A5-757D-43D2-BAB0-9938FE6B1C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84107"/>
            <a:ext cx="1921079" cy="999405"/>
          </a:xfrm>
          <a:prstGeom prst="rect">
            <a:avLst/>
          </a:prstGeom>
        </p:spPr>
      </p:pic>
      <p:pic>
        <p:nvPicPr>
          <p:cNvPr id="8" name="Picture 7" descr="Screen Clipping">
            <a:extLst>
              <a:ext uri="{FF2B5EF4-FFF2-40B4-BE49-F238E27FC236}">
                <a16:creationId xmlns:a16="http://schemas.microsoft.com/office/drawing/2014/main" id="{BCB50C04-B488-4A72-A83F-49CC6DE2EF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1079" y="632906"/>
            <a:ext cx="828791" cy="692556"/>
          </a:xfrm>
          <a:prstGeom prst="rect">
            <a:avLst/>
          </a:prstGeom>
        </p:spPr>
      </p:pic>
    </p:spTree>
    <p:extLst>
      <p:ext uri="{BB962C8B-B14F-4D97-AF65-F5344CB8AC3E}">
        <p14:creationId xmlns:p14="http://schemas.microsoft.com/office/powerpoint/2010/main" val="137222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699C4E-936A-48C1-9EBE-C2995789DB7A}"/>
              </a:ext>
            </a:extLst>
          </p:cNvPr>
          <p:cNvSpPr>
            <a:spLocks noGrp="1"/>
          </p:cNvSpPr>
          <p:nvPr>
            <p:ph type="body" idx="4294967295"/>
          </p:nvPr>
        </p:nvSpPr>
        <p:spPr>
          <a:xfrm>
            <a:off x="3884022" y="1155700"/>
            <a:ext cx="8307977" cy="5302250"/>
          </a:xfrm>
          <a:prstGeom prst="rect">
            <a:avLst/>
          </a:prstGeom>
        </p:spPr>
        <p:txBody>
          <a:bodyPr/>
          <a:lstStyle/>
          <a:p>
            <a:pPr>
              <a:buFont typeface="Wingdings" panose="05000000000000000000" pitchFamily="2" charset="2"/>
              <a:buChar char="Ø"/>
            </a:pPr>
            <a:r>
              <a:rPr lang="en-IE" sz="2400" dirty="0">
                <a:solidFill>
                  <a:schemeClr val="tx2"/>
                </a:solidFill>
              </a:rPr>
              <a:t>Background &amp; Methodology</a:t>
            </a:r>
          </a:p>
          <a:p>
            <a:pPr marL="0" indent="0">
              <a:buNone/>
            </a:pPr>
            <a:endParaRPr lang="en-IE" sz="2400" dirty="0">
              <a:solidFill>
                <a:schemeClr val="tx2"/>
              </a:solidFill>
            </a:endParaRPr>
          </a:p>
          <a:p>
            <a:pPr>
              <a:buFont typeface="Wingdings" panose="05000000000000000000" pitchFamily="2" charset="2"/>
              <a:buChar char="Ø"/>
            </a:pPr>
            <a:r>
              <a:rPr lang="en-IE" sz="2400" b="1" dirty="0">
                <a:solidFill>
                  <a:schemeClr val="tx2"/>
                </a:solidFill>
              </a:rPr>
              <a:t>SECTION 1</a:t>
            </a:r>
            <a:r>
              <a:rPr lang="en-IE" sz="2400" dirty="0">
                <a:solidFill>
                  <a:schemeClr val="tx2"/>
                </a:solidFill>
              </a:rPr>
              <a:t>: The Impact of Science</a:t>
            </a:r>
          </a:p>
          <a:p>
            <a:pPr>
              <a:buFont typeface="Wingdings" panose="05000000000000000000" pitchFamily="2" charset="2"/>
              <a:buChar char="Ø"/>
            </a:pPr>
            <a:r>
              <a:rPr lang="en-IE" sz="2400" b="1" dirty="0">
                <a:solidFill>
                  <a:schemeClr val="tx2"/>
                </a:solidFill>
              </a:rPr>
              <a:t>SECTION 2</a:t>
            </a:r>
            <a:r>
              <a:rPr lang="en-IE" sz="2400" dirty="0">
                <a:solidFill>
                  <a:schemeClr val="tx2"/>
                </a:solidFill>
              </a:rPr>
              <a:t>: Climate Change &amp; Natural Resources</a:t>
            </a:r>
          </a:p>
          <a:p>
            <a:pPr>
              <a:buFont typeface="Wingdings" panose="05000000000000000000" pitchFamily="2" charset="2"/>
              <a:buChar char="Ø"/>
            </a:pPr>
            <a:r>
              <a:rPr lang="en-IE" sz="2400" b="1" dirty="0">
                <a:solidFill>
                  <a:schemeClr val="tx2"/>
                </a:solidFill>
              </a:rPr>
              <a:t>SECTION 3</a:t>
            </a:r>
            <a:r>
              <a:rPr lang="en-IE" sz="2400" dirty="0">
                <a:solidFill>
                  <a:schemeClr val="tx2"/>
                </a:solidFill>
              </a:rPr>
              <a:t>: Medicine &amp; Food </a:t>
            </a:r>
          </a:p>
          <a:p>
            <a:pPr>
              <a:buFont typeface="Wingdings" panose="05000000000000000000" pitchFamily="2" charset="2"/>
              <a:buChar char="Ø"/>
            </a:pPr>
            <a:r>
              <a:rPr lang="en-IE" sz="2400" b="1" dirty="0">
                <a:solidFill>
                  <a:schemeClr val="tx2"/>
                </a:solidFill>
              </a:rPr>
              <a:t>SECTION 4</a:t>
            </a:r>
            <a:r>
              <a:rPr lang="en-IE" sz="2400" dirty="0">
                <a:solidFill>
                  <a:schemeClr val="tx2"/>
                </a:solidFill>
              </a:rPr>
              <a:t>: Evolution &amp; The Big Bang </a:t>
            </a:r>
          </a:p>
          <a:p>
            <a:pPr>
              <a:buFont typeface="Wingdings" panose="05000000000000000000" pitchFamily="2" charset="2"/>
              <a:buChar char="Ø"/>
            </a:pPr>
            <a:r>
              <a:rPr lang="en-IE" sz="2400" b="1" dirty="0">
                <a:solidFill>
                  <a:schemeClr val="tx2"/>
                </a:solidFill>
              </a:rPr>
              <a:t>SECTION 5</a:t>
            </a:r>
            <a:r>
              <a:rPr lang="en-IE" sz="2400" dirty="0">
                <a:solidFill>
                  <a:schemeClr val="tx2"/>
                </a:solidFill>
              </a:rPr>
              <a:t>: The Role of Science</a:t>
            </a:r>
          </a:p>
          <a:p>
            <a:pPr>
              <a:buFont typeface="Wingdings" panose="05000000000000000000" pitchFamily="2" charset="2"/>
              <a:buChar char="Ø"/>
            </a:pPr>
            <a:r>
              <a:rPr lang="en-IE" sz="2400" b="1" dirty="0">
                <a:solidFill>
                  <a:schemeClr val="tx2"/>
                </a:solidFill>
              </a:rPr>
              <a:t>SECTION 6</a:t>
            </a:r>
            <a:r>
              <a:rPr lang="en-IE" sz="2400" dirty="0">
                <a:solidFill>
                  <a:schemeClr val="tx2"/>
                </a:solidFill>
              </a:rPr>
              <a:t>: Scientists &amp; Scientific Achievements Awareness</a:t>
            </a:r>
          </a:p>
          <a:p>
            <a:pPr>
              <a:buFont typeface="Wingdings" panose="05000000000000000000" pitchFamily="2" charset="2"/>
              <a:buChar char="Ø"/>
            </a:pPr>
            <a:r>
              <a:rPr lang="en-IE" sz="2400" b="1" dirty="0">
                <a:solidFill>
                  <a:schemeClr val="tx2"/>
                </a:solidFill>
              </a:rPr>
              <a:t>SECTION 7</a:t>
            </a:r>
            <a:r>
              <a:rPr lang="en-IE" sz="2400" dirty="0">
                <a:solidFill>
                  <a:schemeClr val="tx2"/>
                </a:solidFill>
              </a:rPr>
              <a:t>: Comparing Ireland Internationally</a:t>
            </a:r>
          </a:p>
          <a:p>
            <a:pPr marL="0" indent="0">
              <a:buNone/>
            </a:pPr>
            <a:endParaRPr lang="en-IE" sz="2400" dirty="0">
              <a:solidFill>
                <a:schemeClr val="tx2"/>
              </a:solidFill>
            </a:endParaRPr>
          </a:p>
        </p:txBody>
      </p:sp>
      <p:sp>
        <p:nvSpPr>
          <p:cNvPr id="2" name="Title 1">
            <a:extLst>
              <a:ext uri="{FF2B5EF4-FFF2-40B4-BE49-F238E27FC236}">
                <a16:creationId xmlns:a16="http://schemas.microsoft.com/office/drawing/2014/main" id="{53B5943D-6388-45AB-AC64-C8AE2215253B}"/>
              </a:ext>
            </a:extLst>
          </p:cNvPr>
          <p:cNvSpPr>
            <a:spLocks noGrp="1"/>
          </p:cNvSpPr>
          <p:nvPr>
            <p:ph type="title" idx="4294967295"/>
          </p:nvPr>
        </p:nvSpPr>
        <p:spPr>
          <a:xfrm>
            <a:off x="0" y="0"/>
            <a:ext cx="10572206" cy="954088"/>
          </a:xfrm>
          <a:prstGeom prst="rect">
            <a:avLst/>
          </a:prstGeom>
        </p:spPr>
        <p:txBody>
          <a:bodyPr/>
          <a:lstStyle/>
          <a:p>
            <a:pPr algn="l"/>
            <a:r>
              <a:rPr lang="en-IE" sz="4000" b="1" dirty="0">
                <a:solidFill>
                  <a:schemeClr val="tx2"/>
                </a:solidFill>
              </a:rPr>
              <a:t>                             Presentation Structure  </a:t>
            </a:r>
          </a:p>
        </p:txBody>
      </p:sp>
      <p:pic>
        <p:nvPicPr>
          <p:cNvPr id="5" name="Picture 4" descr="A close up of a flower&#10;&#10;Description generated with high confidence">
            <a:extLst>
              <a:ext uri="{FF2B5EF4-FFF2-40B4-BE49-F238E27FC236}">
                <a16:creationId xmlns:a16="http://schemas.microsoft.com/office/drawing/2014/main" id="{BF22120B-A0C5-4A86-86CB-6AF1877399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29000" cy="6858000"/>
          </a:xfrm>
          <a:prstGeom prst="rect">
            <a:avLst/>
          </a:prstGeom>
        </p:spPr>
      </p:pic>
      <p:pic>
        <p:nvPicPr>
          <p:cNvPr id="6" name="Picture 5" descr="Screen Clipping">
            <a:extLst>
              <a:ext uri="{FF2B5EF4-FFF2-40B4-BE49-F238E27FC236}">
                <a16:creationId xmlns:a16="http://schemas.microsoft.com/office/drawing/2014/main" id="{92893A95-3FF6-4605-841E-D9CA93BE51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4107"/>
            <a:ext cx="1921079" cy="999405"/>
          </a:xfrm>
          <a:prstGeom prst="rect">
            <a:avLst/>
          </a:prstGeom>
        </p:spPr>
      </p:pic>
      <p:pic>
        <p:nvPicPr>
          <p:cNvPr id="8" name="Picture 7" descr="Screen Clipping">
            <a:extLst>
              <a:ext uri="{FF2B5EF4-FFF2-40B4-BE49-F238E27FC236}">
                <a16:creationId xmlns:a16="http://schemas.microsoft.com/office/drawing/2014/main" id="{5DE5DA79-0EE9-424F-9DF8-68E106B2CB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1079" y="632906"/>
            <a:ext cx="828791" cy="692556"/>
          </a:xfrm>
          <a:prstGeom prst="rect">
            <a:avLst/>
          </a:prstGeom>
        </p:spPr>
      </p:pic>
    </p:spTree>
    <p:extLst>
      <p:ext uri="{BB962C8B-B14F-4D97-AF65-F5344CB8AC3E}">
        <p14:creationId xmlns:p14="http://schemas.microsoft.com/office/powerpoint/2010/main" val="2191397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63B341-97B4-41E3-A01E-F369B7BA41B3}"/>
              </a:ext>
            </a:extLst>
          </p:cNvPr>
          <p:cNvSpPr>
            <a:spLocks noGrp="1"/>
          </p:cNvSpPr>
          <p:nvPr>
            <p:ph type="body" idx="4294967295"/>
          </p:nvPr>
        </p:nvSpPr>
        <p:spPr>
          <a:xfrm>
            <a:off x="3881438" y="1155700"/>
            <a:ext cx="8310562" cy="4951413"/>
          </a:xfrm>
          <a:prstGeom prst="rect">
            <a:avLst/>
          </a:prstGeom>
        </p:spPr>
        <p:txBody>
          <a:bodyPr/>
          <a:lstStyle/>
          <a:p>
            <a:pPr>
              <a:buFont typeface="Wingdings" panose="05000000000000000000" pitchFamily="2" charset="2"/>
              <a:buChar char="Ø"/>
            </a:pPr>
            <a:r>
              <a:rPr lang="en-IE" sz="1600" dirty="0">
                <a:solidFill>
                  <a:schemeClr val="accent1">
                    <a:lumMod val="50000"/>
                  </a:schemeClr>
                </a:solidFill>
              </a:rPr>
              <a:t>In advance of Science Week 2017, Science Foundation Ireland sought to conduct research to measure and compare the opinions of the general public and the science community in Ireland. Questions were asked across a range of subject including the impact of science on everyday life, climate change and evolution, amongst others.</a:t>
            </a:r>
          </a:p>
          <a:p>
            <a:pPr>
              <a:buFont typeface="Wingdings" panose="05000000000000000000" pitchFamily="2" charset="2"/>
              <a:buChar char="Ø"/>
            </a:pPr>
            <a:endParaRPr lang="en-IE" sz="1600" dirty="0">
              <a:solidFill>
                <a:schemeClr val="accent1">
                  <a:lumMod val="50000"/>
                </a:schemeClr>
              </a:solidFill>
            </a:endParaRPr>
          </a:p>
          <a:p>
            <a:pPr>
              <a:buFont typeface="Wingdings" panose="05000000000000000000" pitchFamily="2" charset="2"/>
              <a:buChar char="Ø"/>
            </a:pPr>
            <a:r>
              <a:rPr lang="en-IE" sz="1600" dirty="0">
                <a:solidFill>
                  <a:schemeClr val="accent1">
                    <a:lumMod val="50000"/>
                  </a:schemeClr>
                </a:solidFill>
              </a:rPr>
              <a:t>The research format was based on the Pew Research Centre, a non-partisan think tank that informs the public about the issues, attitudes and trends shaping the world. </a:t>
            </a:r>
          </a:p>
          <a:p>
            <a:pPr>
              <a:buFont typeface="Wingdings" panose="05000000000000000000" pitchFamily="2" charset="2"/>
              <a:buChar char="Ø"/>
            </a:pPr>
            <a:endParaRPr lang="en-IE" sz="1600" dirty="0">
              <a:solidFill>
                <a:schemeClr val="accent1">
                  <a:lumMod val="50000"/>
                </a:schemeClr>
              </a:solidFill>
            </a:endParaRPr>
          </a:p>
          <a:p>
            <a:pPr>
              <a:buFont typeface="Wingdings" panose="05000000000000000000" pitchFamily="2" charset="2"/>
              <a:buChar char="Ø"/>
            </a:pPr>
            <a:r>
              <a:rPr lang="en-IE" sz="1600" dirty="0">
                <a:solidFill>
                  <a:schemeClr val="accent1">
                    <a:lumMod val="50000"/>
                  </a:schemeClr>
                </a:solidFill>
              </a:rPr>
              <a:t>The objective of the research was to uncover any differences and/ or similarities in the views and perceptions of the general public and Irish scientists on issues relating to science and everyday life.</a:t>
            </a:r>
          </a:p>
          <a:p>
            <a:pPr>
              <a:buFont typeface="Wingdings" panose="05000000000000000000" pitchFamily="2" charset="2"/>
              <a:buChar char="Ø"/>
            </a:pPr>
            <a:endParaRPr lang="en-IE" sz="1600" dirty="0">
              <a:solidFill>
                <a:schemeClr val="accent1">
                  <a:lumMod val="50000"/>
                </a:schemeClr>
              </a:solidFill>
            </a:endParaRPr>
          </a:p>
          <a:p>
            <a:pPr>
              <a:buFont typeface="Wingdings" panose="05000000000000000000" pitchFamily="2" charset="2"/>
              <a:buChar char="Ø"/>
            </a:pPr>
            <a:r>
              <a:rPr lang="en-US" sz="1600" dirty="0">
                <a:solidFill>
                  <a:schemeClr val="accent1">
                    <a:lumMod val="50000"/>
                  </a:schemeClr>
                </a:solidFill>
              </a:rPr>
              <a:t>A national online survey of 1,000 adults* was conducted between 13th – 17th October, while 238 members of the science community were surveyed online, via an email link sent to researchers working in academia and industry by Science Foundation Ireland.</a:t>
            </a:r>
            <a:endParaRPr lang="en-IE" dirty="0">
              <a:solidFill>
                <a:schemeClr val="accent1">
                  <a:lumMod val="50000"/>
                </a:schemeClr>
              </a:solidFill>
            </a:endParaRPr>
          </a:p>
          <a:p>
            <a:pPr marL="0" indent="0">
              <a:buNone/>
            </a:pPr>
            <a:endParaRPr lang="en-IE" sz="800" dirty="0">
              <a:solidFill>
                <a:schemeClr val="accent1">
                  <a:lumMod val="50000"/>
                </a:schemeClr>
              </a:solidFill>
            </a:endParaRPr>
          </a:p>
          <a:p>
            <a:pPr marL="0" indent="0">
              <a:buNone/>
            </a:pPr>
            <a:r>
              <a:rPr lang="en-IE" sz="1600" dirty="0">
                <a:solidFill>
                  <a:schemeClr val="accent1">
                    <a:lumMod val="50000"/>
                  </a:schemeClr>
                </a:solidFill>
              </a:rPr>
              <a:t>*referred to as general public throughout</a:t>
            </a:r>
          </a:p>
        </p:txBody>
      </p:sp>
      <p:sp>
        <p:nvSpPr>
          <p:cNvPr id="3" name="Title 2">
            <a:extLst>
              <a:ext uri="{FF2B5EF4-FFF2-40B4-BE49-F238E27FC236}">
                <a16:creationId xmlns:a16="http://schemas.microsoft.com/office/drawing/2014/main" id="{1483B2CB-4DEF-40D0-A8B1-7032D5911AD9}"/>
              </a:ext>
            </a:extLst>
          </p:cNvPr>
          <p:cNvSpPr>
            <a:spLocks noGrp="1"/>
          </p:cNvSpPr>
          <p:nvPr>
            <p:ph type="title" idx="4294967295"/>
          </p:nvPr>
        </p:nvSpPr>
        <p:spPr>
          <a:xfrm>
            <a:off x="0" y="0"/>
            <a:ext cx="11617234" cy="954088"/>
          </a:xfrm>
          <a:prstGeom prst="rect">
            <a:avLst/>
          </a:prstGeom>
        </p:spPr>
        <p:txBody>
          <a:bodyPr/>
          <a:lstStyle/>
          <a:p>
            <a:pPr algn="l"/>
            <a:r>
              <a:rPr lang="en-IE" sz="4000" b="1" dirty="0">
                <a:solidFill>
                  <a:schemeClr val="tx2"/>
                </a:solidFill>
              </a:rPr>
              <a:t>                             Background &amp; Methodology   </a:t>
            </a:r>
          </a:p>
        </p:txBody>
      </p:sp>
      <p:pic>
        <p:nvPicPr>
          <p:cNvPr id="5" name="Picture 4" descr="A close up of a flower&#10;&#10;Description generated with high confidence">
            <a:extLst>
              <a:ext uri="{FF2B5EF4-FFF2-40B4-BE49-F238E27FC236}">
                <a16:creationId xmlns:a16="http://schemas.microsoft.com/office/drawing/2014/main" id="{4275CDAF-C1D3-4A99-A47C-D7E339B25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29000" cy="6858000"/>
          </a:xfrm>
          <a:prstGeom prst="rect">
            <a:avLst/>
          </a:prstGeom>
        </p:spPr>
      </p:pic>
      <p:pic>
        <p:nvPicPr>
          <p:cNvPr id="6" name="Picture 5" descr="Screen Clipping">
            <a:extLst>
              <a:ext uri="{FF2B5EF4-FFF2-40B4-BE49-F238E27FC236}">
                <a16:creationId xmlns:a16="http://schemas.microsoft.com/office/drawing/2014/main" id="{B870358F-AA1D-4CEE-B8F8-E7AE6E8575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4107"/>
            <a:ext cx="1921079" cy="999405"/>
          </a:xfrm>
          <a:prstGeom prst="rect">
            <a:avLst/>
          </a:prstGeom>
        </p:spPr>
      </p:pic>
      <p:pic>
        <p:nvPicPr>
          <p:cNvPr id="8" name="Picture 7" descr="Screen Clipping">
            <a:extLst>
              <a:ext uri="{FF2B5EF4-FFF2-40B4-BE49-F238E27FC236}">
                <a16:creationId xmlns:a16="http://schemas.microsoft.com/office/drawing/2014/main" id="{56F12F6B-A1E9-409B-BF1E-EE55AD5154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1079" y="632906"/>
            <a:ext cx="828791" cy="692556"/>
          </a:xfrm>
          <a:prstGeom prst="rect">
            <a:avLst/>
          </a:prstGeom>
        </p:spPr>
      </p:pic>
    </p:spTree>
    <p:extLst>
      <p:ext uri="{BB962C8B-B14F-4D97-AF65-F5344CB8AC3E}">
        <p14:creationId xmlns:p14="http://schemas.microsoft.com/office/powerpoint/2010/main" val="1964736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D7BC5599-32ED-400B-91D6-92F74F99E0F6}"/>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6" name="Text Box 6">
            <a:extLst>
              <a:ext uri="{FF2B5EF4-FFF2-40B4-BE49-F238E27FC236}">
                <a16:creationId xmlns:a16="http://schemas.microsoft.com/office/drawing/2014/main" id="{D3D45359-3277-4171-AF32-1094BF4054C1}"/>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10" name="Text Box 6">
            <a:extLst>
              <a:ext uri="{FF2B5EF4-FFF2-40B4-BE49-F238E27FC236}">
                <a16:creationId xmlns:a16="http://schemas.microsoft.com/office/drawing/2014/main" id="{19E26589-6F85-44DC-A288-89A3170AD78A}"/>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tx2"/>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tx2"/>
                </a:solidFill>
                <a:effectLst>
                  <a:outerShdw blurRad="38100" dist="38100" dir="2700000" algn="tl">
                    <a:srgbClr val="000000">
                      <a:alpha val="43137"/>
                    </a:srgbClr>
                  </a:outerShdw>
                </a:effectLst>
                <a:latin typeface="Calibri" panose="020F0502020204030204" pitchFamily="34" charset="0"/>
              </a:rPr>
              <a:t>The Impact of Science</a:t>
            </a:r>
            <a:endParaRPr lang="en-GB" sz="4400" dirty="0">
              <a:solidFill>
                <a:schemeClr val="tx2"/>
              </a:solidFill>
              <a:latin typeface="Calibri" panose="020F0502020204030204" pitchFamily="34" charset="0"/>
            </a:endParaRPr>
          </a:p>
          <a:p>
            <a:pPr algn="r">
              <a:defRPr/>
            </a:pPr>
            <a:endParaRPr lang="en-IE" sz="3200" dirty="0">
              <a:solidFill>
                <a:schemeClr val="tx2"/>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tx2"/>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1733136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536FD660-0CD4-46AF-A431-837798015A6A}"/>
              </a:ext>
            </a:extLst>
          </p:cNvPr>
          <p:cNvGraphicFramePr>
            <a:graphicFrameLocks/>
          </p:cNvGraphicFramePr>
          <p:nvPr>
            <p:extLst>
              <p:ext uri="{D42A27DB-BD31-4B8C-83A1-F6EECF244321}">
                <p14:modId xmlns:p14="http://schemas.microsoft.com/office/powerpoint/2010/main" val="807946903"/>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FEDED490-78F1-4771-810E-FE9D91E0C239}"/>
              </a:ext>
            </a:extLst>
          </p:cNvPr>
          <p:cNvSpPr txBox="1"/>
          <p:nvPr/>
        </p:nvSpPr>
        <p:spPr>
          <a:xfrm>
            <a:off x="49935" y="140407"/>
            <a:ext cx="8632671" cy="369332"/>
          </a:xfrm>
          <a:prstGeom prst="rect">
            <a:avLst/>
          </a:prstGeom>
          <a:noFill/>
        </p:spPr>
        <p:txBody>
          <a:bodyPr wrap="square" rtlCol="0">
            <a:spAutoFit/>
          </a:bodyPr>
          <a:lstStyle/>
          <a:p>
            <a:r>
              <a:rPr lang="en-GB" i="1" dirty="0">
                <a:solidFill>
                  <a:schemeClr val="tx2"/>
                </a:solidFill>
              </a:rPr>
              <a:t>Q.1 Science has had a positive impact on people’s lives in Ireland.</a:t>
            </a:r>
            <a:endParaRPr lang="en-IE" i="1" dirty="0">
              <a:solidFill>
                <a:schemeClr val="tx2"/>
              </a:solidFill>
            </a:endParaRPr>
          </a:p>
        </p:txBody>
      </p:sp>
      <p:sp>
        <p:nvSpPr>
          <p:cNvPr id="5" name="TextBox 4">
            <a:extLst>
              <a:ext uri="{FF2B5EF4-FFF2-40B4-BE49-F238E27FC236}">
                <a16:creationId xmlns:a16="http://schemas.microsoft.com/office/drawing/2014/main" id="{5B3A06B3-8FB7-4A6F-9AE8-0EF600F5586F}"/>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FE7F9E25-F5A3-4E12-82EA-CE2BBDBF7F30}"/>
              </a:ext>
            </a:extLst>
          </p:cNvPr>
          <p:cNvSpPr/>
          <p:nvPr/>
        </p:nvSpPr>
        <p:spPr>
          <a:xfrm>
            <a:off x="1236000" y="5892948"/>
            <a:ext cx="371061" cy="13425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solidFill>
                <a:schemeClr val="accent1">
                  <a:lumMod val="50000"/>
                </a:schemeClr>
              </a:solidFill>
            </a:endParaRPr>
          </a:p>
        </p:txBody>
      </p:sp>
      <p:sp>
        <p:nvSpPr>
          <p:cNvPr id="7" name="Rectangle 6">
            <a:extLst>
              <a:ext uri="{FF2B5EF4-FFF2-40B4-BE49-F238E27FC236}">
                <a16:creationId xmlns:a16="http://schemas.microsoft.com/office/drawing/2014/main" id="{37D3B7DC-D7DE-470C-A626-79DC8C8DBC01}"/>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23" name="Picture 22">
            <a:extLst>
              <a:ext uri="{FF2B5EF4-FFF2-40B4-BE49-F238E27FC236}">
                <a16:creationId xmlns:a16="http://schemas.microsoft.com/office/drawing/2014/main" id="{D740D3AE-F974-4081-96A8-8EF55A3DEA4E}"/>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39" name="Picture 38" descr="A close up of a logo&#10;&#10;Description generated with very high confidence">
            <a:extLst>
              <a:ext uri="{FF2B5EF4-FFF2-40B4-BE49-F238E27FC236}">
                <a16:creationId xmlns:a16="http://schemas.microsoft.com/office/drawing/2014/main" id="{5423450B-3803-4385-A78A-601D7AFDE121}"/>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40" name="Picture 39">
            <a:extLst>
              <a:ext uri="{FF2B5EF4-FFF2-40B4-BE49-F238E27FC236}">
                <a16:creationId xmlns:a16="http://schemas.microsoft.com/office/drawing/2014/main" id="{F85D5662-F63A-4AF3-AB80-E70818547A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77509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9364E080-A8A8-4434-B69D-D13C71266687}"/>
              </a:ext>
            </a:extLst>
          </p:cNvPr>
          <p:cNvGraphicFramePr>
            <a:graphicFrameLocks/>
          </p:cNvGraphicFramePr>
          <p:nvPr>
            <p:extLst>
              <p:ext uri="{D42A27DB-BD31-4B8C-83A1-F6EECF244321}">
                <p14:modId xmlns:p14="http://schemas.microsoft.com/office/powerpoint/2010/main" val="1737557655"/>
              </p:ext>
            </p:extLst>
          </p:nvPr>
        </p:nvGraphicFramePr>
        <p:xfrm>
          <a:off x="737790" y="3203498"/>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99EC538D-61EF-470E-8977-47B4A20E4012}"/>
              </a:ext>
            </a:extLst>
          </p:cNvPr>
          <p:cNvSpPr txBox="1"/>
          <p:nvPr/>
        </p:nvSpPr>
        <p:spPr>
          <a:xfrm>
            <a:off x="172206" y="276620"/>
            <a:ext cx="9324132" cy="369332"/>
          </a:xfrm>
          <a:prstGeom prst="rect">
            <a:avLst/>
          </a:prstGeom>
          <a:noFill/>
        </p:spPr>
        <p:txBody>
          <a:bodyPr wrap="square" rtlCol="0">
            <a:spAutoFit/>
          </a:bodyPr>
          <a:lstStyle/>
          <a:p>
            <a:r>
              <a:rPr lang="en-GB" i="1" dirty="0">
                <a:solidFill>
                  <a:schemeClr val="accent1">
                    <a:lumMod val="50000"/>
                  </a:schemeClr>
                </a:solidFill>
              </a:rPr>
              <a:t>Public Vs. Science Community % who believe </a:t>
            </a:r>
            <a:r>
              <a:rPr lang="en-US" i="1" dirty="0">
                <a:solidFill>
                  <a:schemeClr val="accent1">
                    <a:lumMod val="50000"/>
                  </a:schemeClr>
                </a:solidFill>
              </a:rPr>
              <a:t>science has had a positive impact on…</a:t>
            </a:r>
            <a:r>
              <a:rPr lang="en-GB" i="1" dirty="0">
                <a:solidFill>
                  <a:schemeClr val="accent1">
                    <a:lumMod val="50000"/>
                  </a:schemeClr>
                </a:solidFill>
              </a:rPr>
              <a:t> </a:t>
            </a:r>
          </a:p>
        </p:txBody>
      </p:sp>
      <p:sp>
        <p:nvSpPr>
          <p:cNvPr id="5" name="TextBox 4">
            <a:extLst>
              <a:ext uri="{FF2B5EF4-FFF2-40B4-BE49-F238E27FC236}">
                <a16:creationId xmlns:a16="http://schemas.microsoft.com/office/drawing/2014/main" id="{A47C06A7-A38B-4CED-878D-ABC0108F952F}"/>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C657D67A-4F08-4388-862A-6E6DDE9D5539}"/>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BAE9C396-CD42-4A45-9A63-D365238167AE}"/>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graphicFrame>
        <p:nvGraphicFramePr>
          <p:cNvPr id="9" name="Chart 8">
            <a:extLst>
              <a:ext uri="{FF2B5EF4-FFF2-40B4-BE49-F238E27FC236}">
                <a16:creationId xmlns:a16="http://schemas.microsoft.com/office/drawing/2014/main" id="{D23FDFC4-8987-464C-BAB1-F57E0AAF8E96}"/>
              </a:ext>
            </a:extLst>
          </p:cNvPr>
          <p:cNvGraphicFramePr>
            <a:graphicFrameLocks/>
          </p:cNvGraphicFramePr>
          <p:nvPr>
            <p:extLst>
              <p:ext uri="{D42A27DB-BD31-4B8C-83A1-F6EECF244321}">
                <p14:modId xmlns:p14="http://schemas.microsoft.com/office/powerpoint/2010/main" val="230938141"/>
              </p:ext>
            </p:extLst>
          </p:nvPr>
        </p:nvGraphicFramePr>
        <p:xfrm>
          <a:off x="2193246" y="811004"/>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DD2DBBD8-57CA-41D3-9115-F54016C9AA7B}"/>
              </a:ext>
            </a:extLst>
          </p:cNvPr>
          <p:cNvGraphicFramePr>
            <a:graphicFrameLocks/>
          </p:cNvGraphicFramePr>
          <p:nvPr>
            <p:extLst>
              <p:ext uri="{D42A27DB-BD31-4B8C-83A1-F6EECF244321}">
                <p14:modId xmlns:p14="http://schemas.microsoft.com/office/powerpoint/2010/main" val="2049335979"/>
              </p:ext>
            </p:extLst>
          </p:nvPr>
        </p:nvGraphicFramePr>
        <p:xfrm>
          <a:off x="5255466" y="811004"/>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9D1C71F1-3C83-4D2D-8736-89E662F4E9A1}"/>
              </a:ext>
            </a:extLst>
          </p:cNvPr>
          <p:cNvGraphicFramePr>
            <a:graphicFrameLocks/>
          </p:cNvGraphicFramePr>
          <p:nvPr>
            <p:extLst>
              <p:ext uri="{D42A27DB-BD31-4B8C-83A1-F6EECF244321}">
                <p14:modId xmlns:p14="http://schemas.microsoft.com/office/powerpoint/2010/main" val="2898018978"/>
              </p:ext>
            </p:extLst>
          </p:nvPr>
        </p:nvGraphicFramePr>
        <p:xfrm>
          <a:off x="3707405" y="3203498"/>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B1FD4FFC-B891-4908-8086-A5CB52EDFDEC}"/>
              </a:ext>
            </a:extLst>
          </p:cNvPr>
          <p:cNvGraphicFramePr>
            <a:graphicFrameLocks/>
          </p:cNvGraphicFramePr>
          <p:nvPr>
            <p:extLst>
              <p:ext uri="{D42A27DB-BD31-4B8C-83A1-F6EECF244321}">
                <p14:modId xmlns:p14="http://schemas.microsoft.com/office/powerpoint/2010/main" val="1460440737"/>
              </p:ext>
            </p:extLst>
          </p:nvPr>
        </p:nvGraphicFramePr>
        <p:xfrm>
          <a:off x="8317685" y="811004"/>
          <a:ext cx="457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a:extLst>
              <a:ext uri="{FF2B5EF4-FFF2-40B4-BE49-F238E27FC236}">
                <a16:creationId xmlns:a16="http://schemas.microsoft.com/office/drawing/2014/main" id="{2DD05F5A-7C0D-4163-B47E-D2A41CEEE5C2}"/>
              </a:ext>
            </a:extLst>
          </p:cNvPr>
          <p:cNvGraphicFramePr>
            <a:graphicFrameLocks/>
          </p:cNvGraphicFramePr>
          <p:nvPr>
            <p:extLst>
              <p:ext uri="{D42A27DB-BD31-4B8C-83A1-F6EECF244321}">
                <p14:modId xmlns:p14="http://schemas.microsoft.com/office/powerpoint/2010/main" val="3352523822"/>
              </p:ext>
            </p:extLst>
          </p:nvPr>
        </p:nvGraphicFramePr>
        <p:xfrm>
          <a:off x="-868974" y="811004"/>
          <a:ext cx="4572000"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DE7A6C8C-2C30-4BAC-BB86-DC2C0F702A7D}"/>
              </a:ext>
            </a:extLst>
          </p:cNvPr>
          <p:cNvGraphicFramePr>
            <a:graphicFrameLocks/>
          </p:cNvGraphicFramePr>
          <p:nvPr>
            <p:extLst>
              <p:ext uri="{D42A27DB-BD31-4B8C-83A1-F6EECF244321}">
                <p14:modId xmlns:p14="http://schemas.microsoft.com/office/powerpoint/2010/main" val="1717343218"/>
              </p:ext>
            </p:extLst>
          </p:nvPr>
        </p:nvGraphicFramePr>
        <p:xfrm>
          <a:off x="6677020" y="3203498"/>
          <a:ext cx="4572000" cy="2743200"/>
        </p:xfrm>
        <a:graphic>
          <a:graphicData uri="http://schemas.openxmlformats.org/drawingml/2006/chart">
            <c:chart xmlns:c="http://schemas.openxmlformats.org/drawingml/2006/chart" xmlns:r="http://schemas.openxmlformats.org/officeDocument/2006/relationships" r:id="rId8"/>
          </a:graphicData>
        </a:graphic>
      </p:graphicFrame>
      <p:pic>
        <p:nvPicPr>
          <p:cNvPr id="20" name="Picture 19">
            <a:extLst>
              <a:ext uri="{FF2B5EF4-FFF2-40B4-BE49-F238E27FC236}">
                <a16:creationId xmlns:a16="http://schemas.microsoft.com/office/drawing/2014/main" id="{74DCEA37-24A0-4AE1-9B81-58FA2D2FA42E}"/>
              </a:ext>
            </a:extLst>
          </p:cNvPr>
          <p:cNvPicPr>
            <a:picLocks noChangeAspect="1"/>
          </p:cNvPicPr>
          <p:nvPr/>
        </p:nvPicPr>
        <p:blipFill rotWithShape="1">
          <a:blip r:embed="rId9"/>
          <a:srcRect l="16948"/>
          <a:stretch/>
        </p:blipFill>
        <p:spPr>
          <a:xfrm>
            <a:off x="11081856" y="4194"/>
            <a:ext cx="1110143" cy="641758"/>
          </a:xfrm>
          <a:prstGeom prst="rect">
            <a:avLst/>
          </a:prstGeom>
        </p:spPr>
      </p:pic>
      <p:pic>
        <p:nvPicPr>
          <p:cNvPr id="21" name="Picture 20" descr="A close up of a logo&#10;&#10;Description generated with very high confidence">
            <a:extLst>
              <a:ext uri="{FF2B5EF4-FFF2-40B4-BE49-F238E27FC236}">
                <a16:creationId xmlns:a16="http://schemas.microsoft.com/office/drawing/2014/main" id="{CC94803F-109D-473F-8CEE-B121663A072E}"/>
              </a:ext>
            </a:extLst>
          </p:cNvPr>
          <p:cNvPicPr>
            <a:picLocks noChangeAspect="1"/>
          </p:cNvPicPr>
          <p:nvPr/>
        </p:nvPicPr>
        <p:blipFill rotWithShape="1">
          <a:blip r:embed="rId10">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22" name="Picture 21">
            <a:extLst>
              <a:ext uri="{FF2B5EF4-FFF2-40B4-BE49-F238E27FC236}">
                <a16:creationId xmlns:a16="http://schemas.microsoft.com/office/drawing/2014/main" id="{D89C2576-6DCA-4F73-A5D1-5465C28A325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263929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logo&#10;&#10;Description generated with very high confidence">
            <a:extLst>
              <a:ext uri="{FF2B5EF4-FFF2-40B4-BE49-F238E27FC236}">
                <a16:creationId xmlns:a16="http://schemas.microsoft.com/office/drawing/2014/main" id="{F0E3DEDF-68B4-4657-B26F-06D1A2EEC87A}"/>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6" name="Text Box 6">
            <a:extLst>
              <a:ext uri="{FF2B5EF4-FFF2-40B4-BE49-F238E27FC236}">
                <a16:creationId xmlns:a16="http://schemas.microsoft.com/office/drawing/2014/main" id="{C6FE7B2B-7D8D-4876-A54C-C2FFBD2564B6}"/>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rgbClr val="A81836"/>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5" name="Text Box 6">
            <a:extLst>
              <a:ext uri="{FF2B5EF4-FFF2-40B4-BE49-F238E27FC236}">
                <a16:creationId xmlns:a16="http://schemas.microsoft.com/office/drawing/2014/main" id="{1AE4DF88-C8DE-40F0-B206-BBBCEAB38264}"/>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rPr>
              <a:t>Climate Change &amp; Natural Resources</a:t>
            </a:r>
            <a:endParaRPr lang="en-GB" sz="4400" dirty="0">
              <a:solidFill>
                <a:schemeClr val="accent1">
                  <a:lumMod val="50000"/>
                </a:schemeClr>
              </a:solidFill>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298956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419450"/>
            <a:ext cx="8598716" cy="369332"/>
          </a:xfrm>
          <a:prstGeom prst="rect">
            <a:avLst/>
          </a:prstGeom>
          <a:noFill/>
        </p:spPr>
        <p:txBody>
          <a:bodyPr wrap="square" rtlCol="0">
            <a:spAutoFit/>
          </a:bodyPr>
          <a:lstStyle/>
          <a:p>
            <a:r>
              <a:rPr lang="en-GB" i="1" dirty="0">
                <a:solidFill>
                  <a:schemeClr val="accent1">
                    <a:lumMod val="50000"/>
                  </a:schemeClr>
                </a:solidFill>
              </a:rPr>
              <a:t>Q.3 Climate change is mostly due to human activity...</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92986FB0-8842-4E3D-8B3A-6C93DFF30314}"/>
              </a:ext>
            </a:extLst>
          </p:cNvPr>
          <p:cNvGraphicFramePr>
            <a:graphicFrameLocks/>
          </p:cNvGraphicFramePr>
          <p:nvPr>
            <p:extLst>
              <p:ext uri="{D42A27DB-BD31-4B8C-83A1-F6EECF244321}">
                <p14:modId xmlns:p14="http://schemas.microsoft.com/office/powerpoint/2010/main" val="2019239151"/>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D3686AB-2847-40A9-9553-0E76BF92C40B}"/>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D6E404A6-3593-44B6-B865-4E88D9A02EA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D8EF5D1D-7891-49BB-9ED7-EF3D3321AB5A}"/>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16F9F448-1778-4846-A0D1-E1B469130603}"/>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7EFCFDAA-3AEC-43E8-8319-CEFE408345AD}"/>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BAA265BC-63B4-4551-9995-D5EC0E8091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29065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325073"/>
            <a:ext cx="8598716" cy="369332"/>
          </a:xfrm>
          <a:prstGeom prst="rect">
            <a:avLst/>
          </a:prstGeom>
          <a:noFill/>
        </p:spPr>
        <p:txBody>
          <a:bodyPr wrap="square" rtlCol="0">
            <a:spAutoFit/>
          </a:bodyPr>
          <a:lstStyle/>
          <a:p>
            <a:r>
              <a:rPr lang="en-GB" i="1" dirty="0">
                <a:solidFill>
                  <a:schemeClr val="accent1">
                    <a:lumMod val="50000"/>
                  </a:schemeClr>
                </a:solidFill>
              </a:rPr>
              <a:t>Q.3 The earth is getting warmer </a:t>
            </a:r>
            <a:r>
              <a:rPr lang="en-US" i="1" dirty="0">
                <a:solidFill>
                  <a:schemeClr val="accent1">
                    <a:lumMod val="50000"/>
                  </a:schemeClr>
                </a:solidFill>
              </a:rPr>
              <a:t>as a result of climate change…</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04FE74A4-36E0-4AE3-8DFE-5CF63D86AF15}"/>
              </a:ext>
            </a:extLst>
          </p:cNvPr>
          <p:cNvGraphicFramePr>
            <a:graphicFrameLocks/>
          </p:cNvGraphicFramePr>
          <p:nvPr>
            <p:extLst>
              <p:ext uri="{D42A27DB-BD31-4B8C-83A1-F6EECF244321}">
                <p14:modId xmlns:p14="http://schemas.microsoft.com/office/powerpoint/2010/main" val="231663500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E32BA54-0136-4F84-8FD3-24DBF864955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367B2A2-8E45-4DB9-ABC2-94229678E79D}"/>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0A0ECC2E-745D-405E-921C-4CC19C4FE1D2}"/>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71B9CE64-9988-409B-B556-E2E10D54B8ED}"/>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1B8C712E-CC44-43CA-B79C-A8B889AFA565}"/>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1145CAF8-D18D-4A5F-A301-615A7B78D4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4175482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6" y="338175"/>
            <a:ext cx="10224573" cy="369332"/>
          </a:xfrm>
          <a:prstGeom prst="rect">
            <a:avLst/>
          </a:prstGeom>
          <a:noFill/>
        </p:spPr>
        <p:txBody>
          <a:bodyPr wrap="square" rtlCol="0">
            <a:spAutoFit/>
          </a:bodyPr>
          <a:lstStyle/>
          <a:p>
            <a:r>
              <a:rPr lang="en-GB" i="1" dirty="0">
                <a:solidFill>
                  <a:schemeClr val="accent1">
                    <a:lumMod val="50000"/>
                  </a:schemeClr>
                </a:solidFill>
              </a:rPr>
              <a:t>Q.3 There is broad agreement within the science community about the causes of climate change…</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4A297787-704D-4478-A572-9B1256FE8689}"/>
              </a:ext>
            </a:extLst>
          </p:cNvPr>
          <p:cNvGraphicFramePr>
            <a:graphicFrameLocks/>
          </p:cNvGraphicFramePr>
          <p:nvPr>
            <p:extLst>
              <p:ext uri="{D42A27DB-BD31-4B8C-83A1-F6EECF244321}">
                <p14:modId xmlns:p14="http://schemas.microsoft.com/office/powerpoint/2010/main" val="3085436677"/>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652B40A-C7E7-4EDF-95A8-B9885F8307C6}"/>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D86984AB-2783-444B-9A92-96FEBB23EA3B}"/>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F31908D6-4F26-4E7B-A8CD-C7074C73A488}"/>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1654F51B-47FB-4243-9DA2-44A3DD2A8907}"/>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68DEFC89-B43C-4E6D-83D1-5B6951A7ACAE}"/>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C4E0DEB5-38D1-42B1-88E8-BD73796E0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390584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338175"/>
            <a:ext cx="8598716" cy="369332"/>
          </a:xfrm>
          <a:prstGeom prst="rect">
            <a:avLst/>
          </a:prstGeom>
          <a:noFill/>
        </p:spPr>
        <p:txBody>
          <a:bodyPr wrap="square" rtlCol="0">
            <a:spAutoFit/>
          </a:bodyPr>
          <a:lstStyle/>
          <a:p>
            <a:r>
              <a:rPr lang="en-GB" i="1" dirty="0">
                <a:solidFill>
                  <a:schemeClr val="accent1">
                    <a:lumMod val="50000"/>
                  </a:schemeClr>
                </a:solidFill>
              </a:rPr>
              <a:t>Q.3 The growing world population will put a strain on natural resources…</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BC2C27DF-E52C-41DE-BA3C-7982F8DC82FB}"/>
              </a:ext>
            </a:extLst>
          </p:cNvPr>
          <p:cNvGraphicFramePr>
            <a:graphicFrameLocks/>
          </p:cNvGraphicFramePr>
          <p:nvPr>
            <p:extLst>
              <p:ext uri="{D42A27DB-BD31-4B8C-83A1-F6EECF244321}">
                <p14:modId xmlns:p14="http://schemas.microsoft.com/office/powerpoint/2010/main" val="108930926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141F8975-14F8-462B-8065-991162F242D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5D7D9358-D33F-44DD-9505-F22A6BA57B98}"/>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B558AABF-53F4-480C-A540-A1B37415220A}"/>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DBC32849-04B0-4ED4-9118-4EB5B50B0774}"/>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723F245-802E-4E05-8193-4290AC21D362}"/>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90EA1286-0299-4256-816D-614BEEF284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13082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6" y="427839"/>
            <a:ext cx="9117225" cy="369332"/>
          </a:xfrm>
          <a:prstGeom prst="rect">
            <a:avLst/>
          </a:prstGeom>
          <a:noFill/>
        </p:spPr>
        <p:txBody>
          <a:bodyPr wrap="square" rtlCol="0">
            <a:spAutoFit/>
          </a:bodyPr>
          <a:lstStyle/>
          <a:p>
            <a:r>
              <a:rPr lang="en-GB" i="1" dirty="0">
                <a:solidFill>
                  <a:schemeClr val="accent1">
                    <a:lumMod val="50000"/>
                  </a:schemeClr>
                </a:solidFill>
              </a:rPr>
              <a:t>Q.3 The planet’s resources will sufficiently be able to deal with a growing population…</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F6ACB052-FFB1-4289-B130-955D94154C21}"/>
              </a:ext>
            </a:extLst>
          </p:cNvPr>
          <p:cNvGraphicFramePr>
            <a:graphicFrameLocks/>
          </p:cNvGraphicFramePr>
          <p:nvPr>
            <p:extLst>
              <p:ext uri="{D42A27DB-BD31-4B8C-83A1-F6EECF244321}">
                <p14:modId xmlns:p14="http://schemas.microsoft.com/office/powerpoint/2010/main" val="303215301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034E2843-8B4E-4281-A86A-5FE5F37334A2}"/>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8A2144F6-3A0D-4542-9BB1-02D23CB38A17}"/>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5EBB8441-AB28-484C-B667-1B206D20DED8}"/>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1BBC0996-8234-4718-8463-7AAEDEF5BEF0}"/>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7A5CA544-9783-4EBA-B230-A95EF8179503}"/>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EC4D916C-EA0A-474E-9E24-B0F95ED45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418105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302004" y="338175"/>
            <a:ext cx="8598716" cy="369332"/>
          </a:xfrm>
          <a:prstGeom prst="rect">
            <a:avLst/>
          </a:prstGeom>
          <a:noFill/>
        </p:spPr>
        <p:txBody>
          <a:bodyPr wrap="square" rtlCol="0">
            <a:spAutoFit/>
          </a:bodyPr>
          <a:lstStyle/>
          <a:p>
            <a:r>
              <a:rPr lang="en-GB" i="1" dirty="0">
                <a:solidFill>
                  <a:schemeClr val="accent1">
                    <a:lumMod val="50000"/>
                  </a:schemeClr>
                </a:solidFill>
              </a:rPr>
              <a:t>Q.3 Wind turbine farms are an acceptable form of energy…</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4EA8DE1F-BAA3-4DB6-8273-472F97B5B6BA}"/>
              </a:ext>
            </a:extLst>
          </p:cNvPr>
          <p:cNvGraphicFramePr>
            <a:graphicFrameLocks/>
          </p:cNvGraphicFramePr>
          <p:nvPr>
            <p:extLst>
              <p:ext uri="{D42A27DB-BD31-4B8C-83A1-F6EECF244321}">
                <p14:modId xmlns:p14="http://schemas.microsoft.com/office/powerpoint/2010/main" val="74982272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8796E60-BA04-4671-A8A2-D31E4D20C233}"/>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0FD5E199-5E29-48F3-9259-6D5E12CBCD74}"/>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79391D85-1B2A-4CF8-9B06-443276D45ADF}"/>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04C0BB76-E691-4515-95EB-B222F5C902E5}"/>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1745A956-F6DC-414F-8906-B135B410CDD4}"/>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10AAE729-39D0-45E4-87BC-19FF50F08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04568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logo&#10;&#10;Description generated with very high confidence">
            <a:extLst>
              <a:ext uri="{FF2B5EF4-FFF2-40B4-BE49-F238E27FC236}">
                <a16:creationId xmlns:a16="http://schemas.microsoft.com/office/drawing/2014/main" id="{35CE7ABF-370C-48A3-BD69-F7EC9712CF98}"/>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7" name="Text Box 6">
            <a:extLst>
              <a:ext uri="{FF2B5EF4-FFF2-40B4-BE49-F238E27FC236}">
                <a16:creationId xmlns:a16="http://schemas.microsoft.com/office/drawing/2014/main" id="{102CC10F-F508-4602-88BB-F606E19E7393}"/>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6" name="Text Box 6">
            <a:extLst>
              <a:ext uri="{FF2B5EF4-FFF2-40B4-BE49-F238E27FC236}">
                <a16:creationId xmlns:a16="http://schemas.microsoft.com/office/drawing/2014/main" id="{9B2BAEB0-6579-44AF-B310-5CBC869642A1}"/>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rPr>
              <a:t>Medicine &amp; Food</a:t>
            </a:r>
            <a:endParaRPr lang="en-GB" sz="4400" dirty="0">
              <a:solidFill>
                <a:schemeClr val="accent1">
                  <a:lumMod val="50000"/>
                </a:schemeClr>
              </a:solidFill>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21334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338175"/>
            <a:ext cx="8598716" cy="369332"/>
          </a:xfrm>
          <a:prstGeom prst="rect">
            <a:avLst/>
          </a:prstGeom>
          <a:noFill/>
        </p:spPr>
        <p:txBody>
          <a:bodyPr wrap="square" rtlCol="0">
            <a:spAutoFit/>
          </a:bodyPr>
          <a:lstStyle/>
          <a:p>
            <a:r>
              <a:rPr lang="en-GB" i="1" dirty="0">
                <a:solidFill>
                  <a:schemeClr val="accent1">
                    <a:lumMod val="50000"/>
                  </a:schemeClr>
                </a:solidFill>
              </a:rPr>
              <a:t>Q.4 It is safe to eat genetically modified foods…</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2A5BFE4D-373F-4398-AAB6-234C46C6425D}"/>
              </a:ext>
            </a:extLst>
          </p:cNvPr>
          <p:cNvGraphicFramePr>
            <a:graphicFrameLocks/>
          </p:cNvGraphicFramePr>
          <p:nvPr>
            <p:extLst>
              <p:ext uri="{D42A27DB-BD31-4B8C-83A1-F6EECF244321}">
                <p14:modId xmlns:p14="http://schemas.microsoft.com/office/powerpoint/2010/main" val="148987611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3489719-3B57-48DC-B966-9F3C20A67392}"/>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D84C5E60-C3D7-4F0F-AE24-43838BB84BCF}"/>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121B45A0-8646-49B1-8AE8-DB39741E0DBE}"/>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AA9FB70F-9D8B-4C24-9C00-6BAFA3EF06A3}"/>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1521C158-5FCD-4E79-81D5-0976FE898A87}"/>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3FA613F8-C794-431A-A5E7-22336DA2C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146517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402672"/>
            <a:ext cx="8598716" cy="369332"/>
          </a:xfrm>
          <a:prstGeom prst="rect">
            <a:avLst/>
          </a:prstGeom>
          <a:noFill/>
        </p:spPr>
        <p:txBody>
          <a:bodyPr wrap="square" rtlCol="0">
            <a:spAutoFit/>
          </a:bodyPr>
          <a:lstStyle/>
          <a:p>
            <a:r>
              <a:rPr lang="en-GB" i="1" dirty="0">
                <a:solidFill>
                  <a:schemeClr val="accent1">
                    <a:lumMod val="50000"/>
                  </a:schemeClr>
                </a:solidFill>
              </a:rPr>
              <a:t>Q.4 It is safe to eat foods with pesticides…</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AF91E56D-8708-48D6-B01F-EBF7B0ACB315}"/>
              </a:ext>
            </a:extLst>
          </p:cNvPr>
          <p:cNvGraphicFramePr>
            <a:graphicFrameLocks/>
          </p:cNvGraphicFramePr>
          <p:nvPr>
            <p:extLst>
              <p:ext uri="{D42A27DB-BD31-4B8C-83A1-F6EECF244321}">
                <p14:modId xmlns:p14="http://schemas.microsoft.com/office/powerpoint/2010/main" val="391027510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49FC3785-353A-4C47-9080-E55BA8BE350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BB8382FB-BA19-41E8-A92D-1A587DBE827A}"/>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6A820A86-C7F1-4364-A832-9A6E7B41ACE2}"/>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ABE05035-DEA9-4D04-B9E5-55C2CA12EA2C}"/>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E4B593B1-5B34-4BC5-9B75-318E11796701}"/>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F6D0C23D-2CF1-42DE-BDD9-DD0CD33080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405047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49935" y="411061"/>
            <a:ext cx="8598716" cy="369332"/>
          </a:xfrm>
          <a:prstGeom prst="rect">
            <a:avLst/>
          </a:prstGeom>
          <a:noFill/>
        </p:spPr>
        <p:txBody>
          <a:bodyPr wrap="square" rtlCol="0">
            <a:spAutoFit/>
          </a:bodyPr>
          <a:lstStyle/>
          <a:p>
            <a:r>
              <a:rPr lang="en-GB" i="1" dirty="0">
                <a:solidFill>
                  <a:schemeClr val="accent1">
                    <a:lumMod val="50000"/>
                  </a:schemeClr>
                </a:solidFill>
              </a:rPr>
              <a:t>Q.4 Vaccinations are an acceptable form of preventative medical treatment…</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07003781-47B3-4C8C-9F6C-C6F68C58D402}"/>
              </a:ext>
            </a:extLst>
          </p:cNvPr>
          <p:cNvGraphicFramePr>
            <a:graphicFrameLocks/>
          </p:cNvGraphicFramePr>
          <p:nvPr>
            <p:extLst>
              <p:ext uri="{D42A27DB-BD31-4B8C-83A1-F6EECF244321}">
                <p14:modId xmlns:p14="http://schemas.microsoft.com/office/powerpoint/2010/main" val="316744914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F58AE9B2-CD00-439E-9D51-D0A25D494EE9}"/>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C81347CC-E7EE-481C-9119-FDA929DC593F}"/>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F8EEE2E5-63AA-43D7-B384-A520766B124D}"/>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C05A2ED4-EFBF-41B4-B50E-01D0467FE4D9}"/>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ADA4BCB-6AF0-43A0-9096-9235F1EB38DB}"/>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7B18CF3E-524A-4D8A-BF1C-99667FB2E3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840017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09057" y="411061"/>
            <a:ext cx="8598716" cy="369332"/>
          </a:xfrm>
          <a:prstGeom prst="rect">
            <a:avLst/>
          </a:prstGeom>
          <a:noFill/>
        </p:spPr>
        <p:txBody>
          <a:bodyPr wrap="square" rtlCol="0">
            <a:spAutoFit/>
          </a:bodyPr>
          <a:lstStyle/>
          <a:p>
            <a:r>
              <a:rPr lang="en-GB" i="1" dirty="0">
                <a:solidFill>
                  <a:schemeClr val="accent1">
                    <a:lumMod val="50000"/>
                  </a:schemeClr>
                </a:solidFill>
              </a:rPr>
              <a:t>Q.4 I would support the bioengineering of artificial organs for use in transplants…</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917895AB-5C05-45E2-B0F2-CC9E33B9F06E}"/>
              </a:ext>
            </a:extLst>
          </p:cNvPr>
          <p:cNvGraphicFramePr>
            <a:graphicFrameLocks/>
          </p:cNvGraphicFramePr>
          <p:nvPr>
            <p:extLst>
              <p:ext uri="{D42A27DB-BD31-4B8C-83A1-F6EECF244321}">
                <p14:modId xmlns:p14="http://schemas.microsoft.com/office/powerpoint/2010/main" val="2722468893"/>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08EE191-AB91-41BA-AC5E-FBD8835A0D92}"/>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F06C2E90-2526-412C-80C7-9C9283C04AD7}"/>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571526DC-310C-4802-A676-32104C46F305}"/>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963F1BB7-87DF-488D-8069-5E7E593FECAC}"/>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CFB10FA2-1351-4F04-B1C0-EB232F99BFCF}"/>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E8132E6E-FCB1-45A3-B94A-FF947B485C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376698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logo&#10;&#10;Description generated with very high confidence">
            <a:extLst>
              <a:ext uri="{FF2B5EF4-FFF2-40B4-BE49-F238E27FC236}">
                <a16:creationId xmlns:a16="http://schemas.microsoft.com/office/drawing/2014/main" id="{A39EB252-DC44-4233-AC2C-9FE8610F712F}"/>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5" name="Text Box 6">
            <a:extLst>
              <a:ext uri="{FF2B5EF4-FFF2-40B4-BE49-F238E27FC236}">
                <a16:creationId xmlns:a16="http://schemas.microsoft.com/office/drawing/2014/main" id="{69FD43E8-303F-4FBE-B92C-207B03CFF643}"/>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6" name="Text Box 6">
            <a:extLst>
              <a:ext uri="{FF2B5EF4-FFF2-40B4-BE49-F238E27FC236}">
                <a16:creationId xmlns:a16="http://schemas.microsoft.com/office/drawing/2014/main" id="{AEF8F812-5019-48A3-B41E-763AD7E3373A}"/>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rPr>
              <a:t>Evolution &amp; The Big Bang</a:t>
            </a:r>
            <a:endParaRPr lang="en-GB" sz="4400" dirty="0">
              <a:solidFill>
                <a:schemeClr val="accent1">
                  <a:lumMod val="50000"/>
                </a:schemeClr>
              </a:solidFill>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1122619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461286"/>
            <a:ext cx="8598716" cy="369332"/>
          </a:xfrm>
          <a:prstGeom prst="rect">
            <a:avLst/>
          </a:prstGeom>
          <a:noFill/>
        </p:spPr>
        <p:txBody>
          <a:bodyPr wrap="square" rtlCol="0">
            <a:spAutoFit/>
          </a:bodyPr>
          <a:lstStyle/>
          <a:p>
            <a:r>
              <a:rPr lang="en-GB" i="1" dirty="0">
                <a:solidFill>
                  <a:schemeClr val="accent1">
                    <a:lumMod val="50000"/>
                  </a:schemeClr>
                </a:solidFill>
              </a:rPr>
              <a:t>Q.5 The universe was created by a big explosion almost 14 billion years ago…</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1E186525-5886-46E6-B80A-A182E9489BDD}"/>
              </a:ext>
            </a:extLst>
          </p:cNvPr>
          <p:cNvGraphicFramePr>
            <a:graphicFrameLocks/>
          </p:cNvGraphicFramePr>
          <p:nvPr>
            <p:extLst>
              <p:ext uri="{D42A27DB-BD31-4B8C-83A1-F6EECF244321}">
                <p14:modId xmlns:p14="http://schemas.microsoft.com/office/powerpoint/2010/main" val="377091364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D532B4E-90C8-4A20-8A1B-FF4AD767D391}"/>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CE87FD23-D1AA-4144-B10B-B8FDC92CA19C}"/>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F5ADDF9C-C1AC-430C-8B23-48F5C59BFFEF}"/>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8270BDDF-0271-4EC3-B555-42CAE0E8CD9F}"/>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85C91DF5-73B1-48BC-B741-8FBD8274716A}"/>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35964E27-184F-4CD5-97FE-BCA9BC7AD3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562118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338175"/>
            <a:ext cx="8598716" cy="369332"/>
          </a:xfrm>
          <a:prstGeom prst="rect">
            <a:avLst/>
          </a:prstGeom>
          <a:noFill/>
        </p:spPr>
        <p:txBody>
          <a:bodyPr wrap="square" rtlCol="0">
            <a:spAutoFit/>
          </a:bodyPr>
          <a:lstStyle/>
          <a:p>
            <a:r>
              <a:rPr lang="en-GB" i="1" dirty="0">
                <a:solidFill>
                  <a:schemeClr val="accent1">
                    <a:lumMod val="50000"/>
                  </a:schemeClr>
                </a:solidFill>
              </a:rPr>
              <a:t>Q.5 How the universe was created can be sufficiently explained by science…</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4455486A-0EFF-4715-AC4D-C7AF36D603AE}"/>
              </a:ext>
            </a:extLst>
          </p:cNvPr>
          <p:cNvGraphicFramePr>
            <a:graphicFrameLocks/>
          </p:cNvGraphicFramePr>
          <p:nvPr>
            <p:extLst>
              <p:ext uri="{D42A27DB-BD31-4B8C-83A1-F6EECF244321}">
                <p14:modId xmlns:p14="http://schemas.microsoft.com/office/powerpoint/2010/main" val="3811126321"/>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545342A-4458-4698-8459-2C052D8B7BD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7AC618DC-DC4B-42AB-947F-EBF7BE7D43E4}"/>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EA1FE388-4EB6-48AD-81B0-50D6112AC5BE}"/>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19AC0097-2058-4757-9496-9826E78748AC}"/>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E36813FC-A3F7-4E38-A6FA-4B75682B947D}"/>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C866655D-0F90-4F4F-8D87-DE3B6881DB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762951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6" y="338175"/>
            <a:ext cx="9889013" cy="369332"/>
          </a:xfrm>
          <a:prstGeom prst="rect">
            <a:avLst/>
          </a:prstGeom>
          <a:noFill/>
        </p:spPr>
        <p:txBody>
          <a:bodyPr wrap="square" rtlCol="0">
            <a:spAutoFit/>
          </a:bodyPr>
          <a:lstStyle/>
          <a:p>
            <a:r>
              <a:rPr lang="en-GB" i="1" dirty="0">
                <a:solidFill>
                  <a:schemeClr val="accent1">
                    <a:lumMod val="50000"/>
                  </a:schemeClr>
                </a:solidFill>
              </a:rPr>
              <a:t>Q.5 There is agreement amongst scientists that the universe was created by a big explosion…</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C2C41618-C5B4-4BEB-8DD3-7CCBE4444DB4}"/>
              </a:ext>
            </a:extLst>
          </p:cNvPr>
          <p:cNvGraphicFramePr>
            <a:graphicFrameLocks/>
          </p:cNvGraphicFramePr>
          <p:nvPr>
            <p:extLst>
              <p:ext uri="{D42A27DB-BD31-4B8C-83A1-F6EECF244321}">
                <p14:modId xmlns:p14="http://schemas.microsoft.com/office/powerpoint/2010/main" val="220102509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91ED30D-A8D8-4474-927B-F154667C744F}"/>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22A05370-830C-4BE7-B4A8-B686E7987F93}"/>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3C29ACC1-2592-4C45-8BBB-6E17508BA89E}"/>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323C52AD-A334-47D9-A1D4-7C5E848B0DBB}"/>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F763FF9A-6E33-4397-A91B-267E18BB07B4}"/>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69F4ECF5-CD7A-4BCC-882A-D23BD91623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089444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293615" y="492063"/>
            <a:ext cx="8598716" cy="369332"/>
          </a:xfrm>
          <a:prstGeom prst="rect">
            <a:avLst/>
          </a:prstGeom>
          <a:noFill/>
        </p:spPr>
        <p:txBody>
          <a:bodyPr wrap="square" rtlCol="0">
            <a:spAutoFit/>
          </a:bodyPr>
          <a:lstStyle/>
          <a:p>
            <a:r>
              <a:rPr lang="en-GB" i="1" dirty="0">
                <a:solidFill>
                  <a:schemeClr val="accent1">
                    <a:lumMod val="50000"/>
                  </a:schemeClr>
                </a:solidFill>
              </a:rPr>
              <a:t>Q.5 Humans evolved over time guided by a supreme being…</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EACEC6EC-0B71-4424-B041-A8850458C183}"/>
              </a:ext>
            </a:extLst>
          </p:cNvPr>
          <p:cNvGraphicFramePr>
            <a:graphicFrameLocks/>
          </p:cNvGraphicFramePr>
          <p:nvPr>
            <p:extLst>
              <p:ext uri="{D42A27DB-BD31-4B8C-83A1-F6EECF244321}">
                <p14:modId xmlns:p14="http://schemas.microsoft.com/office/powerpoint/2010/main" val="837859048"/>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B4C2AE49-7234-40A1-A78D-7CFC55ADA4B3}"/>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A653144B-ED1A-459F-9BE6-CBD620432CFB}"/>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2D8C387C-FE88-49FE-B4A2-630130CF05A6}"/>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0EF48917-6BAE-4427-8E5F-F24D7753B695}"/>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46652B19-ABE4-423E-8A9A-03C29B19DC00}"/>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F9AE0842-E5F4-46A8-8785-12E9EA79CE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805599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6" y="492063"/>
            <a:ext cx="9607005" cy="369332"/>
          </a:xfrm>
          <a:prstGeom prst="rect">
            <a:avLst/>
          </a:prstGeom>
          <a:noFill/>
        </p:spPr>
        <p:txBody>
          <a:bodyPr wrap="square" rtlCol="0">
            <a:spAutoFit/>
          </a:bodyPr>
          <a:lstStyle/>
          <a:p>
            <a:r>
              <a:rPr lang="en-GB" i="1" dirty="0">
                <a:solidFill>
                  <a:schemeClr val="accent1">
                    <a:lumMod val="50000"/>
                  </a:schemeClr>
                </a:solidFill>
              </a:rPr>
              <a:t>Q.5 Life on earth, including humans, evolved through a process of natural selection…</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AD732CBB-CB14-4FB2-A874-87F41BDC6F59}"/>
              </a:ext>
            </a:extLst>
          </p:cNvPr>
          <p:cNvGraphicFramePr>
            <a:graphicFrameLocks/>
          </p:cNvGraphicFramePr>
          <p:nvPr>
            <p:extLst>
              <p:ext uri="{D42A27DB-BD31-4B8C-83A1-F6EECF244321}">
                <p14:modId xmlns:p14="http://schemas.microsoft.com/office/powerpoint/2010/main" val="2601978408"/>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9C2F5DE-454C-48E9-8E63-F38F7B0BBCD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1F399D7C-FD6B-4F95-BE34-F5C5B6A589B7}"/>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A5C57938-62EC-48B9-84DC-6A4A5FA657A4}"/>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82AD5ADE-8801-400A-903C-A31DCA4269E1}"/>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4074D658-7E7D-43F6-BEAB-7E68FF313673}"/>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63D67835-9C86-4A7F-9AEA-8CECC8DF5D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691979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57E42-F436-4721-9594-FBB730440059}"/>
              </a:ext>
            </a:extLst>
          </p:cNvPr>
          <p:cNvSpPr txBox="1"/>
          <p:nvPr/>
        </p:nvSpPr>
        <p:spPr>
          <a:xfrm>
            <a:off x="177777" y="492063"/>
            <a:ext cx="8598716" cy="369332"/>
          </a:xfrm>
          <a:prstGeom prst="rect">
            <a:avLst/>
          </a:prstGeom>
          <a:noFill/>
        </p:spPr>
        <p:txBody>
          <a:bodyPr wrap="square" rtlCol="0">
            <a:spAutoFit/>
          </a:bodyPr>
          <a:lstStyle/>
          <a:p>
            <a:r>
              <a:rPr lang="en-GB" i="1" dirty="0">
                <a:solidFill>
                  <a:schemeClr val="accent1">
                    <a:lumMod val="50000"/>
                  </a:schemeClr>
                </a:solidFill>
              </a:rPr>
              <a:t>Q.5 Humans have existed in present form since the beginning…</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34819CF4-C55C-4676-93C3-4B729ACB7125}"/>
              </a:ext>
            </a:extLst>
          </p:cNvPr>
          <p:cNvGraphicFramePr>
            <a:graphicFrameLocks/>
          </p:cNvGraphicFramePr>
          <p:nvPr>
            <p:extLst>
              <p:ext uri="{D42A27DB-BD31-4B8C-83A1-F6EECF244321}">
                <p14:modId xmlns:p14="http://schemas.microsoft.com/office/powerpoint/2010/main" val="207309120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3973D74-FEA0-4229-9B8A-11069F39EB32}"/>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6" name="Rectangle 5">
            <a:extLst>
              <a:ext uri="{FF2B5EF4-FFF2-40B4-BE49-F238E27FC236}">
                <a16:creationId xmlns:a16="http://schemas.microsoft.com/office/drawing/2014/main" id="{D8AE0268-1A17-4C02-8844-F3880D399465}"/>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7" name="Rectangle 6">
            <a:extLst>
              <a:ext uri="{FF2B5EF4-FFF2-40B4-BE49-F238E27FC236}">
                <a16:creationId xmlns:a16="http://schemas.microsoft.com/office/drawing/2014/main" id="{3976D27D-C75E-4426-AAA3-CCDE0CD58F5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8" name="Picture 7">
            <a:extLst>
              <a:ext uri="{FF2B5EF4-FFF2-40B4-BE49-F238E27FC236}">
                <a16:creationId xmlns:a16="http://schemas.microsoft.com/office/drawing/2014/main" id="{3021ED66-D11E-49AA-B1A6-8D878B68555D}"/>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EA9CF636-E0F0-4F7A-89C0-F610CF3BC429}"/>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0" name="Picture 9">
            <a:extLst>
              <a:ext uri="{FF2B5EF4-FFF2-40B4-BE49-F238E27FC236}">
                <a16:creationId xmlns:a16="http://schemas.microsoft.com/office/drawing/2014/main" id="{9B22C7FB-F181-4838-A0E5-693657B6C1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583349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31533465-2550-406F-A1E1-9C3BAB6B34CC}"/>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4" name="Text Box 6">
            <a:extLst>
              <a:ext uri="{FF2B5EF4-FFF2-40B4-BE49-F238E27FC236}">
                <a16:creationId xmlns:a16="http://schemas.microsoft.com/office/drawing/2014/main" id="{2081CA88-70AA-4CF3-A302-914B8B205ECA}"/>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rgbClr val="A81836"/>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2" name="Text Box 6">
            <a:extLst>
              <a:ext uri="{FF2B5EF4-FFF2-40B4-BE49-F238E27FC236}">
                <a16:creationId xmlns:a16="http://schemas.microsoft.com/office/drawing/2014/main" id="{89C0F3B0-6C17-4410-B486-00C38EE68918}"/>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rPr>
              <a:t>The Role of Science</a:t>
            </a:r>
            <a:endParaRPr lang="en-GB" sz="4400" dirty="0">
              <a:solidFill>
                <a:schemeClr val="accent1">
                  <a:lumMod val="50000"/>
                </a:schemeClr>
              </a:solidFill>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785932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7" y="492063"/>
            <a:ext cx="8598716" cy="369332"/>
          </a:xfrm>
          <a:prstGeom prst="rect">
            <a:avLst/>
          </a:prstGeom>
          <a:noFill/>
        </p:spPr>
        <p:txBody>
          <a:bodyPr wrap="square" rtlCol="0">
            <a:spAutoFit/>
          </a:bodyPr>
          <a:lstStyle/>
          <a:p>
            <a:r>
              <a:rPr lang="en-GB" i="1" dirty="0">
                <a:solidFill>
                  <a:schemeClr val="accent1">
                    <a:lumMod val="50000"/>
                  </a:schemeClr>
                </a:solidFill>
              </a:rPr>
              <a:t>Q.6 It is important for scientific findings to inform government policy...</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B88A31C2-909E-4983-96B4-213BEBCC9C07}"/>
              </a:ext>
            </a:extLst>
          </p:cNvPr>
          <p:cNvGraphicFramePr>
            <a:graphicFrameLocks/>
          </p:cNvGraphicFramePr>
          <p:nvPr>
            <p:extLst>
              <p:ext uri="{D42A27DB-BD31-4B8C-83A1-F6EECF244321}">
                <p14:modId xmlns:p14="http://schemas.microsoft.com/office/powerpoint/2010/main" val="282418441"/>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2B5D2C07-B58C-448D-88D8-2D0DBD3AD00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F9297B84-6B5B-4AD9-AB48-A65129C6EDC1}"/>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CF214D8B-81E8-4612-AC93-A40F1D90AC99}"/>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472B7651-E6BB-43B0-B1FE-789A7485D1B3}"/>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B4E4D428-1C72-4916-BC6E-007740F08211}"/>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C5CC28BC-60B1-479F-B32E-2DCAB0AEBA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732716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7" y="492063"/>
            <a:ext cx="8598716" cy="369332"/>
          </a:xfrm>
          <a:prstGeom prst="rect">
            <a:avLst/>
          </a:prstGeom>
          <a:noFill/>
        </p:spPr>
        <p:txBody>
          <a:bodyPr wrap="square" rtlCol="0">
            <a:spAutoFit/>
          </a:bodyPr>
          <a:lstStyle/>
          <a:p>
            <a:r>
              <a:rPr lang="en-GB" i="1" dirty="0">
                <a:solidFill>
                  <a:schemeClr val="accent1">
                    <a:lumMod val="50000"/>
                  </a:schemeClr>
                </a:solidFill>
              </a:rPr>
              <a:t>Q.6 Scientific findings regularly inform government policy…</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75674885-8B83-4EEA-ADE5-6508EA02507D}"/>
              </a:ext>
            </a:extLst>
          </p:cNvPr>
          <p:cNvGraphicFramePr>
            <a:graphicFrameLocks/>
          </p:cNvGraphicFramePr>
          <p:nvPr>
            <p:extLst>
              <p:ext uri="{D42A27DB-BD31-4B8C-83A1-F6EECF244321}">
                <p14:modId xmlns:p14="http://schemas.microsoft.com/office/powerpoint/2010/main" val="232286124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D982CE0A-F3A0-4FCD-995A-4B8CC9F8AE9F}"/>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C46BA503-34B5-44B3-9961-24472261F60D}"/>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33C1481F-3177-4E5E-ACA8-183D574D3593}"/>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5B854DAD-33AC-4488-91D2-3667F7D8FA8A}"/>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02ABB5A7-FC9D-47A9-A30A-487E953F91BB}"/>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9AEE0F60-8E9A-436B-B7D5-F889579B46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536996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7" y="444913"/>
            <a:ext cx="8598716" cy="369332"/>
          </a:xfrm>
          <a:prstGeom prst="rect">
            <a:avLst/>
          </a:prstGeom>
          <a:noFill/>
        </p:spPr>
        <p:txBody>
          <a:bodyPr wrap="square" rtlCol="0">
            <a:spAutoFit/>
          </a:bodyPr>
          <a:lstStyle/>
          <a:p>
            <a:r>
              <a:rPr lang="en-GB" i="1" dirty="0">
                <a:solidFill>
                  <a:schemeClr val="accent1">
                    <a:lumMod val="50000"/>
                  </a:schemeClr>
                </a:solidFill>
              </a:rPr>
              <a:t>Q.7 The general public does not know much about science...</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1C41260E-53F6-4FA5-8C37-E19175459E36}"/>
              </a:ext>
            </a:extLst>
          </p:cNvPr>
          <p:cNvGraphicFramePr>
            <a:graphicFrameLocks/>
          </p:cNvGraphicFramePr>
          <p:nvPr>
            <p:extLst>
              <p:ext uri="{D42A27DB-BD31-4B8C-83A1-F6EECF244321}">
                <p14:modId xmlns:p14="http://schemas.microsoft.com/office/powerpoint/2010/main" val="90171059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AF00BC7-1ECB-4447-8F6C-F7483113932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574968D3-C94E-4390-8C43-F5077A3AB34E}"/>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4C9A5D1D-171A-49E4-8ADF-0A6660F8E4F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048A5916-7146-4C80-807B-9CF65E118039}"/>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95B73FC4-1198-47DC-BAB7-49328EB4210F}"/>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39D4C189-AE4A-4765-A56F-A2A141037A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669175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17445" y="492063"/>
            <a:ext cx="9932565" cy="369332"/>
          </a:xfrm>
          <a:prstGeom prst="rect">
            <a:avLst/>
          </a:prstGeom>
          <a:noFill/>
        </p:spPr>
        <p:txBody>
          <a:bodyPr wrap="square" rtlCol="0">
            <a:spAutoFit/>
          </a:bodyPr>
          <a:lstStyle/>
          <a:p>
            <a:r>
              <a:rPr lang="en-GB" i="1" dirty="0">
                <a:solidFill>
                  <a:schemeClr val="accent1">
                    <a:lumMod val="50000"/>
                  </a:schemeClr>
                </a:solidFill>
              </a:rPr>
              <a:t>Q.7 The general public finds it hard to distinguish which scientific findings are well-founded…</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CCAE4625-6A70-4419-8113-312C9D6A8AEF}"/>
              </a:ext>
            </a:extLst>
          </p:cNvPr>
          <p:cNvGraphicFramePr>
            <a:graphicFrameLocks/>
          </p:cNvGraphicFramePr>
          <p:nvPr>
            <p:extLst>
              <p:ext uri="{D42A27DB-BD31-4B8C-83A1-F6EECF244321}">
                <p14:modId xmlns:p14="http://schemas.microsoft.com/office/powerpoint/2010/main" val="18768171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8E8C09D4-5549-467C-AD7B-625691902335}"/>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2E69C0CE-F525-4DCB-A485-54B0E4374AB3}"/>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27DFD923-0ABE-4EA0-869C-C15812DA5392}"/>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BF1626EE-A90A-4DC1-A4DA-3E5E52C330F7}"/>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7FCC4AD-0041-4CD8-87E9-CE45EACD2B96}"/>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0063D118-CCD1-4504-94AF-D07451F292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669030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7" y="411061"/>
            <a:ext cx="8598716" cy="369332"/>
          </a:xfrm>
          <a:prstGeom prst="rect">
            <a:avLst/>
          </a:prstGeom>
          <a:noFill/>
        </p:spPr>
        <p:txBody>
          <a:bodyPr wrap="square" rtlCol="0">
            <a:spAutoFit/>
          </a:bodyPr>
          <a:lstStyle/>
          <a:p>
            <a:r>
              <a:rPr lang="en-GB" i="1" dirty="0">
                <a:solidFill>
                  <a:schemeClr val="accent1">
                    <a:lumMod val="50000"/>
                  </a:schemeClr>
                </a:solidFill>
              </a:rPr>
              <a:t>Q.7 There is not enough science education in schools…</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2FD865F2-FEA9-4410-B5F3-A52D0984614B}"/>
              </a:ext>
            </a:extLst>
          </p:cNvPr>
          <p:cNvGraphicFramePr>
            <a:graphicFrameLocks/>
          </p:cNvGraphicFramePr>
          <p:nvPr>
            <p:extLst>
              <p:ext uri="{D42A27DB-BD31-4B8C-83A1-F6EECF244321}">
                <p14:modId xmlns:p14="http://schemas.microsoft.com/office/powerpoint/2010/main" val="21292960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A3195D8-C3C5-4F07-9D7A-0E8A5F97F3A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E686995-86FC-414E-B6C9-78A18A34A5C0}"/>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408A0040-C0C3-42D2-8209-2AD790A351F6}"/>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D8243630-FA6D-4D64-B992-FDB8C4FA1426}"/>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1E165817-5E6F-432C-87B7-EFF3B5F167A8}"/>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C622ED62-5C85-4050-84B5-88F43148E9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3988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51670" y="411061"/>
            <a:ext cx="8598716" cy="369332"/>
          </a:xfrm>
          <a:prstGeom prst="rect">
            <a:avLst/>
          </a:prstGeom>
          <a:noFill/>
        </p:spPr>
        <p:txBody>
          <a:bodyPr wrap="square" rtlCol="0">
            <a:spAutoFit/>
          </a:bodyPr>
          <a:lstStyle/>
          <a:p>
            <a:r>
              <a:rPr lang="en-GB" i="1" dirty="0">
                <a:solidFill>
                  <a:schemeClr val="accent1">
                    <a:lumMod val="50000"/>
                  </a:schemeClr>
                </a:solidFill>
              </a:rPr>
              <a:t>Q.7 The general public expects science to find solutions to problems too quickly…</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3EF92A71-C224-413C-8E96-15648F6EA5B0}"/>
              </a:ext>
            </a:extLst>
          </p:cNvPr>
          <p:cNvGraphicFramePr>
            <a:graphicFrameLocks/>
          </p:cNvGraphicFramePr>
          <p:nvPr>
            <p:extLst>
              <p:ext uri="{D42A27DB-BD31-4B8C-83A1-F6EECF244321}">
                <p14:modId xmlns:p14="http://schemas.microsoft.com/office/powerpoint/2010/main" val="54474687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83C2FA2F-054E-4012-A557-4B88E160438E}"/>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9C38161-855C-4654-835B-F28DAC2A75D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F5226B86-B7A0-44EA-9D9E-DE4D5E086326}"/>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9D995EA5-E52B-489B-8DE2-BC5F68DC13B2}"/>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54AB9FB-C4E0-41B7-9511-793C2EAC011A}"/>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32C8B615-4057-41A6-9981-9FE21D6DA6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950148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85225" y="411061"/>
            <a:ext cx="8598716" cy="369332"/>
          </a:xfrm>
          <a:prstGeom prst="rect">
            <a:avLst/>
          </a:prstGeom>
          <a:noFill/>
        </p:spPr>
        <p:txBody>
          <a:bodyPr wrap="square" rtlCol="0">
            <a:spAutoFit/>
          </a:bodyPr>
          <a:lstStyle/>
          <a:p>
            <a:r>
              <a:rPr lang="en-GB" i="1" dirty="0">
                <a:solidFill>
                  <a:schemeClr val="accent1">
                    <a:lumMod val="50000"/>
                  </a:schemeClr>
                </a:solidFill>
              </a:rPr>
              <a:t>Q.8 I am interested in science news…</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99B4A3F7-4C58-464C-A145-CA7AEB14EB93}"/>
              </a:ext>
            </a:extLst>
          </p:cNvPr>
          <p:cNvGraphicFramePr>
            <a:graphicFrameLocks/>
          </p:cNvGraphicFramePr>
          <p:nvPr>
            <p:extLst>
              <p:ext uri="{D42A27DB-BD31-4B8C-83A1-F6EECF244321}">
                <p14:modId xmlns:p14="http://schemas.microsoft.com/office/powerpoint/2010/main" val="38735338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7E4F438-5D51-47F7-9765-883A9B30A7B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1453851-B946-4E28-A247-018F38115DD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C628A06E-53F5-4D32-AEEC-CF398244A052}"/>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19C39231-C12C-4F31-B380-8A92B6609111}"/>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1CC5E49C-EC0B-44F7-A9CD-B7F15E9E8BEF}"/>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D7F9F5AC-4509-4C28-B3CF-00DDA99225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58875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43281" y="492063"/>
            <a:ext cx="8598716" cy="369332"/>
          </a:xfrm>
          <a:prstGeom prst="rect">
            <a:avLst/>
          </a:prstGeom>
          <a:noFill/>
        </p:spPr>
        <p:txBody>
          <a:bodyPr wrap="square" rtlCol="0">
            <a:spAutoFit/>
          </a:bodyPr>
          <a:lstStyle/>
          <a:p>
            <a:r>
              <a:rPr lang="en-GB" i="1" dirty="0">
                <a:solidFill>
                  <a:schemeClr val="accent1">
                    <a:lumMod val="50000"/>
                  </a:schemeClr>
                </a:solidFill>
              </a:rPr>
              <a:t>Q.8 There is a lack of public interest in science news…</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E0EB1FB6-5DB6-41A5-97A8-CF0379FC9D26}"/>
              </a:ext>
            </a:extLst>
          </p:cNvPr>
          <p:cNvGraphicFramePr>
            <a:graphicFrameLocks/>
          </p:cNvGraphicFramePr>
          <p:nvPr>
            <p:extLst>
              <p:ext uri="{D42A27DB-BD31-4B8C-83A1-F6EECF244321}">
                <p14:modId xmlns:p14="http://schemas.microsoft.com/office/powerpoint/2010/main" val="384927809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29B8841-6864-4696-A116-083B715EAEF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B694609-5A78-439B-B415-5D99AE9CD9BB}"/>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54957352-B735-49A8-B579-6FC7DC4D71B8}"/>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46CB79B5-8A8E-4D3B-A391-1A0727522BC4}"/>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0858AA8E-8AE3-4A24-BF00-C7DD579DE57F}"/>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D8BB242C-7832-4A21-AA6A-22C339B951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892845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7" y="338175"/>
            <a:ext cx="8598716" cy="369332"/>
          </a:xfrm>
          <a:prstGeom prst="rect">
            <a:avLst/>
          </a:prstGeom>
          <a:noFill/>
        </p:spPr>
        <p:txBody>
          <a:bodyPr wrap="square" rtlCol="0">
            <a:spAutoFit/>
          </a:bodyPr>
          <a:lstStyle/>
          <a:p>
            <a:r>
              <a:rPr lang="en-GB" i="1" dirty="0">
                <a:solidFill>
                  <a:schemeClr val="accent1">
                    <a:lumMod val="50000"/>
                  </a:schemeClr>
                </a:solidFill>
              </a:rPr>
              <a:t>Q.8 The Irish media lacks coverage of science news…</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46020ECC-610D-434C-A715-AED62F869252}"/>
              </a:ext>
            </a:extLst>
          </p:cNvPr>
          <p:cNvGraphicFramePr>
            <a:graphicFrameLocks/>
          </p:cNvGraphicFramePr>
          <p:nvPr>
            <p:extLst>
              <p:ext uri="{D42A27DB-BD31-4B8C-83A1-F6EECF244321}">
                <p14:modId xmlns:p14="http://schemas.microsoft.com/office/powerpoint/2010/main" val="389273991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5064EC60-8388-46A2-82BD-38C8C75FED86}"/>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0D18AE37-9EC0-4129-9E63-9040A100B65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567785DE-9525-48E3-ABD3-680FC05141D3}"/>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EAD597BA-DC4C-4702-B2C0-2C3EACF1C371}"/>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C706D528-80F5-4057-B686-B914A79A4D52}"/>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F5405D94-F524-4F6D-A2D1-3F1EEB338F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424939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68447" y="427839"/>
            <a:ext cx="8598716" cy="369332"/>
          </a:xfrm>
          <a:prstGeom prst="rect">
            <a:avLst/>
          </a:prstGeom>
          <a:noFill/>
        </p:spPr>
        <p:txBody>
          <a:bodyPr wrap="square" rtlCol="0">
            <a:spAutoFit/>
          </a:bodyPr>
          <a:lstStyle/>
          <a:p>
            <a:r>
              <a:rPr lang="en-GB" i="1" dirty="0">
                <a:solidFill>
                  <a:schemeClr val="accent1">
                    <a:lumMod val="50000"/>
                  </a:schemeClr>
                </a:solidFill>
              </a:rPr>
              <a:t>Q.8 Scientists in Ireland are communicating science news sufficiently…</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8346EFF7-7E59-42BA-9B6A-BA017A2B37AA}"/>
              </a:ext>
            </a:extLst>
          </p:cNvPr>
          <p:cNvGraphicFramePr>
            <a:graphicFrameLocks/>
          </p:cNvGraphicFramePr>
          <p:nvPr>
            <p:extLst>
              <p:ext uri="{D42A27DB-BD31-4B8C-83A1-F6EECF244321}">
                <p14:modId xmlns:p14="http://schemas.microsoft.com/office/powerpoint/2010/main" val="307576703"/>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963B897-ED1A-4C3F-A950-C9D9F9C28DEB}"/>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B6968A35-9263-430C-88EF-BD87BDAE8B95}"/>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55D6E821-13C9-4F79-B3CE-F03DF7BDD770}"/>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8907A539-3F62-4FC4-A8C8-5DDD5203FD42}"/>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3FF0E47D-6494-48CD-9571-CE2A9BA939EA}"/>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E4E7A5F3-BC94-47CD-8A88-CA8AC8584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862720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68448" y="492063"/>
            <a:ext cx="8598716" cy="307777"/>
          </a:xfrm>
          <a:prstGeom prst="rect">
            <a:avLst/>
          </a:prstGeom>
          <a:noFill/>
        </p:spPr>
        <p:txBody>
          <a:bodyPr wrap="square" rtlCol="0">
            <a:spAutoFit/>
          </a:bodyPr>
          <a:lstStyle/>
          <a:p>
            <a:r>
              <a:rPr lang="en-GB" sz="1400" i="1" dirty="0">
                <a:solidFill>
                  <a:schemeClr val="accent1">
                    <a:lumMod val="50000"/>
                  </a:schemeClr>
                </a:solidFill>
              </a:rPr>
              <a:t>Q.8 The news media over-simplifies science news…</a:t>
            </a:r>
            <a:endParaRPr lang="en-IE" sz="1400"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494E00E0-917A-490E-8B96-0774B8CE42AD}"/>
              </a:ext>
            </a:extLst>
          </p:cNvPr>
          <p:cNvGraphicFramePr>
            <a:graphicFrameLocks/>
          </p:cNvGraphicFramePr>
          <p:nvPr>
            <p:extLst>
              <p:ext uri="{D42A27DB-BD31-4B8C-83A1-F6EECF244321}">
                <p14:modId xmlns:p14="http://schemas.microsoft.com/office/powerpoint/2010/main" val="16355034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2805B7F7-13F8-4A1B-AA69-28D19F2C5078}"/>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7905EC43-50BF-4764-AB7F-A6B2A2298F2F}"/>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C38EFEFD-9846-4866-8A19-E4FBAE1F1DB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2E4F768E-EC62-45A5-95D2-85541DE0326B}"/>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0A4A909-BBA1-4028-B1C4-CD31A9A4A7D8}"/>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CC231C98-1E98-49F6-A68A-45E45E1BF8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4250167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31533465-2550-406F-A1E1-9C3BAB6B34CC}"/>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4" name="Text Box 6">
            <a:extLst>
              <a:ext uri="{FF2B5EF4-FFF2-40B4-BE49-F238E27FC236}">
                <a16:creationId xmlns:a16="http://schemas.microsoft.com/office/drawing/2014/main" id="{2081CA88-70AA-4CF3-A302-914B8B205ECA}"/>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rgbClr val="A81836"/>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2" name="Text Box 6">
            <a:extLst>
              <a:ext uri="{FF2B5EF4-FFF2-40B4-BE49-F238E27FC236}">
                <a16:creationId xmlns:a16="http://schemas.microsoft.com/office/drawing/2014/main" id="{89C0F3B0-6C17-4410-B486-00C38EE68918}"/>
              </a:ext>
            </a:extLst>
          </p:cNvPr>
          <p:cNvSpPr txBox="1">
            <a:spLocks noChangeArrowheads="1"/>
          </p:cNvSpPr>
          <p:nvPr/>
        </p:nvSpPr>
        <p:spPr bwMode="auto">
          <a:xfrm>
            <a:off x="0" y="2582614"/>
            <a:ext cx="12192000" cy="1692771"/>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rPr>
              <a:t>Awareness of Scientists &amp; Scientific Achievements</a:t>
            </a: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13509979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59776" y="495811"/>
            <a:ext cx="8598716" cy="369332"/>
          </a:xfrm>
          <a:prstGeom prst="rect">
            <a:avLst/>
          </a:prstGeom>
          <a:noFill/>
        </p:spPr>
        <p:txBody>
          <a:bodyPr wrap="square" rtlCol="0">
            <a:spAutoFit/>
          </a:bodyPr>
          <a:lstStyle/>
          <a:p>
            <a:r>
              <a:rPr lang="en-GB" i="1" dirty="0">
                <a:solidFill>
                  <a:schemeClr val="accent1">
                    <a:lumMod val="50000"/>
                  </a:schemeClr>
                </a:solidFill>
              </a:rPr>
              <a:t>Q.9 Please name any Irish scientists, past or present, that you are aware of?</a:t>
            </a:r>
            <a:endParaRPr lang="en-IE" i="1" dirty="0">
              <a:solidFill>
                <a:schemeClr val="accent1">
                  <a:lumMod val="50000"/>
                </a:schemeClr>
              </a:solidFill>
            </a:endParaRPr>
          </a:p>
        </p:txBody>
      </p:sp>
      <p:sp>
        <p:nvSpPr>
          <p:cNvPr id="3" name="TextBox 2">
            <a:extLst>
              <a:ext uri="{FF2B5EF4-FFF2-40B4-BE49-F238E27FC236}">
                <a16:creationId xmlns:a16="http://schemas.microsoft.com/office/drawing/2014/main" id="{DF129746-74BF-4DF3-B963-BE309287B10A}"/>
              </a:ext>
            </a:extLst>
          </p:cNvPr>
          <p:cNvSpPr txBox="1"/>
          <p:nvPr/>
        </p:nvSpPr>
        <p:spPr>
          <a:xfrm>
            <a:off x="341023" y="5840976"/>
            <a:ext cx="4379976" cy="523220"/>
          </a:xfrm>
          <a:prstGeom prst="rect">
            <a:avLst/>
          </a:prstGeom>
          <a:noFill/>
        </p:spPr>
        <p:txBody>
          <a:bodyPr wrap="square" rtlCol="0">
            <a:spAutoFit/>
          </a:bodyPr>
          <a:lstStyle/>
          <a:p>
            <a:r>
              <a:rPr lang="en-IE" sz="1400" i="1" dirty="0">
                <a:solidFill>
                  <a:schemeClr val="accent5">
                    <a:lumMod val="75000"/>
                  </a:schemeClr>
                </a:solidFill>
              </a:rPr>
              <a:t>69% of the public do not know of any Irish scientists, past of present.</a:t>
            </a:r>
          </a:p>
        </p:txBody>
      </p:sp>
      <p:graphicFrame>
        <p:nvGraphicFramePr>
          <p:cNvPr id="7" name="Chart 6">
            <a:extLst>
              <a:ext uri="{FF2B5EF4-FFF2-40B4-BE49-F238E27FC236}">
                <a16:creationId xmlns:a16="http://schemas.microsoft.com/office/drawing/2014/main" id="{E9BC007B-7064-45A5-A5D4-17FB135B036D}"/>
              </a:ext>
            </a:extLst>
          </p:cNvPr>
          <p:cNvGraphicFramePr>
            <a:graphicFrameLocks/>
          </p:cNvGraphicFramePr>
          <p:nvPr>
            <p:extLst>
              <p:ext uri="{D42A27DB-BD31-4B8C-83A1-F6EECF244321}">
                <p14:modId xmlns:p14="http://schemas.microsoft.com/office/powerpoint/2010/main" val="2548348925"/>
              </p:ext>
            </p:extLst>
          </p:nvPr>
        </p:nvGraphicFramePr>
        <p:xfrm>
          <a:off x="269969" y="1269000"/>
          <a:ext cx="5400000"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675BC6CC-2EF2-4A0C-9951-6900A15DE20F}"/>
              </a:ext>
            </a:extLst>
          </p:cNvPr>
          <p:cNvGraphicFramePr>
            <a:graphicFrameLocks/>
          </p:cNvGraphicFramePr>
          <p:nvPr>
            <p:extLst>
              <p:ext uri="{D42A27DB-BD31-4B8C-83A1-F6EECF244321}">
                <p14:modId xmlns:p14="http://schemas.microsoft.com/office/powerpoint/2010/main" val="898251541"/>
              </p:ext>
            </p:extLst>
          </p:nvPr>
        </p:nvGraphicFramePr>
        <p:xfrm>
          <a:off x="6099556" y="1269000"/>
          <a:ext cx="540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48282444-AB16-40CF-AF15-261D343172D0}"/>
              </a:ext>
            </a:extLst>
          </p:cNvPr>
          <p:cNvSpPr txBox="1"/>
          <p:nvPr/>
        </p:nvSpPr>
        <p:spPr>
          <a:xfrm>
            <a:off x="10006144" y="5007429"/>
            <a:ext cx="1489165" cy="415498"/>
          </a:xfrm>
          <a:prstGeom prst="rect">
            <a:avLst/>
          </a:prstGeom>
          <a:noFill/>
        </p:spPr>
        <p:txBody>
          <a:bodyPr wrap="square" rtlCol="0">
            <a:spAutoFit/>
          </a:bodyPr>
          <a:lstStyle/>
          <a:p>
            <a:r>
              <a:rPr lang="en-IE" sz="1050" dirty="0">
                <a:solidFill>
                  <a:schemeClr val="accent1">
                    <a:lumMod val="50000"/>
                  </a:schemeClr>
                </a:solidFill>
              </a:rPr>
              <a:t>All other mentions 5% or less</a:t>
            </a:r>
          </a:p>
        </p:txBody>
      </p:sp>
      <p:sp>
        <p:nvSpPr>
          <p:cNvPr id="9" name="TextBox 8">
            <a:extLst>
              <a:ext uri="{FF2B5EF4-FFF2-40B4-BE49-F238E27FC236}">
                <a16:creationId xmlns:a16="http://schemas.microsoft.com/office/drawing/2014/main" id="{ECF6C604-83CD-411F-A4B3-FA3DBC794243}"/>
              </a:ext>
            </a:extLst>
          </p:cNvPr>
          <p:cNvSpPr txBox="1"/>
          <p:nvPr/>
        </p:nvSpPr>
        <p:spPr>
          <a:xfrm>
            <a:off x="2969969" y="5007429"/>
            <a:ext cx="1489165" cy="415498"/>
          </a:xfrm>
          <a:prstGeom prst="rect">
            <a:avLst/>
          </a:prstGeom>
          <a:noFill/>
        </p:spPr>
        <p:txBody>
          <a:bodyPr wrap="square" rtlCol="0">
            <a:spAutoFit/>
          </a:bodyPr>
          <a:lstStyle/>
          <a:p>
            <a:r>
              <a:rPr lang="en-IE" sz="1050" dirty="0">
                <a:solidFill>
                  <a:schemeClr val="accent5">
                    <a:lumMod val="75000"/>
                  </a:schemeClr>
                </a:solidFill>
              </a:rPr>
              <a:t>All other mentions 1% or less</a:t>
            </a:r>
          </a:p>
        </p:txBody>
      </p:sp>
      <p:pic>
        <p:nvPicPr>
          <p:cNvPr id="10" name="Picture 9">
            <a:extLst>
              <a:ext uri="{FF2B5EF4-FFF2-40B4-BE49-F238E27FC236}">
                <a16:creationId xmlns:a16="http://schemas.microsoft.com/office/drawing/2014/main" id="{1F167159-9F5A-4DD4-8CB1-C5B91B22A4AD}"/>
              </a:ext>
            </a:extLst>
          </p:cNvPr>
          <p:cNvPicPr>
            <a:picLocks noChangeAspect="1"/>
          </p:cNvPicPr>
          <p:nvPr/>
        </p:nvPicPr>
        <p:blipFill rotWithShape="1">
          <a:blip r:embed="rId4"/>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191CBB6C-7CDE-4CD6-B92C-487A19E1867F}"/>
              </a:ext>
            </a:extLst>
          </p:cNvPr>
          <p:cNvPicPr>
            <a:picLocks noChangeAspect="1"/>
          </p:cNvPicPr>
          <p:nvPr/>
        </p:nvPicPr>
        <p:blipFill rotWithShape="1">
          <a:blip r:embed="rId5">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E8A717E4-0CBB-4C2A-90B1-5F075C3E1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459855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7776" y="454475"/>
            <a:ext cx="9607005" cy="369332"/>
          </a:xfrm>
          <a:prstGeom prst="rect">
            <a:avLst/>
          </a:prstGeom>
          <a:noFill/>
        </p:spPr>
        <p:txBody>
          <a:bodyPr wrap="square" rtlCol="0">
            <a:spAutoFit/>
          </a:bodyPr>
          <a:lstStyle/>
          <a:p>
            <a:r>
              <a:rPr lang="en-GB" i="1" dirty="0">
                <a:solidFill>
                  <a:schemeClr val="accent1">
                    <a:lumMod val="50000"/>
                  </a:schemeClr>
                </a:solidFill>
              </a:rPr>
              <a:t>Q.10 Please name any Irish scientific achievements, past or present, that you are aware of?</a:t>
            </a:r>
            <a:endParaRPr lang="en-IE" i="1" dirty="0">
              <a:solidFill>
                <a:schemeClr val="accent1">
                  <a:lumMod val="50000"/>
                </a:schemeClr>
              </a:solidFill>
            </a:endParaRPr>
          </a:p>
        </p:txBody>
      </p:sp>
      <p:graphicFrame>
        <p:nvGraphicFramePr>
          <p:cNvPr id="7" name="Chart 6">
            <a:extLst>
              <a:ext uri="{FF2B5EF4-FFF2-40B4-BE49-F238E27FC236}">
                <a16:creationId xmlns:a16="http://schemas.microsoft.com/office/drawing/2014/main" id="{013C7AE9-E11E-4DFC-90EB-1D11593AE88B}"/>
              </a:ext>
            </a:extLst>
          </p:cNvPr>
          <p:cNvGraphicFramePr>
            <a:graphicFrameLocks/>
          </p:cNvGraphicFramePr>
          <p:nvPr>
            <p:extLst>
              <p:ext uri="{D42A27DB-BD31-4B8C-83A1-F6EECF244321}">
                <p14:modId xmlns:p14="http://schemas.microsoft.com/office/powerpoint/2010/main" val="4263062428"/>
              </p:ext>
            </p:extLst>
          </p:nvPr>
        </p:nvGraphicFramePr>
        <p:xfrm>
          <a:off x="121922" y="1269000"/>
          <a:ext cx="5400000" cy="432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E52D7560-E19B-475C-8C80-42F8B7A88626}"/>
              </a:ext>
            </a:extLst>
          </p:cNvPr>
          <p:cNvSpPr txBox="1"/>
          <p:nvPr/>
        </p:nvSpPr>
        <p:spPr>
          <a:xfrm>
            <a:off x="307467" y="5993177"/>
            <a:ext cx="4379976" cy="523220"/>
          </a:xfrm>
          <a:prstGeom prst="rect">
            <a:avLst/>
          </a:prstGeom>
          <a:noFill/>
        </p:spPr>
        <p:txBody>
          <a:bodyPr wrap="square" rtlCol="0">
            <a:spAutoFit/>
          </a:bodyPr>
          <a:lstStyle/>
          <a:p>
            <a:r>
              <a:rPr lang="en-IE" sz="1400" i="1" dirty="0">
                <a:solidFill>
                  <a:schemeClr val="accent5">
                    <a:lumMod val="75000"/>
                  </a:schemeClr>
                </a:solidFill>
              </a:rPr>
              <a:t>72% of the public do not know of any Irish scientific achievements, past of present.</a:t>
            </a:r>
          </a:p>
        </p:txBody>
      </p:sp>
      <p:graphicFrame>
        <p:nvGraphicFramePr>
          <p:cNvPr id="9" name="Chart 8">
            <a:extLst>
              <a:ext uri="{FF2B5EF4-FFF2-40B4-BE49-F238E27FC236}">
                <a16:creationId xmlns:a16="http://schemas.microsoft.com/office/drawing/2014/main" id="{9AE8CC91-2FD1-450E-B505-D0BF918D98BF}"/>
              </a:ext>
            </a:extLst>
          </p:cNvPr>
          <p:cNvGraphicFramePr>
            <a:graphicFrameLocks/>
          </p:cNvGraphicFramePr>
          <p:nvPr>
            <p:extLst>
              <p:ext uri="{D42A27DB-BD31-4B8C-83A1-F6EECF244321}">
                <p14:modId xmlns:p14="http://schemas.microsoft.com/office/powerpoint/2010/main" val="1064056697"/>
              </p:ext>
            </p:extLst>
          </p:nvPr>
        </p:nvGraphicFramePr>
        <p:xfrm>
          <a:off x="5643788" y="1259794"/>
          <a:ext cx="540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BF834E36-80D3-41AF-AF7C-8ADADB8175F5}"/>
              </a:ext>
            </a:extLst>
          </p:cNvPr>
          <p:cNvSpPr txBox="1"/>
          <p:nvPr/>
        </p:nvSpPr>
        <p:spPr>
          <a:xfrm>
            <a:off x="10006144" y="5007429"/>
            <a:ext cx="1489165" cy="415498"/>
          </a:xfrm>
          <a:prstGeom prst="rect">
            <a:avLst/>
          </a:prstGeom>
          <a:noFill/>
        </p:spPr>
        <p:txBody>
          <a:bodyPr wrap="square" rtlCol="0">
            <a:spAutoFit/>
          </a:bodyPr>
          <a:lstStyle/>
          <a:p>
            <a:r>
              <a:rPr lang="en-IE" sz="1050" dirty="0">
                <a:solidFill>
                  <a:schemeClr val="accent1">
                    <a:lumMod val="50000"/>
                  </a:schemeClr>
                </a:solidFill>
              </a:rPr>
              <a:t>All other mentions 6% or less</a:t>
            </a:r>
          </a:p>
        </p:txBody>
      </p:sp>
      <p:sp>
        <p:nvSpPr>
          <p:cNvPr id="10" name="TextBox 9">
            <a:extLst>
              <a:ext uri="{FF2B5EF4-FFF2-40B4-BE49-F238E27FC236}">
                <a16:creationId xmlns:a16="http://schemas.microsoft.com/office/drawing/2014/main" id="{C460F13F-9333-40EC-9C53-007BB4674155}"/>
              </a:ext>
            </a:extLst>
          </p:cNvPr>
          <p:cNvSpPr txBox="1"/>
          <p:nvPr/>
        </p:nvSpPr>
        <p:spPr>
          <a:xfrm>
            <a:off x="3513309" y="5007429"/>
            <a:ext cx="1489165" cy="415498"/>
          </a:xfrm>
          <a:prstGeom prst="rect">
            <a:avLst/>
          </a:prstGeom>
          <a:noFill/>
        </p:spPr>
        <p:txBody>
          <a:bodyPr wrap="square" rtlCol="0">
            <a:spAutoFit/>
          </a:bodyPr>
          <a:lstStyle/>
          <a:p>
            <a:r>
              <a:rPr lang="en-IE" sz="1050" dirty="0">
                <a:solidFill>
                  <a:schemeClr val="accent5">
                    <a:lumMod val="75000"/>
                  </a:schemeClr>
                </a:solidFill>
              </a:rPr>
              <a:t>All other mentions less than 1%</a:t>
            </a:r>
          </a:p>
        </p:txBody>
      </p:sp>
      <p:pic>
        <p:nvPicPr>
          <p:cNvPr id="11" name="Picture 10">
            <a:extLst>
              <a:ext uri="{FF2B5EF4-FFF2-40B4-BE49-F238E27FC236}">
                <a16:creationId xmlns:a16="http://schemas.microsoft.com/office/drawing/2014/main" id="{C282FC00-4B50-488C-B56E-522D87E51F76}"/>
              </a:ext>
            </a:extLst>
          </p:cNvPr>
          <p:cNvPicPr>
            <a:picLocks noChangeAspect="1"/>
          </p:cNvPicPr>
          <p:nvPr/>
        </p:nvPicPr>
        <p:blipFill rotWithShape="1">
          <a:blip r:embed="rId4"/>
          <a:srcRect l="16948"/>
          <a:stretch/>
        </p:blipFill>
        <p:spPr>
          <a:xfrm>
            <a:off x="11081856" y="4194"/>
            <a:ext cx="1110143" cy="641758"/>
          </a:xfrm>
          <a:prstGeom prst="rect">
            <a:avLst/>
          </a:prstGeom>
        </p:spPr>
      </p:pic>
      <p:pic>
        <p:nvPicPr>
          <p:cNvPr id="12" name="Picture 11" descr="A close up of a logo&#10;&#10;Description generated with very high confidence">
            <a:extLst>
              <a:ext uri="{FF2B5EF4-FFF2-40B4-BE49-F238E27FC236}">
                <a16:creationId xmlns:a16="http://schemas.microsoft.com/office/drawing/2014/main" id="{6AF73A22-12E7-4E1E-9B03-DC4ED763F0C8}"/>
              </a:ext>
            </a:extLst>
          </p:cNvPr>
          <p:cNvPicPr>
            <a:picLocks noChangeAspect="1"/>
          </p:cNvPicPr>
          <p:nvPr/>
        </p:nvPicPr>
        <p:blipFill rotWithShape="1">
          <a:blip r:embed="rId5">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3" name="Picture 12">
            <a:extLst>
              <a:ext uri="{FF2B5EF4-FFF2-40B4-BE49-F238E27FC236}">
                <a16:creationId xmlns:a16="http://schemas.microsoft.com/office/drawing/2014/main" id="{D5C864C0-63BA-48B1-AADD-2E3CCE562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835975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logo&#10;&#10;Description generated with very high confidence">
            <a:extLst>
              <a:ext uri="{FF2B5EF4-FFF2-40B4-BE49-F238E27FC236}">
                <a16:creationId xmlns:a16="http://schemas.microsoft.com/office/drawing/2014/main" id="{7C61118C-025B-4DBC-85E0-355976254B9E}"/>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sp>
        <p:nvSpPr>
          <p:cNvPr id="2" name="TextBox 1">
            <a:extLst>
              <a:ext uri="{FF2B5EF4-FFF2-40B4-BE49-F238E27FC236}">
                <a16:creationId xmlns:a16="http://schemas.microsoft.com/office/drawing/2014/main" id="{FEDED490-78F1-4771-810E-FE9D91E0C239}"/>
              </a:ext>
            </a:extLst>
          </p:cNvPr>
          <p:cNvSpPr txBox="1"/>
          <p:nvPr/>
        </p:nvSpPr>
        <p:spPr>
          <a:xfrm>
            <a:off x="327171" y="338175"/>
            <a:ext cx="10536572" cy="369332"/>
          </a:xfrm>
          <a:prstGeom prst="rect">
            <a:avLst/>
          </a:prstGeom>
          <a:noFill/>
        </p:spPr>
        <p:txBody>
          <a:bodyPr wrap="square" rtlCol="0">
            <a:spAutoFit/>
          </a:bodyPr>
          <a:lstStyle/>
          <a:p>
            <a:r>
              <a:rPr lang="en-GB" i="1" dirty="0">
                <a:solidFill>
                  <a:schemeClr val="accent1">
                    <a:lumMod val="50000"/>
                  </a:schemeClr>
                </a:solidFill>
              </a:rPr>
              <a:t>Q.11 In your opinion, what do you believe to be the single greatest scientific achievement ever made?</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8FA56DFB-1D97-4043-8E4A-AD965F8FC678}"/>
              </a:ext>
            </a:extLst>
          </p:cNvPr>
          <p:cNvGraphicFramePr>
            <a:graphicFrameLocks/>
          </p:cNvGraphicFramePr>
          <p:nvPr>
            <p:extLst>
              <p:ext uri="{D42A27DB-BD31-4B8C-83A1-F6EECF244321}">
                <p14:modId xmlns:p14="http://schemas.microsoft.com/office/powerpoint/2010/main" val="1934025945"/>
              </p:ext>
            </p:extLst>
          </p:nvPr>
        </p:nvGraphicFramePr>
        <p:xfrm>
          <a:off x="187235" y="1269000"/>
          <a:ext cx="5400000" cy="43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55F52693-26BB-4A66-BA6F-121959EDD769}"/>
              </a:ext>
            </a:extLst>
          </p:cNvPr>
          <p:cNvGraphicFramePr>
            <a:graphicFrameLocks/>
          </p:cNvGraphicFramePr>
          <p:nvPr>
            <p:extLst>
              <p:ext uri="{D42A27DB-BD31-4B8C-83A1-F6EECF244321}">
                <p14:modId xmlns:p14="http://schemas.microsoft.com/office/powerpoint/2010/main" val="3692055202"/>
              </p:ext>
            </p:extLst>
          </p:nvPr>
        </p:nvGraphicFramePr>
        <p:xfrm>
          <a:off x="5760720" y="1269000"/>
          <a:ext cx="5400000" cy="43200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341D8F9B-8A84-408B-B4DB-64183F5916F1}"/>
              </a:ext>
            </a:extLst>
          </p:cNvPr>
          <p:cNvSpPr txBox="1"/>
          <p:nvPr/>
        </p:nvSpPr>
        <p:spPr>
          <a:xfrm>
            <a:off x="335519" y="5888883"/>
            <a:ext cx="5103432" cy="523220"/>
          </a:xfrm>
          <a:prstGeom prst="rect">
            <a:avLst/>
          </a:prstGeom>
          <a:noFill/>
        </p:spPr>
        <p:txBody>
          <a:bodyPr wrap="square" rtlCol="0">
            <a:spAutoFit/>
          </a:bodyPr>
          <a:lstStyle/>
          <a:p>
            <a:r>
              <a:rPr lang="en-IE" sz="1400" i="1" dirty="0">
                <a:solidFill>
                  <a:schemeClr val="accent5">
                    <a:lumMod val="75000"/>
                  </a:schemeClr>
                </a:solidFill>
              </a:rPr>
              <a:t>35% of the public could not name what they believed to be the single greatest scientific achievement ever made</a:t>
            </a:r>
          </a:p>
        </p:txBody>
      </p:sp>
      <p:sp>
        <p:nvSpPr>
          <p:cNvPr id="8" name="TextBox 7">
            <a:extLst>
              <a:ext uri="{FF2B5EF4-FFF2-40B4-BE49-F238E27FC236}">
                <a16:creationId xmlns:a16="http://schemas.microsoft.com/office/drawing/2014/main" id="{3D2C6742-B633-4A5E-9332-8C4125D86570}"/>
              </a:ext>
            </a:extLst>
          </p:cNvPr>
          <p:cNvSpPr txBox="1"/>
          <p:nvPr/>
        </p:nvSpPr>
        <p:spPr>
          <a:xfrm>
            <a:off x="10006144" y="5007429"/>
            <a:ext cx="1489165" cy="415498"/>
          </a:xfrm>
          <a:prstGeom prst="rect">
            <a:avLst/>
          </a:prstGeom>
          <a:noFill/>
        </p:spPr>
        <p:txBody>
          <a:bodyPr wrap="square" rtlCol="0">
            <a:spAutoFit/>
          </a:bodyPr>
          <a:lstStyle/>
          <a:p>
            <a:r>
              <a:rPr lang="en-IE" sz="1050" dirty="0">
                <a:solidFill>
                  <a:schemeClr val="accent1">
                    <a:lumMod val="50000"/>
                  </a:schemeClr>
                </a:solidFill>
              </a:rPr>
              <a:t>All other mentions 5% or less</a:t>
            </a:r>
          </a:p>
        </p:txBody>
      </p:sp>
      <p:sp>
        <p:nvSpPr>
          <p:cNvPr id="9" name="TextBox 8">
            <a:extLst>
              <a:ext uri="{FF2B5EF4-FFF2-40B4-BE49-F238E27FC236}">
                <a16:creationId xmlns:a16="http://schemas.microsoft.com/office/drawing/2014/main" id="{EA14116E-301C-4AAF-A1AD-3A0F9DB6F805}"/>
              </a:ext>
            </a:extLst>
          </p:cNvPr>
          <p:cNvSpPr txBox="1"/>
          <p:nvPr/>
        </p:nvSpPr>
        <p:spPr>
          <a:xfrm>
            <a:off x="4122908" y="5007429"/>
            <a:ext cx="1489165" cy="415498"/>
          </a:xfrm>
          <a:prstGeom prst="rect">
            <a:avLst/>
          </a:prstGeom>
          <a:noFill/>
        </p:spPr>
        <p:txBody>
          <a:bodyPr wrap="square" rtlCol="0">
            <a:spAutoFit/>
          </a:bodyPr>
          <a:lstStyle/>
          <a:p>
            <a:r>
              <a:rPr lang="en-IE" sz="1050" dirty="0">
                <a:solidFill>
                  <a:schemeClr val="accent5">
                    <a:lumMod val="75000"/>
                  </a:schemeClr>
                </a:solidFill>
              </a:rPr>
              <a:t>All other mentions 2% or less</a:t>
            </a:r>
          </a:p>
        </p:txBody>
      </p:sp>
      <p:pic>
        <p:nvPicPr>
          <p:cNvPr id="10" name="Picture 9">
            <a:extLst>
              <a:ext uri="{FF2B5EF4-FFF2-40B4-BE49-F238E27FC236}">
                <a16:creationId xmlns:a16="http://schemas.microsoft.com/office/drawing/2014/main" id="{0551A548-9B05-4B9D-9D8C-19727ECA291B}"/>
              </a:ext>
            </a:extLst>
          </p:cNvPr>
          <p:cNvPicPr>
            <a:picLocks noChangeAspect="1"/>
          </p:cNvPicPr>
          <p:nvPr/>
        </p:nvPicPr>
        <p:blipFill rotWithShape="1">
          <a:blip r:embed="rId5"/>
          <a:srcRect l="16948"/>
          <a:stretch/>
        </p:blipFill>
        <p:spPr>
          <a:xfrm>
            <a:off x="11081856" y="4194"/>
            <a:ext cx="1110143" cy="641758"/>
          </a:xfrm>
          <a:prstGeom prst="rect">
            <a:avLst/>
          </a:prstGeom>
        </p:spPr>
      </p:pic>
      <p:pic>
        <p:nvPicPr>
          <p:cNvPr id="12" name="Picture 11">
            <a:extLst>
              <a:ext uri="{FF2B5EF4-FFF2-40B4-BE49-F238E27FC236}">
                <a16:creationId xmlns:a16="http://schemas.microsoft.com/office/drawing/2014/main" id="{5FACA6E3-922D-4F21-A7AF-6786E08EF3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320122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10;&#10;Description generated with very high confidence">
            <a:extLst>
              <a:ext uri="{FF2B5EF4-FFF2-40B4-BE49-F238E27FC236}">
                <a16:creationId xmlns:a16="http://schemas.microsoft.com/office/drawing/2014/main" id="{1A9B718D-5D26-4404-BE3A-CB11D5370370}"/>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4" name="Text Box 6">
            <a:extLst>
              <a:ext uri="{FF2B5EF4-FFF2-40B4-BE49-F238E27FC236}">
                <a16:creationId xmlns:a16="http://schemas.microsoft.com/office/drawing/2014/main" id="{F2903B94-4B59-46D0-A205-3430393E486D}"/>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5" name="Text Box 6">
            <a:extLst>
              <a:ext uri="{FF2B5EF4-FFF2-40B4-BE49-F238E27FC236}">
                <a16:creationId xmlns:a16="http://schemas.microsoft.com/office/drawing/2014/main" id="{161F3FF3-516F-4931-BBAD-9C127B49FFA9}"/>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tx2"/>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tx2"/>
                </a:solidFill>
                <a:effectLst>
                  <a:outerShdw blurRad="38100" dist="38100" dir="2700000" algn="tl">
                    <a:srgbClr val="000000">
                      <a:alpha val="43137"/>
                    </a:srgbClr>
                  </a:outerShdw>
                </a:effectLst>
                <a:latin typeface="Calibri" panose="020F0502020204030204" pitchFamily="34" charset="0"/>
              </a:rPr>
              <a:t>Comparing Ireland Internationally</a:t>
            </a:r>
            <a:endParaRPr lang="en-GB" sz="4400" dirty="0">
              <a:solidFill>
                <a:schemeClr val="tx2"/>
              </a:solidFill>
              <a:latin typeface="Calibri" panose="020F0502020204030204" pitchFamily="34" charset="0"/>
            </a:endParaRPr>
          </a:p>
          <a:p>
            <a:pPr algn="r">
              <a:defRPr/>
            </a:pPr>
            <a:endParaRPr lang="en-IE" sz="3200" dirty="0">
              <a:solidFill>
                <a:schemeClr val="tx2"/>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tx2"/>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774471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F7BA01-3880-4166-8940-7D693FD82455}"/>
              </a:ext>
            </a:extLst>
          </p:cNvPr>
          <p:cNvSpPr txBox="1"/>
          <p:nvPr/>
        </p:nvSpPr>
        <p:spPr>
          <a:xfrm>
            <a:off x="282009" y="214931"/>
            <a:ext cx="9622566" cy="369332"/>
          </a:xfrm>
          <a:prstGeom prst="rect">
            <a:avLst/>
          </a:prstGeom>
          <a:noFill/>
        </p:spPr>
        <p:txBody>
          <a:bodyPr wrap="square" rtlCol="0">
            <a:spAutoFit/>
          </a:bodyPr>
          <a:lstStyle/>
          <a:p>
            <a:r>
              <a:rPr lang="en-US" i="1" dirty="0">
                <a:solidFill>
                  <a:schemeClr val="accent1">
                    <a:lumMod val="50000"/>
                  </a:schemeClr>
                </a:solidFill>
              </a:rPr>
              <a:t>Ireland performs well internationally in…</a:t>
            </a:r>
            <a:endParaRPr lang="en-IE" i="1" dirty="0">
              <a:solidFill>
                <a:schemeClr val="accent1">
                  <a:lumMod val="50000"/>
                </a:schemeClr>
              </a:solidFill>
            </a:endParaRPr>
          </a:p>
        </p:txBody>
      </p:sp>
      <p:graphicFrame>
        <p:nvGraphicFramePr>
          <p:cNvPr id="4" name="Chart 3">
            <a:extLst>
              <a:ext uri="{FF2B5EF4-FFF2-40B4-BE49-F238E27FC236}">
                <a16:creationId xmlns:a16="http://schemas.microsoft.com/office/drawing/2014/main" id="{36B8BC9C-386B-4BAF-94A2-A5EC36C18A9C}"/>
              </a:ext>
            </a:extLst>
          </p:cNvPr>
          <p:cNvGraphicFramePr>
            <a:graphicFrameLocks/>
          </p:cNvGraphicFramePr>
          <p:nvPr>
            <p:extLst>
              <p:ext uri="{D42A27DB-BD31-4B8C-83A1-F6EECF244321}">
                <p14:modId xmlns:p14="http://schemas.microsoft.com/office/powerpoint/2010/main" val="644987305"/>
              </p:ext>
            </p:extLst>
          </p:nvPr>
        </p:nvGraphicFramePr>
        <p:xfrm>
          <a:off x="597254" y="74573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AC86795E-4208-4B1A-BB10-E9AB8E68182A}"/>
              </a:ext>
            </a:extLst>
          </p:cNvPr>
          <p:cNvGraphicFramePr>
            <a:graphicFrameLocks/>
          </p:cNvGraphicFramePr>
          <p:nvPr>
            <p:extLst>
              <p:ext uri="{D42A27DB-BD31-4B8C-83A1-F6EECF244321}">
                <p14:modId xmlns:p14="http://schemas.microsoft.com/office/powerpoint/2010/main" val="1503095084"/>
              </p:ext>
            </p:extLst>
          </p:nvPr>
        </p:nvGraphicFramePr>
        <p:xfrm>
          <a:off x="3868350" y="74573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78C6A51-1F6B-4B96-BF23-A3A09946292F}"/>
              </a:ext>
            </a:extLst>
          </p:cNvPr>
          <p:cNvGraphicFramePr>
            <a:graphicFrameLocks/>
          </p:cNvGraphicFramePr>
          <p:nvPr>
            <p:extLst>
              <p:ext uri="{D42A27DB-BD31-4B8C-83A1-F6EECF244321}">
                <p14:modId xmlns:p14="http://schemas.microsoft.com/office/powerpoint/2010/main" val="3967543585"/>
              </p:ext>
            </p:extLst>
          </p:nvPr>
        </p:nvGraphicFramePr>
        <p:xfrm>
          <a:off x="7062277" y="74573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8E97F069-16AC-4704-9792-D26B899721EC}"/>
              </a:ext>
            </a:extLst>
          </p:cNvPr>
          <p:cNvGraphicFramePr>
            <a:graphicFrameLocks/>
          </p:cNvGraphicFramePr>
          <p:nvPr>
            <p:extLst>
              <p:ext uri="{D42A27DB-BD31-4B8C-83A1-F6EECF244321}">
                <p14:modId xmlns:p14="http://schemas.microsoft.com/office/powerpoint/2010/main" val="2560789389"/>
              </p:ext>
            </p:extLst>
          </p:nvPr>
        </p:nvGraphicFramePr>
        <p:xfrm>
          <a:off x="597254" y="3340825"/>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2DC913D7-D73D-4621-93C0-43D8E69EC2C0}"/>
              </a:ext>
            </a:extLst>
          </p:cNvPr>
          <p:cNvGraphicFramePr>
            <a:graphicFrameLocks/>
          </p:cNvGraphicFramePr>
          <p:nvPr>
            <p:extLst>
              <p:ext uri="{D42A27DB-BD31-4B8C-83A1-F6EECF244321}">
                <p14:modId xmlns:p14="http://schemas.microsoft.com/office/powerpoint/2010/main" val="3955021333"/>
              </p:ext>
            </p:extLst>
          </p:nvPr>
        </p:nvGraphicFramePr>
        <p:xfrm>
          <a:off x="3868350" y="3340825"/>
          <a:ext cx="457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A63B66AF-5FEE-4F2D-8DED-3C9C8F25646F}"/>
              </a:ext>
            </a:extLst>
          </p:cNvPr>
          <p:cNvGraphicFramePr>
            <a:graphicFrameLocks/>
          </p:cNvGraphicFramePr>
          <p:nvPr>
            <p:extLst>
              <p:ext uri="{D42A27DB-BD31-4B8C-83A1-F6EECF244321}">
                <p14:modId xmlns:p14="http://schemas.microsoft.com/office/powerpoint/2010/main" val="1918555109"/>
              </p:ext>
            </p:extLst>
          </p:nvPr>
        </p:nvGraphicFramePr>
        <p:xfrm>
          <a:off x="7062277" y="3340825"/>
          <a:ext cx="4572000"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Box 11">
            <a:extLst>
              <a:ext uri="{FF2B5EF4-FFF2-40B4-BE49-F238E27FC236}">
                <a16:creationId xmlns:a16="http://schemas.microsoft.com/office/drawing/2014/main" id="{AEDCE086-09FB-4C32-AFE6-787A3FF720E1}"/>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13" name="Rectangle 12">
            <a:extLst>
              <a:ext uri="{FF2B5EF4-FFF2-40B4-BE49-F238E27FC236}">
                <a16:creationId xmlns:a16="http://schemas.microsoft.com/office/drawing/2014/main" id="{812BAD2F-2D0F-44C4-A2EF-0C577128F4FC}"/>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14" name="Rectangle 13">
            <a:extLst>
              <a:ext uri="{FF2B5EF4-FFF2-40B4-BE49-F238E27FC236}">
                <a16:creationId xmlns:a16="http://schemas.microsoft.com/office/drawing/2014/main" id="{EE824125-8FF1-4097-A7CC-70977B71E81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5" name="Picture 14">
            <a:extLst>
              <a:ext uri="{FF2B5EF4-FFF2-40B4-BE49-F238E27FC236}">
                <a16:creationId xmlns:a16="http://schemas.microsoft.com/office/drawing/2014/main" id="{A6266F1A-12BC-451C-97B5-84094DED33B7}"/>
              </a:ext>
            </a:extLst>
          </p:cNvPr>
          <p:cNvPicPr>
            <a:picLocks noChangeAspect="1"/>
          </p:cNvPicPr>
          <p:nvPr/>
        </p:nvPicPr>
        <p:blipFill rotWithShape="1">
          <a:blip r:embed="rId8"/>
          <a:srcRect l="16948"/>
          <a:stretch/>
        </p:blipFill>
        <p:spPr>
          <a:xfrm>
            <a:off x="11081856" y="4194"/>
            <a:ext cx="1110143" cy="641758"/>
          </a:xfrm>
          <a:prstGeom prst="rect">
            <a:avLst/>
          </a:prstGeom>
        </p:spPr>
      </p:pic>
      <p:pic>
        <p:nvPicPr>
          <p:cNvPr id="16" name="Picture 15" descr="A close up of a logo&#10;&#10;Description generated with very high confidence">
            <a:extLst>
              <a:ext uri="{FF2B5EF4-FFF2-40B4-BE49-F238E27FC236}">
                <a16:creationId xmlns:a16="http://schemas.microsoft.com/office/drawing/2014/main" id="{0A1DFCD9-01E3-486E-A512-6F3CB79646D8}"/>
              </a:ext>
            </a:extLst>
          </p:cNvPr>
          <p:cNvPicPr>
            <a:picLocks noChangeAspect="1"/>
          </p:cNvPicPr>
          <p:nvPr/>
        </p:nvPicPr>
        <p:blipFill rotWithShape="1">
          <a:blip r:embed="rId9">
            <a:extLst>
              <a:ext uri="{28A0092B-C50C-407E-A947-70E740481C1C}">
                <a14:useLocalDpi xmlns:a14="http://schemas.microsoft.com/office/drawing/2010/main" val="0"/>
              </a:ext>
            </a:extLst>
          </a:blip>
          <a:srcRect l="16643" t="6675" r="8659" b="35982"/>
          <a:stretch/>
        </p:blipFill>
        <p:spPr>
          <a:xfrm>
            <a:off x="8036652" y="5781409"/>
            <a:ext cx="1655849" cy="1059476"/>
          </a:xfrm>
          <a:prstGeom prst="rect">
            <a:avLst/>
          </a:prstGeom>
        </p:spPr>
      </p:pic>
      <p:pic>
        <p:nvPicPr>
          <p:cNvPr id="17" name="Picture 16">
            <a:extLst>
              <a:ext uri="{FF2B5EF4-FFF2-40B4-BE49-F238E27FC236}">
                <a16:creationId xmlns:a16="http://schemas.microsoft.com/office/drawing/2014/main" id="{4E0EBFBF-9176-407F-A639-16189EFA63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4087699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37377" y="240393"/>
            <a:ext cx="10432751"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Scientific achievements </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3330D1FE-B7E7-4E7D-82DE-E7E04A6C8455}"/>
              </a:ext>
            </a:extLst>
          </p:cNvPr>
          <p:cNvGraphicFramePr>
            <a:graphicFrameLocks/>
          </p:cNvGraphicFramePr>
          <p:nvPr>
            <p:extLst>
              <p:ext uri="{D42A27DB-BD31-4B8C-83A1-F6EECF244321}">
                <p14:modId xmlns:p14="http://schemas.microsoft.com/office/powerpoint/2010/main" val="225935517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5B6D92F-1EFC-4B91-99D3-A0B3C743BDEC}"/>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0A3A5888-D301-44CF-8A0A-7410300A4461}"/>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CC621977-D35D-40BA-9807-135E8655D7CC}"/>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ECF9DB42-D255-48B2-9BF2-2DA3C008C9E7}"/>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32B7A56C-034E-4227-9AB0-1570D3EC5814}"/>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6C721A7E-6D02-48B8-82B3-D43A698D37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4842744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67779" y="338175"/>
            <a:ext cx="10209403"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Medical treatment</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23F9CD9B-A4E4-4E12-8D7D-3DFED69BBCF4}"/>
              </a:ext>
            </a:extLst>
          </p:cNvPr>
          <p:cNvGraphicFramePr>
            <a:graphicFrameLocks/>
          </p:cNvGraphicFramePr>
          <p:nvPr>
            <p:extLst>
              <p:ext uri="{D42A27DB-BD31-4B8C-83A1-F6EECF244321}">
                <p14:modId xmlns:p14="http://schemas.microsoft.com/office/powerpoint/2010/main" val="293981179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E0BD8825-BB22-4F57-B139-7742E4B8A386}"/>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50D5A0FB-1437-4CB9-AFD1-62FA360937E1}"/>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80252E70-A24B-435D-AA45-95D11B5BF8EC}"/>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E10D5D74-AC47-4112-9E7C-7CD06BBB901C}"/>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F0B54877-ADE3-454F-BDC2-5BCBB06A76A9}"/>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48FDADE1-6A40-4E93-806F-747407A135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965347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76168" y="375540"/>
            <a:ext cx="10326849"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Economic development</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DB8F4204-E74B-43AB-831C-0B7F20FEFCD2}"/>
              </a:ext>
            </a:extLst>
          </p:cNvPr>
          <p:cNvGraphicFramePr>
            <a:graphicFrameLocks/>
          </p:cNvGraphicFramePr>
          <p:nvPr>
            <p:extLst>
              <p:ext uri="{D42A27DB-BD31-4B8C-83A1-F6EECF244321}">
                <p14:modId xmlns:p14="http://schemas.microsoft.com/office/powerpoint/2010/main" val="2153972409"/>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EE9E5115-192A-4061-BBBB-78C6501FED5E}"/>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86E845D2-D9D8-4E71-B230-7F1D8A09666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697C8432-BD2F-4413-94CA-6BBC2DCEA7A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2403C8A4-BF6F-43A2-BB7C-A1B7E5EA017E}"/>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0728C7D1-3708-4D01-9C9F-23E6B870FEC8}"/>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C8F14B8F-1E67-412B-ADDA-880AD8EDF5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923129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25834" y="318721"/>
            <a:ext cx="10335238"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STEM education</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5F083B71-7731-401F-821C-F5FDE4E330DA}"/>
              </a:ext>
            </a:extLst>
          </p:cNvPr>
          <p:cNvGraphicFramePr>
            <a:graphicFrameLocks/>
          </p:cNvGraphicFramePr>
          <p:nvPr>
            <p:extLst>
              <p:ext uri="{D42A27DB-BD31-4B8C-83A1-F6EECF244321}">
                <p14:modId xmlns:p14="http://schemas.microsoft.com/office/powerpoint/2010/main" val="4251543043"/>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C35F1FC2-6D15-4001-9BEE-E4738AAB6174}"/>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D2BBCF96-884F-40A2-B9CC-7861A9C55D4A}"/>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69B7D36C-1080-48C3-8269-96760D63B3D3}"/>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8CFF4671-015D-4450-8059-9F9F02DA4FDB}"/>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8A2F473E-CBA6-4BBD-9297-467853DDB898}"/>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33EC520A-492C-41F5-A3DB-1409F5B2AA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768084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125834" y="338175"/>
            <a:ext cx="10343627"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Sporting achievements</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0FF6EC41-24A8-466D-A924-8A72C3E10E9D}"/>
              </a:ext>
            </a:extLst>
          </p:cNvPr>
          <p:cNvGraphicFramePr>
            <a:graphicFrameLocks/>
          </p:cNvGraphicFramePr>
          <p:nvPr>
            <p:extLst>
              <p:ext uri="{D42A27DB-BD31-4B8C-83A1-F6EECF244321}">
                <p14:modId xmlns:p14="http://schemas.microsoft.com/office/powerpoint/2010/main" val="637665294"/>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C0FD5E5-1EB4-4BA5-BD08-8AB231BFD77A}"/>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C88AA996-AD88-48DD-82D8-D3636A2264F9}"/>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B391BFFC-691B-45D0-B506-8315A8B46634}"/>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20FABE43-8E25-4B94-A48F-54C257E6BCA9}"/>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CB807F6D-6D20-4ABA-8A40-BAEF07F466B4}"/>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EE8A3A0A-BB15-4343-8F63-8D4CE02FA4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845207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ED490-78F1-4771-810E-FE9D91E0C239}"/>
              </a:ext>
            </a:extLst>
          </p:cNvPr>
          <p:cNvSpPr txBox="1"/>
          <p:nvPr/>
        </p:nvSpPr>
        <p:spPr>
          <a:xfrm>
            <a:off x="226501" y="338175"/>
            <a:ext cx="10343627" cy="646331"/>
          </a:xfrm>
          <a:prstGeom prst="rect">
            <a:avLst/>
          </a:prstGeom>
          <a:noFill/>
        </p:spPr>
        <p:txBody>
          <a:bodyPr wrap="square" rtlCol="0">
            <a:spAutoFit/>
          </a:bodyPr>
          <a:lstStyle/>
          <a:p>
            <a:r>
              <a:rPr lang="en-GB" i="1" dirty="0">
                <a:solidFill>
                  <a:schemeClr val="accent1">
                    <a:lumMod val="50000"/>
                  </a:schemeClr>
                </a:solidFill>
              </a:rPr>
              <a:t>Q.12 Ireland performs well internationally versus other industrialised nations in the following areas: Artistic achievements</a:t>
            </a:r>
            <a:endParaRPr lang="en-IE" i="1" dirty="0">
              <a:solidFill>
                <a:schemeClr val="accent1">
                  <a:lumMod val="50000"/>
                </a:schemeClr>
              </a:solidFill>
            </a:endParaRPr>
          </a:p>
        </p:txBody>
      </p:sp>
      <p:graphicFrame>
        <p:nvGraphicFramePr>
          <p:cNvPr id="5" name="Chart 4">
            <a:extLst>
              <a:ext uri="{FF2B5EF4-FFF2-40B4-BE49-F238E27FC236}">
                <a16:creationId xmlns:a16="http://schemas.microsoft.com/office/drawing/2014/main" id="{8EAE27BA-8517-4DD7-A0BD-55D7240B1A5B}"/>
              </a:ext>
            </a:extLst>
          </p:cNvPr>
          <p:cNvGraphicFramePr>
            <a:graphicFrameLocks/>
          </p:cNvGraphicFramePr>
          <p:nvPr>
            <p:extLst>
              <p:ext uri="{D42A27DB-BD31-4B8C-83A1-F6EECF244321}">
                <p14:modId xmlns:p14="http://schemas.microsoft.com/office/powerpoint/2010/main" val="2451598292"/>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811ACC39-E0DE-43A0-AB3B-A2AB5488E048}"/>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48C1DE8A-8E4E-4763-A6BA-B5CEF31E6DE4}"/>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22CBC188-164C-492C-AE44-51DF993B6EDD}"/>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8D8CA184-A050-4BC7-B904-34B211F79A74}"/>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58D8DD24-CBDA-4B2B-A09F-AF8DC8D0ED71}"/>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1B63C9E3-AD66-4D77-B588-73FC59E5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524257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D7BC5599-32ED-400B-91D6-92F74F99E0F6}"/>
              </a:ext>
            </a:extLst>
          </p:cNvPr>
          <p:cNvPicPr>
            <a:picLocks noChangeAspect="1"/>
          </p:cNvPicPr>
          <p:nvPr/>
        </p:nvPicPr>
        <p:blipFill rotWithShape="1">
          <a:blip r:embed="rId2">
            <a:extLst>
              <a:ext uri="{28A0092B-C50C-407E-A947-70E740481C1C}">
                <a14:useLocalDpi xmlns:a14="http://schemas.microsoft.com/office/drawing/2010/main" val="0"/>
              </a:ext>
            </a:extLst>
          </a:blip>
          <a:srcRect l="16643" t="6675" r="8659" b="35982"/>
          <a:stretch/>
        </p:blipFill>
        <p:spPr>
          <a:xfrm>
            <a:off x="801189" y="0"/>
            <a:ext cx="10589623" cy="6775651"/>
          </a:xfrm>
          <a:prstGeom prst="rect">
            <a:avLst/>
          </a:prstGeom>
        </p:spPr>
      </p:pic>
      <p:sp>
        <p:nvSpPr>
          <p:cNvPr id="6" name="Text Box 6">
            <a:extLst>
              <a:ext uri="{FF2B5EF4-FFF2-40B4-BE49-F238E27FC236}">
                <a16:creationId xmlns:a16="http://schemas.microsoft.com/office/drawing/2014/main" id="{D3D45359-3277-4171-AF32-1094BF4054C1}"/>
              </a:ext>
            </a:extLst>
          </p:cNvPr>
          <p:cNvSpPr txBox="1">
            <a:spLocks noChangeArrowheads="1"/>
          </p:cNvSpPr>
          <p:nvPr/>
        </p:nvSpPr>
        <p:spPr bwMode="auto">
          <a:xfrm>
            <a:off x="0" y="0"/>
            <a:ext cx="12192000" cy="6857999"/>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defRPr/>
            </a:pPr>
            <a:endParaRPr lang="en-IE" sz="4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32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10" name="Text Box 6">
            <a:extLst>
              <a:ext uri="{FF2B5EF4-FFF2-40B4-BE49-F238E27FC236}">
                <a16:creationId xmlns:a16="http://schemas.microsoft.com/office/drawing/2014/main" id="{19E26589-6F85-44DC-A288-89A3170AD78A}"/>
              </a:ext>
            </a:extLst>
          </p:cNvPr>
          <p:cNvSpPr txBox="1">
            <a:spLocks noChangeArrowheads="1"/>
          </p:cNvSpPr>
          <p:nvPr/>
        </p:nvSpPr>
        <p:spPr bwMode="auto">
          <a:xfrm>
            <a:off x="0" y="2336393"/>
            <a:ext cx="12192000" cy="2185214"/>
          </a:xfrm>
          <a:prstGeom prst="rect">
            <a:avLst/>
          </a:prstGeom>
          <a:solidFill>
            <a:schemeClr val="bg1">
              <a:lumMod val="85000"/>
              <a:alpha val="87000"/>
            </a:schemeClr>
          </a:solidFill>
          <a:ln w="9525">
            <a:noFill/>
            <a:miter lim="800000"/>
            <a:headEnd/>
            <a:tailEnd/>
          </a:ln>
        </p:spPr>
        <p:txBody>
          <a:bodyPr wrap="square" anchor="ctr">
            <a:spAutoFit/>
          </a:bodyPr>
          <a:lstStyle/>
          <a:p>
            <a:pPr>
              <a:defRPr/>
            </a:pPr>
            <a:endParaRPr lang="en-IE" sz="4400" dirty="0">
              <a:solidFill>
                <a:schemeClr val="tx2"/>
              </a:solidFill>
              <a:effectLst>
                <a:outerShdw blurRad="38100" dist="38100" dir="2700000" algn="tl">
                  <a:srgbClr val="000000">
                    <a:alpha val="43137"/>
                  </a:srgbClr>
                </a:outerShdw>
              </a:effectLst>
              <a:latin typeface="Calibri" panose="020F0502020204030204" pitchFamily="34" charset="0"/>
            </a:endParaRPr>
          </a:p>
          <a:p>
            <a:pPr>
              <a:defRPr/>
            </a:pPr>
            <a:r>
              <a:rPr lang="en-IE" sz="4400" dirty="0">
                <a:solidFill>
                  <a:schemeClr val="tx2"/>
                </a:solidFill>
                <a:effectLst>
                  <a:outerShdw blurRad="38100" dist="38100" dir="2700000" algn="tl">
                    <a:srgbClr val="000000">
                      <a:alpha val="43137"/>
                    </a:srgbClr>
                  </a:outerShdw>
                </a:effectLst>
                <a:latin typeface="Calibri" panose="020F0502020204030204" pitchFamily="34" charset="0"/>
              </a:rPr>
              <a:t>Appendix – Detailed Analysis of Question 2</a:t>
            </a:r>
            <a:endParaRPr lang="en-GB" sz="4400" dirty="0">
              <a:solidFill>
                <a:schemeClr val="tx2"/>
              </a:solidFill>
              <a:latin typeface="Calibri" panose="020F0502020204030204" pitchFamily="34" charset="0"/>
            </a:endParaRPr>
          </a:p>
          <a:p>
            <a:pPr algn="r">
              <a:defRPr/>
            </a:pPr>
            <a:endParaRPr lang="en-IE" sz="3200" dirty="0">
              <a:solidFill>
                <a:schemeClr val="tx2"/>
              </a:solidFill>
              <a:effectLst>
                <a:outerShdw blurRad="38100" dist="38100" dir="2700000" algn="tl">
                  <a:srgbClr val="000000">
                    <a:alpha val="43137"/>
                  </a:srgbClr>
                </a:outerShdw>
              </a:effectLst>
              <a:latin typeface="Calibri" panose="020F0502020204030204" pitchFamily="34" charset="0"/>
            </a:endParaRPr>
          </a:p>
          <a:p>
            <a:pPr algn="r">
              <a:defRPr/>
            </a:pPr>
            <a:endParaRPr lang="en-IE" sz="1600" dirty="0">
              <a:solidFill>
                <a:schemeClr val="tx2"/>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670883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1C4C5A-E968-4650-8731-69D89BFBCB94}"/>
              </a:ext>
            </a:extLst>
          </p:cNvPr>
          <p:cNvSpPr txBox="1"/>
          <p:nvPr/>
        </p:nvSpPr>
        <p:spPr>
          <a:xfrm>
            <a:off x="49935" y="325073"/>
            <a:ext cx="9488348"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Healthcare</a:t>
            </a:r>
            <a:endParaRPr lang="en-IE" i="1" dirty="0">
              <a:solidFill>
                <a:schemeClr val="accent1">
                  <a:lumMod val="50000"/>
                </a:schemeClr>
              </a:solidFill>
            </a:endParaRPr>
          </a:p>
        </p:txBody>
      </p:sp>
      <p:graphicFrame>
        <p:nvGraphicFramePr>
          <p:cNvPr id="12" name="Chart 11">
            <a:extLst>
              <a:ext uri="{FF2B5EF4-FFF2-40B4-BE49-F238E27FC236}">
                <a16:creationId xmlns:a16="http://schemas.microsoft.com/office/drawing/2014/main" id="{DCC9D14A-F698-48CE-8DBF-F4B5AFB7577D}"/>
              </a:ext>
            </a:extLst>
          </p:cNvPr>
          <p:cNvGraphicFramePr>
            <a:graphicFrameLocks/>
          </p:cNvGraphicFramePr>
          <p:nvPr>
            <p:extLst>
              <p:ext uri="{D42A27DB-BD31-4B8C-83A1-F6EECF244321}">
                <p14:modId xmlns:p14="http://schemas.microsoft.com/office/powerpoint/2010/main" val="130972032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7831FF76-BD76-43DD-B80A-D0FD07BFE417}"/>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711AC358-2265-4C3D-A496-EEE542B6174A}"/>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8" name="Rectangle 7">
            <a:extLst>
              <a:ext uri="{FF2B5EF4-FFF2-40B4-BE49-F238E27FC236}">
                <a16:creationId xmlns:a16="http://schemas.microsoft.com/office/drawing/2014/main" id="{E0CE0DC9-E590-45D8-BD09-1D8B08CE466C}"/>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9" name="Picture 8">
            <a:extLst>
              <a:ext uri="{FF2B5EF4-FFF2-40B4-BE49-F238E27FC236}">
                <a16:creationId xmlns:a16="http://schemas.microsoft.com/office/drawing/2014/main" id="{5D820FB4-9DD6-4202-80D8-F4925BAF72FB}"/>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7EE31532-2E0D-4EA4-88AC-E07FEFB8533C}"/>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1" name="Picture 10">
            <a:extLst>
              <a:ext uri="{FF2B5EF4-FFF2-40B4-BE49-F238E27FC236}">
                <a16:creationId xmlns:a16="http://schemas.microsoft.com/office/drawing/2014/main" id="{6D860A8C-DE4F-473D-98EF-C3F0FC4C1E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2138700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9148B-233D-4ABC-BF56-2A697803ABB1}"/>
              </a:ext>
            </a:extLst>
          </p:cNvPr>
          <p:cNvSpPr txBox="1"/>
          <p:nvPr/>
        </p:nvSpPr>
        <p:spPr>
          <a:xfrm>
            <a:off x="49934" y="419450"/>
            <a:ext cx="9295401"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Food</a:t>
            </a:r>
            <a:endParaRPr lang="en-IE" i="1" dirty="0">
              <a:solidFill>
                <a:schemeClr val="accent1">
                  <a:lumMod val="50000"/>
                </a:schemeClr>
              </a:solidFill>
            </a:endParaRPr>
          </a:p>
        </p:txBody>
      </p:sp>
      <p:graphicFrame>
        <p:nvGraphicFramePr>
          <p:cNvPr id="8" name="Chart 7">
            <a:extLst>
              <a:ext uri="{FF2B5EF4-FFF2-40B4-BE49-F238E27FC236}">
                <a16:creationId xmlns:a16="http://schemas.microsoft.com/office/drawing/2014/main" id="{BF9A4DB2-3B60-42C1-A7E9-A14B1C6783BB}"/>
              </a:ext>
            </a:extLst>
          </p:cNvPr>
          <p:cNvGraphicFramePr>
            <a:graphicFrameLocks/>
          </p:cNvGraphicFramePr>
          <p:nvPr>
            <p:extLst>
              <p:ext uri="{D42A27DB-BD31-4B8C-83A1-F6EECF244321}">
                <p14:modId xmlns:p14="http://schemas.microsoft.com/office/powerpoint/2010/main" val="3426215600"/>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10E4DCB7-5F3A-4014-A19D-4637C3B484D9}"/>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05258349-61B6-47A8-A0F2-4A03BA4C0DD8}"/>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7870B7BE-2390-4F21-A2AA-6F190CDD229B}"/>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1A87FDB2-4B45-4044-9734-6056951809EA}"/>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DB1F6E73-3EDE-4162-BFC0-1228AF09B617}"/>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B7096651-8851-4AE3-A126-068F056A8F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970089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9148B-233D-4ABC-BF56-2A697803ABB1}"/>
              </a:ext>
            </a:extLst>
          </p:cNvPr>
          <p:cNvSpPr txBox="1"/>
          <p:nvPr/>
        </p:nvSpPr>
        <p:spPr>
          <a:xfrm>
            <a:off x="-1" y="325073"/>
            <a:ext cx="9949343"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The Environment</a:t>
            </a:r>
            <a:endParaRPr lang="en-IE" i="1" dirty="0">
              <a:solidFill>
                <a:schemeClr val="accent1">
                  <a:lumMod val="50000"/>
                </a:schemeClr>
              </a:solidFill>
            </a:endParaRPr>
          </a:p>
        </p:txBody>
      </p:sp>
      <p:graphicFrame>
        <p:nvGraphicFramePr>
          <p:cNvPr id="8" name="Chart 7">
            <a:extLst>
              <a:ext uri="{FF2B5EF4-FFF2-40B4-BE49-F238E27FC236}">
                <a16:creationId xmlns:a16="http://schemas.microsoft.com/office/drawing/2014/main" id="{ECD517D9-E437-452E-936E-199FA140B2D4}"/>
              </a:ext>
            </a:extLst>
          </p:cNvPr>
          <p:cNvGraphicFramePr>
            <a:graphicFrameLocks/>
          </p:cNvGraphicFramePr>
          <p:nvPr>
            <p:extLst>
              <p:ext uri="{D42A27DB-BD31-4B8C-83A1-F6EECF244321}">
                <p14:modId xmlns:p14="http://schemas.microsoft.com/office/powerpoint/2010/main" val="275298083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4058DD7-0F65-4BBF-8281-004CA4949A36}"/>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F30DD043-F55C-4A4A-A6CC-3DED8E519F3F}"/>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0CAF3D1F-9172-4389-9267-18A49EB94362}"/>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95C92211-3207-4FD6-A8B5-BA322701E881}"/>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915034DA-4EDA-44E8-B933-0BF9232177FF}"/>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0B820878-AB9A-455D-95EB-85CB2FE2F5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063799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366DB42-B897-42EF-AA9A-8632DD9D89F9}"/>
              </a:ext>
            </a:extLst>
          </p:cNvPr>
          <p:cNvGraphicFramePr>
            <a:graphicFrameLocks/>
          </p:cNvGraphicFramePr>
          <p:nvPr>
            <p:extLst>
              <p:ext uri="{D42A27DB-BD31-4B8C-83A1-F6EECF244321}">
                <p14:modId xmlns:p14="http://schemas.microsoft.com/office/powerpoint/2010/main" val="4047874376"/>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081851F1-1FBE-4650-A5D2-A8091AF876BD}"/>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8" name="Rectangle 7">
            <a:extLst>
              <a:ext uri="{FF2B5EF4-FFF2-40B4-BE49-F238E27FC236}">
                <a16:creationId xmlns:a16="http://schemas.microsoft.com/office/drawing/2014/main" id="{813508C4-C26E-4781-9B40-0A2413BE477D}"/>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19C50E4B-2134-41F7-A50D-0D02E524A5C4}"/>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D1FD03A9-2009-413A-AA51-4324DDB6E7EE}"/>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E5873F9F-3B8E-4361-A8B3-803080D7F967}"/>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D24F2488-A6A1-48D6-9ECF-668A7B597F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
        <p:nvSpPr>
          <p:cNvPr id="13" name="TextBox 12">
            <a:extLst>
              <a:ext uri="{FF2B5EF4-FFF2-40B4-BE49-F238E27FC236}">
                <a16:creationId xmlns:a16="http://schemas.microsoft.com/office/drawing/2014/main" id="{5AFD71AB-D2D8-4B9D-8BA6-09E57C677DC7}"/>
              </a:ext>
            </a:extLst>
          </p:cNvPr>
          <p:cNvSpPr txBox="1"/>
          <p:nvPr/>
        </p:nvSpPr>
        <p:spPr>
          <a:xfrm>
            <a:off x="302002" y="338175"/>
            <a:ext cx="9390499"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Transport</a:t>
            </a:r>
            <a:endParaRPr lang="en-IE" i="1" dirty="0">
              <a:solidFill>
                <a:schemeClr val="accent1">
                  <a:lumMod val="50000"/>
                </a:schemeClr>
              </a:solidFill>
            </a:endParaRPr>
          </a:p>
        </p:txBody>
      </p:sp>
    </p:spTree>
    <p:extLst>
      <p:ext uri="{BB962C8B-B14F-4D97-AF65-F5344CB8AC3E}">
        <p14:creationId xmlns:p14="http://schemas.microsoft.com/office/powerpoint/2010/main" val="4184930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9148B-233D-4ABC-BF56-2A697803ABB1}"/>
              </a:ext>
            </a:extLst>
          </p:cNvPr>
          <p:cNvSpPr txBox="1"/>
          <p:nvPr/>
        </p:nvSpPr>
        <p:spPr>
          <a:xfrm>
            <a:off x="177776" y="380120"/>
            <a:ext cx="9679287"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Quality of Life</a:t>
            </a:r>
            <a:endParaRPr lang="en-IE" i="1" dirty="0">
              <a:solidFill>
                <a:schemeClr val="accent1">
                  <a:lumMod val="50000"/>
                </a:schemeClr>
              </a:solidFill>
            </a:endParaRPr>
          </a:p>
        </p:txBody>
      </p:sp>
      <p:graphicFrame>
        <p:nvGraphicFramePr>
          <p:cNvPr id="8" name="Chart 7">
            <a:extLst>
              <a:ext uri="{FF2B5EF4-FFF2-40B4-BE49-F238E27FC236}">
                <a16:creationId xmlns:a16="http://schemas.microsoft.com/office/drawing/2014/main" id="{5EE92B1D-B7B4-494A-82ED-2CFCE888BC6C}"/>
              </a:ext>
            </a:extLst>
          </p:cNvPr>
          <p:cNvGraphicFramePr>
            <a:graphicFrameLocks/>
          </p:cNvGraphicFramePr>
          <p:nvPr>
            <p:extLst>
              <p:ext uri="{D42A27DB-BD31-4B8C-83A1-F6EECF244321}">
                <p14:modId xmlns:p14="http://schemas.microsoft.com/office/powerpoint/2010/main" val="532201875"/>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EE3D4BD-49FF-4F1E-81CA-2DE41D08EE39}"/>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7" name="Rectangle 6">
            <a:extLst>
              <a:ext uri="{FF2B5EF4-FFF2-40B4-BE49-F238E27FC236}">
                <a16:creationId xmlns:a16="http://schemas.microsoft.com/office/drawing/2014/main" id="{008596F8-F925-4732-B557-05B239529400}"/>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2F3B4B70-6845-4E44-AB99-B2A6E13E2EB9}"/>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DCC37987-B6BF-408E-BC33-5FA78535E8B2}"/>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A38987C8-24A0-4022-9A5E-27A573F94834}"/>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E465356E-3895-4583-857E-A6C41EF81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663467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9148B-233D-4ABC-BF56-2A697803ABB1}"/>
              </a:ext>
            </a:extLst>
          </p:cNvPr>
          <p:cNvSpPr txBox="1"/>
          <p:nvPr/>
        </p:nvSpPr>
        <p:spPr>
          <a:xfrm>
            <a:off x="177776" y="492063"/>
            <a:ext cx="9607005"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Family Life</a:t>
            </a:r>
            <a:endParaRPr lang="en-IE" i="1" dirty="0">
              <a:solidFill>
                <a:schemeClr val="accent1">
                  <a:lumMod val="50000"/>
                </a:schemeClr>
              </a:solidFill>
            </a:endParaRPr>
          </a:p>
        </p:txBody>
      </p:sp>
      <p:graphicFrame>
        <p:nvGraphicFramePr>
          <p:cNvPr id="7" name="Chart 6">
            <a:extLst>
              <a:ext uri="{FF2B5EF4-FFF2-40B4-BE49-F238E27FC236}">
                <a16:creationId xmlns:a16="http://schemas.microsoft.com/office/drawing/2014/main" id="{1DB99B88-0313-4351-8B9C-13A453BBFD36}"/>
              </a:ext>
            </a:extLst>
          </p:cNvPr>
          <p:cNvGraphicFramePr>
            <a:graphicFrameLocks/>
          </p:cNvGraphicFramePr>
          <p:nvPr>
            <p:extLst>
              <p:ext uri="{D42A27DB-BD31-4B8C-83A1-F6EECF244321}">
                <p14:modId xmlns:p14="http://schemas.microsoft.com/office/powerpoint/2010/main" val="2967372938"/>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BE15F42-077D-4D64-AF66-84570DF33A47}"/>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8" name="Rectangle 7">
            <a:extLst>
              <a:ext uri="{FF2B5EF4-FFF2-40B4-BE49-F238E27FC236}">
                <a16:creationId xmlns:a16="http://schemas.microsoft.com/office/drawing/2014/main" id="{526F1DFC-E133-4558-9E7C-956EF4C2C69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E40EF78C-5EBB-4410-9DC2-3C6302F3C27D}"/>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936C6CFC-7AA4-4079-8BF7-1899EAEBF951}"/>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6F1A5828-01EE-4880-89C8-C12EFDA60B1A}"/>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E123BFE2-C31A-4C94-8F93-911448B181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3016724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9148B-233D-4ABC-BF56-2A697803ABB1}"/>
              </a:ext>
            </a:extLst>
          </p:cNvPr>
          <p:cNvSpPr txBox="1"/>
          <p:nvPr/>
        </p:nvSpPr>
        <p:spPr>
          <a:xfrm>
            <a:off x="177776" y="338175"/>
            <a:ext cx="9201115" cy="369332"/>
          </a:xfrm>
          <a:prstGeom prst="rect">
            <a:avLst/>
          </a:prstGeom>
          <a:noFill/>
        </p:spPr>
        <p:txBody>
          <a:bodyPr wrap="square" rtlCol="0">
            <a:spAutoFit/>
          </a:bodyPr>
          <a:lstStyle/>
          <a:p>
            <a:r>
              <a:rPr lang="en-GB" i="1" dirty="0">
                <a:solidFill>
                  <a:schemeClr val="accent1">
                    <a:lumMod val="50000"/>
                  </a:schemeClr>
                </a:solidFill>
              </a:rPr>
              <a:t>Q.2 Science has had a positive impact on the following areas of everyday life: Education</a:t>
            </a:r>
            <a:endParaRPr lang="en-IE" i="1" dirty="0">
              <a:solidFill>
                <a:schemeClr val="accent1">
                  <a:lumMod val="50000"/>
                </a:schemeClr>
              </a:solidFill>
            </a:endParaRPr>
          </a:p>
        </p:txBody>
      </p:sp>
      <p:graphicFrame>
        <p:nvGraphicFramePr>
          <p:cNvPr id="6" name="Chart 5">
            <a:extLst>
              <a:ext uri="{FF2B5EF4-FFF2-40B4-BE49-F238E27FC236}">
                <a16:creationId xmlns:a16="http://schemas.microsoft.com/office/drawing/2014/main" id="{6D1284C8-8B39-41F6-83F8-407BF1EE0F62}"/>
              </a:ext>
            </a:extLst>
          </p:cNvPr>
          <p:cNvGraphicFramePr>
            <a:graphicFrameLocks/>
          </p:cNvGraphicFramePr>
          <p:nvPr>
            <p:extLst>
              <p:ext uri="{D42A27DB-BD31-4B8C-83A1-F6EECF244321}">
                <p14:modId xmlns:p14="http://schemas.microsoft.com/office/powerpoint/2010/main" val="1169761873"/>
              </p:ext>
            </p:extLst>
          </p:nvPr>
        </p:nvGraphicFramePr>
        <p:xfrm>
          <a:off x="1236000" y="1089000"/>
          <a:ext cx="97200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85BC2E61-8D8F-4C85-931B-70DDC833C0B9}"/>
              </a:ext>
            </a:extLst>
          </p:cNvPr>
          <p:cNvSpPr txBox="1"/>
          <p:nvPr/>
        </p:nvSpPr>
        <p:spPr>
          <a:xfrm>
            <a:off x="49935" y="5622360"/>
            <a:ext cx="1309082" cy="461665"/>
          </a:xfrm>
          <a:prstGeom prst="rect">
            <a:avLst/>
          </a:prstGeom>
          <a:noFill/>
        </p:spPr>
        <p:txBody>
          <a:bodyPr wrap="square" rtlCol="0">
            <a:spAutoFit/>
          </a:bodyPr>
          <a:lstStyle/>
          <a:p>
            <a:r>
              <a:rPr lang="en-IE" sz="1200" dirty="0"/>
              <a:t>Public – 1,001 Scientists - 239</a:t>
            </a:r>
          </a:p>
        </p:txBody>
      </p:sp>
      <p:sp>
        <p:nvSpPr>
          <p:cNvPr id="8" name="Rectangle 7">
            <a:extLst>
              <a:ext uri="{FF2B5EF4-FFF2-40B4-BE49-F238E27FC236}">
                <a16:creationId xmlns:a16="http://schemas.microsoft.com/office/drawing/2014/main" id="{FFFB25F4-0E33-4FEF-B1B0-E2837279D586}"/>
              </a:ext>
            </a:extLst>
          </p:cNvPr>
          <p:cNvSpPr/>
          <p:nvPr/>
        </p:nvSpPr>
        <p:spPr>
          <a:xfrm>
            <a:off x="1236000" y="5892948"/>
            <a:ext cx="371061" cy="13425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sp>
        <p:nvSpPr>
          <p:cNvPr id="9" name="Rectangle 8">
            <a:extLst>
              <a:ext uri="{FF2B5EF4-FFF2-40B4-BE49-F238E27FC236}">
                <a16:creationId xmlns:a16="http://schemas.microsoft.com/office/drawing/2014/main" id="{395847FF-32C3-4DE4-9CCB-8E89912143B3}"/>
              </a:ext>
            </a:extLst>
          </p:cNvPr>
          <p:cNvSpPr/>
          <p:nvPr/>
        </p:nvSpPr>
        <p:spPr>
          <a:xfrm>
            <a:off x="1236000" y="5701871"/>
            <a:ext cx="371061" cy="13425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dirty="0"/>
          </a:p>
        </p:txBody>
      </p:sp>
      <p:pic>
        <p:nvPicPr>
          <p:cNvPr id="10" name="Picture 9">
            <a:extLst>
              <a:ext uri="{FF2B5EF4-FFF2-40B4-BE49-F238E27FC236}">
                <a16:creationId xmlns:a16="http://schemas.microsoft.com/office/drawing/2014/main" id="{13BEC325-1807-4992-BDFC-94BB07D43885}"/>
              </a:ext>
            </a:extLst>
          </p:cNvPr>
          <p:cNvPicPr>
            <a:picLocks noChangeAspect="1"/>
          </p:cNvPicPr>
          <p:nvPr/>
        </p:nvPicPr>
        <p:blipFill rotWithShape="1">
          <a:blip r:embed="rId3"/>
          <a:srcRect l="16948"/>
          <a:stretch/>
        </p:blipFill>
        <p:spPr>
          <a:xfrm>
            <a:off x="11081856" y="4194"/>
            <a:ext cx="1110143" cy="641758"/>
          </a:xfrm>
          <a:prstGeom prst="rect">
            <a:avLst/>
          </a:prstGeom>
        </p:spPr>
      </p:pic>
      <p:pic>
        <p:nvPicPr>
          <p:cNvPr id="11" name="Picture 10" descr="A close up of a logo&#10;&#10;Description generated with very high confidence">
            <a:extLst>
              <a:ext uri="{FF2B5EF4-FFF2-40B4-BE49-F238E27FC236}">
                <a16:creationId xmlns:a16="http://schemas.microsoft.com/office/drawing/2014/main" id="{1CA9B8C0-4EE0-4E89-B64B-367880772280}"/>
              </a:ext>
            </a:extLst>
          </p:cNvPr>
          <p:cNvPicPr>
            <a:picLocks noChangeAspect="1"/>
          </p:cNvPicPr>
          <p:nvPr/>
        </p:nvPicPr>
        <p:blipFill rotWithShape="1">
          <a:blip r:embed="rId4">
            <a:extLst>
              <a:ext uri="{28A0092B-C50C-407E-A947-70E740481C1C}">
                <a14:useLocalDpi xmlns:a14="http://schemas.microsoft.com/office/drawing/2010/main" val="0"/>
              </a:ext>
            </a:extLst>
          </a:blip>
          <a:srcRect l="16643" t="6675" r="8659" b="35982"/>
          <a:stretch/>
        </p:blipFill>
        <p:spPr>
          <a:xfrm>
            <a:off x="7860484" y="5668689"/>
            <a:ext cx="1832018" cy="1172196"/>
          </a:xfrm>
          <a:prstGeom prst="rect">
            <a:avLst/>
          </a:prstGeom>
        </p:spPr>
      </p:pic>
      <p:pic>
        <p:nvPicPr>
          <p:cNvPr id="12" name="Picture 11">
            <a:extLst>
              <a:ext uri="{FF2B5EF4-FFF2-40B4-BE49-F238E27FC236}">
                <a16:creationId xmlns:a16="http://schemas.microsoft.com/office/drawing/2014/main" id="{BD19AE57-5CBE-4249-B44F-F8FD64B27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782" y="5704910"/>
            <a:ext cx="2373662" cy="1083596"/>
          </a:xfrm>
          <a:prstGeom prst="rect">
            <a:avLst/>
          </a:prstGeom>
        </p:spPr>
      </p:pic>
    </p:spTree>
    <p:extLst>
      <p:ext uri="{BB962C8B-B14F-4D97-AF65-F5344CB8AC3E}">
        <p14:creationId xmlns:p14="http://schemas.microsoft.com/office/powerpoint/2010/main" val="1587365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6"/>
          <p:cNvSpPr txBox="1">
            <a:spLocks noChangeArrowheads="1"/>
          </p:cNvSpPr>
          <p:nvPr/>
        </p:nvSpPr>
        <p:spPr bwMode="auto">
          <a:xfrm>
            <a:off x="4038600" y="2011416"/>
            <a:ext cx="8153400" cy="2592334"/>
          </a:xfrm>
          <a:prstGeom prst="rect">
            <a:avLst/>
          </a:prstGeom>
          <a:solidFill>
            <a:schemeClr val="bg1">
              <a:lumMod val="85000"/>
              <a:alpha val="67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n-lt"/>
              <a:ea typeface="+mn-ea"/>
              <a:cs typeface="+mn-cs"/>
            </a:endParaRPr>
          </a:p>
        </p:txBody>
      </p:sp>
      <p:pic>
        <p:nvPicPr>
          <p:cNvPr id="7" name="Picture 2" descr="Image result for dublin">
            <a:extLst>
              <a:ext uri="{FF2B5EF4-FFF2-40B4-BE49-F238E27FC236}">
                <a16:creationId xmlns:a16="http://schemas.microsoft.com/office/drawing/2014/main" id="{A905629D-61CE-4FF8-B78A-40577668C0F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0"/>
            <a:ext cx="6902451"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540625" y="2430420"/>
            <a:ext cx="401320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e. info@amarach.com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t. 01 410 5200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w. www.amarach.com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b. www.amarach.com/blog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Tw. twitter.com/AmarachResearch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C0504D"/>
                </a:solidFill>
                <a:effectLst/>
                <a:uLnTx/>
                <a:uFillTx/>
                <a:latin typeface="+mn-lt"/>
                <a:ea typeface="+mn-ea"/>
                <a:cs typeface="+mn-cs"/>
              </a:rPr>
              <a:t>s. slideshare.net/amarach/</a:t>
            </a:r>
          </a:p>
        </p:txBody>
      </p:sp>
      <p:pic>
        <p:nvPicPr>
          <p:cNvPr id="8" name="Picture 8" descr="amarach rgb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2920" y="1"/>
            <a:ext cx="1399079" cy="89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p:nvPr/>
        </p:nvPicPr>
        <p:blipFill>
          <a:blip r:embed="rId6">
            <a:extLst>
              <a:ext uri="{28A0092B-C50C-407E-A947-70E740481C1C}">
                <a14:useLocalDpi xmlns:a14="http://schemas.microsoft.com/office/drawing/2010/main" val="0"/>
              </a:ext>
            </a:extLst>
          </a:blip>
          <a:srcRect/>
          <a:stretch>
            <a:fillRect/>
          </a:stretch>
        </p:blipFill>
        <p:spPr bwMode="auto">
          <a:xfrm>
            <a:off x="8500745" y="5161459"/>
            <a:ext cx="2092960" cy="1209675"/>
          </a:xfrm>
          <a:prstGeom prst="rect">
            <a:avLst/>
          </a:prstGeom>
          <a:noFill/>
          <a:ln>
            <a:noFill/>
          </a:ln>
        </p:spPr>
      </p:pic>
      <p:pic>
        <p:nvPicPr>
          <p:cNvPr id="11" name="Picture 10" descr="A close up of a logo&#10;&#10;Description generated with very high confidence">
            <a:extLst>
              <a:ext uri="{FF2B5EF4-FFF2-40B4-BE49-F238E27FC236}">
                <a16:creationId xmlns:a16="http://schemas.microsoft.com/office/drawing/2014/main" id="{AE436580-E9ED-4546-AEC3-70819EFB518E}"/>
              </a:ext>
            </a:extLst>
          </p:cNvPr>
          <p:cNvPicPr>
            <a:picLocks noChangeAspect="1"/>
          </p:cNvPicPr>
          <p:nvPr/>
        </p:nvPicPr>
        <p:blipFill rotWithShape="1">
          <a:blip r:embed="rId7">
            <a:extLst>
              <a:ext uri="{28A0092B-C50C-407E-A947-70E740481C1C}">
                <a14:useLocalDpi xmlns:a14="http://schemas.microsoft.com/office/drawing/2010/main" val="0"/>
              </a:ext>
            </a:extLst>
          </a:blip>
          <a:srcRect l="16643" t="6675" r="8659" b="35982"/>
          <a:stretch/>
        </p:blipFill>
        <p:spPr>
          <a:xfrm>
            <a:off x="7413856" y="3225"/>
            <a:ext cx="1402888" cy="897622"/>
          </a:xfrm>
          <a:prstGeom prst="rect">
            <a:avLst/>
          </a:prstGeom>
        </p:spPr>
      </p:pic>
      <p:pic>
        <p:nvPicPr>
          <p:cNvPr id="12" name="Picture 11">
            <a:extLst>
              <a:ext uri="{FF2B5EF4-FFF2-40B4-BE49-F238E27FC236}">
                <a16:creationId xmlns:a16="http://schemas.microsoft.com/office/drawing/2014/main" id="{ECCF9EE0-AEB4-4D74-9746-45868BEA7F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87457" y="0"/>
            <a:ext cx="1742657" cy="795537"/>
          </a:xfrm>
          <a:prstGeom prst="rect">
            <a:avLst/>
          </a:prstGeom>
        </p:spPr>
      </p:pic>
    </p:spTree>
    <p:extLst>
      <p:ext uri="{BB962C8B-B14F-4D97-AF65-F5344CB8AC3E}">
        <p14:creationId xmlns:p14="http://schemas.microsoft.com/office/powerpoint/2010/main" val="3682769974"/>
      </p:ext>
    </p:extLst>
  </p:cSld>
  <p:clrMapOvr>
    <a:masterClrMapping/>
  </p:clrMapOvr>
</p:sld>
</file>

<file path=ppt/theme/theme1.xml><?xml version="1.0" encoding="utf-8"?>
<a:theme xmlns:a="http://schemas.openxmlformats.org/drawingml/2006/main" name="QUAL - New colourTemplate including chart types - 2010 version - 12 06 12">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0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8204</TotalTime>
  <Words>1469</Words>
  <Application>Microsoft Office PowerPoint</Application>
  <PresentationFormat>Widescreen</PresentationFormat>
  <Paragraphs>180</Paragraphs>
  <Slides>58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Wingdings</vt:lpstr>
      <vt:lpstr>QUAL - New colourTemplate including chart types - 2010 version - 12 06 12</vt:lpstr>
      <vt:lpstr>PowerPoint Presentation</vt:lpstr>
      <vt:lpstr>                             Presentation Structure  </vt:lpstr>
      <vt:lpstr>                             Background &amp; Methodology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Sein Healy</dc:creator>
  <cp:lastModifiedBy>Sarah O'Connor</cp:lastModifiedBy>
  <cp:revision>521</cp:revision>
  <cp:lastPrinted>2017-11-06T10:14:49Z</cp:lastPrinted>
  <dcterms:created xsi:type="dcterms:W3CDTF">2016-05-17T14:54:33Z</dcterms:created>
  <dcterms:modified xsi:type="dcterms:W3CDTF">2017-11-13T14:52:08Z</dcterms:modified>
</cp:coreProperties>
</file>