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48" r:id="rId4"/>
  </p:sldMasterIdLst>
  <p:notesMasterIdLst>
    <p:notesMasterId r:id="rId71"/>
  </p:notesMasterIdLst>
  <p:handoutMasterIdLst>
    <p:handoutMasterId r:id="rId72"/>
  </p:handoutMasterIdLst>
  <p:sldIdLst>
    <p:sldId id="515" r:id="rId5"/>
    <p:sldId id="517" r:id="rId6"/>
    <p:sldId id="518" r:id="rId7"/>
    <p:sldId id="619" r:id="rId8"/>
    <p:sldId id="620" r:id="rId9"/>
    <p:sldId id="623" r:id="rId10"/>
    <p:sldId id="520" r:id="rId11"/>
    <p:sldId id="606" r:id="rId12"/>
    <p:sldId id="521" r:id="rId13"/>
    <p:sldId id="522" r:id="rId14"/>
    <p:sldId id="523" r:id="rId15"/>
    <p:sldId id="607" r:id="rId16"/>
    <p:sldId id="621" r:id="rId17"/>
    <p:sldId id="524" r:id="rId18"/>
    <p:sldId id="525" r:id="rId19"/>
    <p:sldId id="527" r:id="rId20"/>
    <p:sldId id="526" r:id="rId21"/>
    <p:sldId id="528" r:id="rId22"/>
    <p:sldId id="529" r:id="rId23"/>
    <p:sldId id="530" r:id="rId24"/>
    <p:sldId id="531" r:id="rId25"/>
    <p:sldId id="596" r:id="rId26"/>
    <p:sldId id="534" r:id="rId27"/>
    <p:sldId id="622" r:id="rId28"/>
    <p:sldId id="535" r:id="rId29"/>
    <p:sldId id="536" r:id="rId30"/>
    <p:sldId id="547" r:id="rId31"/>
    <p:sldId id="537" r:id="rId32"/>
    <p:sldId id="538" r:id="rId33"/>
    <p:sldId id="539" r:id="rId34"/>
    <p:sldId id="548" r:id="rId35"/>
    <p:sldId id="549" r:id="rId36"/>
    <p:sldId id="600" r:id="rId37"/>
    <p:sldId id="550" r:id="rId38"/>
    <p:sldId id="552" r:id="rId39"/>
    <p:sldId id="610" r:id="rId40"/>
    <p:sldId id="554" r:id="rId41"/>
    <p:sldId id="612" r:id="rId42"/>
    <p:sldId id="556" r:id="rId43"/>
    <p:sldId id="611" r:id="rId44"/>
    <p:sldId id="562" r:id="rId45"/>
    <p:sldId id="563" r:id="rId46"/>
    <p:sldId id="565" r:id="rId47"/>
    <p:sldId id="597" r:id="rId48"/>
    <p:sldId id="599" r:id="rId49"/>
    <p:sldId id="601" r:id="rId50"/>
    <p:sldId id="613" r:id="rId51"/>
    <p:sldId id="603" r:id="rId52"/>
    <p:sldId id="604" r:id="rId53"/>
    <p:sldId id="605" r:id="rId54"/>
    <p:sldId id="567" r:id="rId55"/>
    <p:sldId id="568" r:id="rId56"/>
    <p:sldId id="573" r:id="rId57"/>
    <p:sldId id="574" r:id="rId58"/>
    <p:sldId id="575" r:id="rId59"/>
    <p:sldId id="614" r:id="rId60"/>
    <p:sldId id="577" r:id="rId61"/>
    <p:sldId id="615" r:id="rId62"/>
    <p:sldId id="616" r:id="rId63"/>
    <p:sldId id="579" r:id="rId64"/>
    <p:sldId id="580" r:id="rId65"/>
    <p:sldId id="581" r:id="rId66"/>
    <p:sldId id="582" r:id="rId67"/>
    <p:sldId id="544" r:id="rId68"/>
    <p:sldId id="618" r:id="rId69"/>
    <p:sldId id="617" r:id="rId70"/>
  </p:sldIdLst>
  <p:sldSz cx="9144000" cy="6858000" type="screen4x3"/>
  <p:notesSz cx="6858000" cy="9296400"/>
  <p:defaultTex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292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17851A"/>
    <a:srgbClr val="FAFFD9"/>
    <a:srgbClr val="FFD9D9"/>
    <a:srgbClr val="FEA4A4"/>
    <a:srgbClr val="D5E1EF"/>
    <a:srgbClr val="1F497D"/>
    <a:srgbClr val="993300"/>
    <a:srgbClr val="FF6600"/>
    <a:srgbClr val="99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79" autoAdjust="0"/>
    <p:restoredTop sz="86375" autoAdjust="0"/>
  </p:normalViewPr>
  <p:slideViewPr>
    <p:cSldViewPr>
      <p:cViewPr varScale="1">
        <p:scale>
          <a:sx n="72" d="100"/>
          <a:sy n="72" d="100"/>
        </p:scale>
        <p:origin x="-102" y="-4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6" d="100"/>
          <a:sy n="56" d="100"/>
        </p:scale>
        <p:origin x="-1812" y="-84"/>
      </p:cViewPr>
      <p:guideLst>
        <p:guide orient="horz" pos="2928"/>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slide" Target="slides/slide64.xml"/><Relationship Id="rId76" Type="http://schemas.openxmlformats.org/officeDocument/2006/relationships/tableStyles" Target="tableStyles.xml"/><Relationship Id="rId7" Type="http://schemas.openxmlformats.org/officeDocument/2006/relationships/slide" Target="slides/slide3.xml"/><Relationship Id="rId71"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handoutMaster" Target="handoutMasters/handoutMaster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D795F12-FB1A-4BF3-928D-56AD0019A3EC}"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en-US"/>
        </a:p>
      </dgm:t>
    </dgm:pt>
    <dgm:pt modelId="{3FB1121A-82E3-446D-AFDA-8A724D4894A3}">
      <dgm:prSet phldrT="[Text]"/>
      <dgm:spPr/>
      <dgm:t>
        <a:bodyPr/>
        <a:lstStyle/>
        <a:p>
          <a:r>
            <a:rPr lang="en-US" dirty="0" smtClean="0"/>
            <a:t>Prepare to Apply and Register</a:t>
          </a:r>
          <a:endParaRPr lang="en-US" dirty="0"/>
        </a:p>
      </dgm:t>
    </dgm:pt>
    <dgm:pt modelId="{869C4B4A-7DF8-426F-9C8C-45B988E31D6D}" type="parTrans" cxnId="{FE5C7940-B3D2-4213-BAEB-EB494776B8B6}">
      <dgm:prSet/>
      <dgm:spPr/>
      <dgm:t>
        <a:bodyPr/>
        <a:lstStyle/>
        <a:p>
          <a:endParaRPr lang="en-US"/>
        </a:p>
      </dgm:t>
    </dgm:pt>
    <dgm:pt modelId="{04278838-A2AD-42B4-9A0E-3579362F0419}" type="sibTrans" cxnId="{FE5C7940-B3D2-4213-BAEB-EB494776B8B6}">
      <dgm:prSet/>
      <dgm:spPr/>
      <dgm:t>
        <a:bodyPr/>
        <a:lstStyle/>
        <a:p>
          <a:endParaRPr lang="en-US"/>
        </a:p>
      </dgm:t>
    </dgm:pt>
    <dgm:pt modelId="{E79C7E28-95FE-4ADF-837D-CB7F4C2343E6}">
      <dgm:prSet phldrT="[Text]"/>
      <dgm:spPr>
        <a:solidFill>
          <a:schemeClr val="accent2">
            <a:lumMod val="60000"/>
            <a:lumOff val="40000"/>
          </a:schemeClr>
        </a:solidFill>
      </dgm:spPr>
      <dgm:t>
        <a:bodyPr/>
        <a:lstStyle/>
        <a:p>
          <a:r>
            <a:rPr lang="en-US" dirty="0" smtClean="0"/>
            <a:t>Find &amp; Initiate Application</a:t>
          </a:r>
          <a:endParaRPr lang="en-US" dirty="0"/>
        </a:p>
      </dgm:t>
    </dgm:pt>
    <dgm:pt modelId="{DFD6143F-3C69-41EF-9DD9-A0E0579EE0B8}" type="parTrans" cxnId="{8998EC1A-B7D6-4814-9564-67F5D240CCAC}">
      <dgm:prSet/>
      <dgm:spPr/>
      <dgm:t>
        <a:bodyPr/>
        <a:lstStyle/>
        <a:p>
          <a:endParaRPr lang="en-US"/>
        </a:p>
      </dgm:t>
    </dgm:pt>
    <dgm:pt modelId="{EB89A328-0F23-4B9D-B6A8-98AA84114ED4}" type="sibTrans" cxnId="{8998EC1A-B7D6-4814-9564-67F5D240CCAC}">
      <dgm:prSet/>
      <dgm:spPr/>
      <dgm:t>
        <a:bodyPr/>
        <a:lstStyle/>
        <a:p>
          <a:endParaRPr lang="en-US"/>
        </a:p>
      </dgm:t>
    </dgm:pt>
    <dgm:pt modelId="{7617FD39-2DA4-4447-8644-62614E21486D}">
      <dgm:prSet phldrT="[Text]"/>
      <dgm:spPr>
        <a:solidFill>
          <a:schemeClr val="accent4">
            <a:lumMod val="60000"/>
            <a:lumOff val="40000"/>
          </a:schemeClr>
        </a:solidFill>
      </dgm:spPr>
      <dgm:t>
        <a:bodyPr/>
        <a:lstStyle/>
        <a:p>
          <a:r>
            <a:rPr lang="en-US" dirty="0" smtClean="0"/>
            <a:t>Prepare and Application</a:t>
          </a:r>
          <a:endParaRPr lang="en-US" dirty="0"/>
        </a:p>
      </dgm:t>
    </dgm:pt>
    <dgm:pt modelId="{AD7BACD7-2D81-4A59-B81D-A549B744D5A7}" type="parTrans" cxnId="{DC162117-0347-4449-AC3E-D4369A83FE08}">
      <dgm:prSet/>
      <dgm:spPr/>
      <dgm:t>
        <a:bodyPr/>
        <a:lstStyle/>
        <a:p>
          <a:endParaRPr lang="en-US"/>
        </a:p>
      </dgm:t>
    </dgm:pt>
    <dgm:pt modelId="{BD3F0C47-1E6E-467C-BE8B-02094ECA538B}" type="sibTrans" cxnId="{DC162117-0347-4449-AC3E-D4369A83FE08}">
      <dgm:prSet/>
      <dgm:spPr/>
      <dgm:t>
        <a:bodyPr/>
        <a:lstStyle/>
        <a:p>
          <a:endParaRPr lang="en-US"/>
        </a:p>
      </dgm:t>
    </dgm:pt>
    <dgm:pt modelId="{AA59FA6D-3B06-43BD-9B29-13D56E39A8CE}">
      <dgm:prSet/>
      <dgm:spPr>
        <a:solidFill>
          <a:schemeClr val="accent5">
            <a:lumMod val="60000"/>
            <a:lumOff val="40000"/>
          </a:schemeClr>
        </a:solidFill>
      </dgm:spPr>
      <dgm:t>
        <a:bodyPr/>
        <a:lstStyle/>
        <a:p>
          <a:r>
            <a:rPr lang="en-US" dirty="0" smtClean="0"/>
            <a:t>Submit Track and View Application</a:t>
          </a:r>
          <a:endParaRPr lang="en-US" dirty="0"/>
        </a:p>
      </dgm:t>
    </dgm:pt>
    <dgm:pt modelId="{4E2FE1C2-4BDB-4774-9F05-97AC293F2272}" type="parTrans" cxnId="{F25305FC-73C6-4D55-9194-522A82E503CD}">
      <dgm:prSet/>
      <dgm:spPr/>
      <dgm:t>
        <a:bodyPr/>
        <a:lstStyle/>
        <a:p>
          <a:endParaRPr lang="en-US"/>
        </a:p>
      </dgm:t>
    </dgm:pt>
    <dgm:pt modelId="{D6B40C62-160F-4414-A069-CBB84BADFD25}" type="sibTrans" cxnId="{F25305FC-73C6-4D55-9194-522A82E503CD}">
      <dgm:prSet/>
      <dgm:spPr/>
      <dgm:t>
        <a:bodyPr/>
        <a:lstStyle/>
        <a:p>
          <a:endParaRPr lang="en-US"/>
        </a:p>
      </dgm:t>
    </dgm:pt>
    <dgm:pt modelId="{5EB0DD76-892C-403A-8E14-7BC023979822}" type="pres">
      <dgm:prSet presAssocID="{CD795F12-FB1A-4BF3-928D-56AD0019A3EC}" presName="Name0" presStyleCnt="0">
        <dgm:presLayoutVars>
          <dgm:dir/>
          <dgm:resizeHandles val="exact"/>
        </dgm:presLayoutVars>
      </dgm:prSet>
      <dgm:spPr/>
    </dgm:pt>
    <dgm:pt modelId="{46F2B7BE-3851-4B94-81C4-AA75B9E8043D}" type="pres">
      <dgm:prSet presAssocID="{3FB1121A-82E3-446D-AFDA-8A724D4894A3}" presName="node" presStyleLbl="node1" presStyleIdx="0" presStyleCnt="4">
        <dgm:presLayoutVars>
          <dgm:bulletEnabled val="1"/>
        </dgm:presLayoutVars>
      </dgm:prSet>
      <dgm:spPr/>
    </dgm:pt>
    <dgm:pt modelId="{36568814-E3D7-44F7-AF34-7C4B0C352B89}" type="pres">
      <dgm:prSet presAssocID="{04278838-A2AD-42B4-9A0E-3579362F0419}" presName="sibTrans" presStyleLbl="sibTrans2D1" presStyleIdx="0" presStyleCnt="3"/>
      <dgm:spPr/>
    </dgm:pt>
    <dgm:pt modelId="{03AB87C7-1AEE-4CC5-8203-DAD826CE0931}" type="pres">
      <dgm:prSet presAssocID="{04278838-A2AD-42B4-9A0E-3579362F0419}" presName="connectorText" presStyleLbl="sibTrans2D1" presStyleIdx="0" presStyleCnt="3"/>
      <dgm:spPr/>
    </dgm:pt>
    <dgm:pt modelId="{3F9DC724-C26E-4FA2-B75D-836C437AA91E}" type="pres">
      <dgm:prSet presAssocID="{E79C7E28-95FE-4ADF-837D-CB7F4C2343E6}" presName="node" presStyleLbl="node1" presStyleIdx="1" presStyleCnt="4">
        <dgm:presLayoutVars>
          <dgm:bulletEnabled val="1"/>
        </dgm:presLayoutVars>
      </dgm:prSet>
      <dgm:spPr/>
      <dgm:t>
        <a:bodyPr/>
        <a:lstStyle/>
        <a:p>
          <a:endParaRPr lang="en-US"/>
        </a:p>
      </dgm:t>
    </dgm:pt>
    <dgm:pt modelId="{2775D77C-048B-477F-AD2A-790CECB591D1}" type="pres">
      <dgm:prSet presAssocID="{EB89A328-0F23-4B9D-B6A8-98AA84114ED4}" presName="sibTrans" presStyleLbl="sibTrans2D1" presStyleIdx="1" presStyleCnt="3"/>
      <dgm:spPr/>
    </dgm:pt>
    <dgm:pt modelId="{7CCBDBEA-A3A4-4DC0-AAA0-0981BB744EDF}" type="pres">
      <dgm:prSet presAssocID="{EB89A328-0F23-4B9D-B6A8-98AA84114ED4}" presName="connectorText" presStyleLbl="sibTrans2D1" presStyleIdx="1" presStyleCnt="3"/>
      <dgm:spPr/>
    </dgm:pt>
    <dgm:pt modelId="{7E1D56BA-48E4-46DF-A470-2A99A2E79151}" type="pres">
      <dgm:prSet presAssocID="{7617FD39-2DA4-4447-8644-62614E21486D}" presName="node" presStyleLbl="node1" presStyleIdx="2" presStyleCnt="4">
        <dgm:presLayoutVars>
          <dgm:bulletEnabled val="1"/>
        </dgm:presLayoutVars>
      </dgm:prSet>
      <dgm:spPr/>
    </dgm:pt>
    <dgm:pt modelId="{5663A9B1-25E8-43B4-A82D-6BEC69347E32}" type="pres">
      <dgm:prSet presAssocID="{BD3F0C47-1E6E-467C-BE8B-02094ECA538B}" presName="sibTrans" presStyleLbl="sibTrans2D1" presStyleIdx="2" presStyleCnt="3"/>
      <dgm:spPr/>
    </dgm:pt>
    <dgm:pt modelId="{B53396F3-3DCC-43D1-846B-D98D40BC108B}" type="pres">
      <dgm:prSet presAssocID="{BD3F0C47-1E6E-467C-BE8B-02094ECA538B}" presName="connectorText" presStyleLbl="sibTrans2D1" presStyleIdx="2" presStyleCnt="3"/>
      <dgm:spPr/>
    </dgm:pt>
    <dgm:pt modelId="{7255C462-137C-4F0F-B350-641E6D581CD0}" type="pres">
      <dgm:prSet presAssocID="{AA59FA6D-3B06-43BD-9B29-13D56E39A8CE}" presName="node" presStyleLbl="node1" presStyleIdx="3" presStyleCnt="4">
        <dgm:presLayoutVars>
          <dgm:bulletEnabled val="1"/>
        </dgm:presLayoutVars>
      </dgm:prSet>
      <dgm:spPr/>
      <dgm:t>
        <a:bodyPr/>
        <a:lstStyle/>
        <a:p>
          <a:endParaRPr lang="en-US"/>
        </a:p>
      </dgm:t>
    </dgm:pt>
  </dgm:ptLst>
  <dgm:cxnLst>
    <dgm:cxn modelId="{B6D27B47-4C9C-4E58-9E6E-BDC7B7AB491E}" type="presOf" srcId="{04278838-A2AD-42B4-9A0E-3579362F0419}" destId="{36568814-E3D7-44F7-AF34-7C4B0C352B89}" srcOrd="0" destOrd="0" presId="urn:microsoft.com/office/officeart/2005/8/layout/process1"/>
    <dgm:cxn modelId="{F25305FC-73C6-4D55-9194-522A82E503CD}" srcId="{CD795F12-FB1A-4BF3-928D-56AD0019A3EC}" destId="{AA59FA6D-3B06-43BD-9B29-13D56E39A8CE}" srcOrd="3" destOrd="0" parTransId="{4E2FE1C2-4BDB-4774-9F05-97AC293F2272}" sibTransId="{D6B40C62-160F-4414-A069-CBB84BADFD25}"/>
    <dgm:cxn modelId="{427C0E95-2C02-4AB5-8E6A-0BC6FF517658}" type="presOf" srcId="{EB89A328-0F23-4B9D-B6A8-98AA84114ED4}" destId="{2775D77C-048B-477F-AD2A-790CECB591D1}" srcOrd="0" destOrd="0" presId="urn:microsoft.com/office/officeart/2005/8/layout/process1"/>
    <dgm:cxn modelId="{9BB24B95-142A-4B0A-970A-6639CC5FA38B}" type="presOf" srcId="{CD795F12-FB1A-4BF3-928D-56AD0019A3EC}" destId="{5EB0DD76-892C-403A-8E14-7BC023979822}" srcOrd="0" destOrd="0" presId="urn:microsoft.com/office/officeart/2005/8/layout/process1"/>
    <dgm:cxn modelId="{8998EC1A-B7D6-4814-9564-67F5D240CCAC}" srcId="{CD795F12-FB1A-4BF3-928D-56AD0019A3EC}" destId="{E79C7E28-95FE-4ADF-837D-CB7F4C2343E6}" srcOrd="1" destOrd="0" parTransId="{DFD6143F-3C69-41EF-9DD9-A0E0579EE0B8}" sibTransId="{EB89A328-0F23-4B9D-B6A8-98AA84114ED4}"/>
    <dgm:cxn modelId="{6DDE7754-5705-4B5F-A32E-C09015D0B938}" type="presOf" srcId="{EB89A328-0F23-4B9D-B6A8-98AA84114ED4}" destId="{7CCBDBEA-A3A4-4DC0-AAA0-0981BB744EDF}" srcOrd="1" destOrd="0" presId="urn:microsoft.com/office/officeart/2005/8/layout/process1"/>
    <dgm:cxn modelId="{DC162117-0347-4449-AC3E-D4369A83FE08}" srcId="{CD795F12-FB1A-4BF3-928D-56AD0019A3EC}" destId="{7617FD39-2DA4-4447-8644-62614E21486D}" srcOrd="2" destOrd="0" parTransId="{AD7BACD7-2D81-4A59-B81D-A549B744D5A7}" sibTransId="{BD3F0C47-1E6E-467C-BE8B-02094ECA538B}"/>
    <dgm:cxn modelId="{8DFC71D0-C1AB-4EE5-B253-456999A9274F}" type="presOf" srcId="{BD3F0C47-1E6E-467C-BE8B-02094ECA538B}" destId="{5663A9B1-25E8-43B4-A82D-6BEC69347E32}" srcOrd="0" destOrd="0" presId="urn:microsoft.com/office/officeart/2005/8/layout/process1"/>
    <dgm:cxn modelId="{C736434F-D624-4100-9E63-49C5CFE758FF}" type="presOf" srcId="{AA59FA6D-3B06-43BD-9B29-13D56E39A8CE}" destId="{7255C462-137C-4F0F-B350-641E6D581CD0}" srcOrd="0" destOrd="0" presId="urn:microsoft.com/office/officeart/2005/8/layout/process1"/>
    <dgm:cxn modelId="{73723BA7-FC2B-4835-92FB-4CE4EF8C6490}" type="presOf" srcId="{E79C7E28-95FE-4ADF-837D-CB7F4C2343E6}" destId="{3F9DC724-C26E-4FA2-B75D-836C437AA91E}" srcOrd="0" destOrd="0" presId="urn:microsoft.com/office/officeart/2005/8/layout/process1"/>
    <dgm:cxn modelId="{FE5C7940-B3D2-4213-BAEB-EB494776B8B6}" srcId="{CD795F12-FB1A-4BF3-928D-56AD0019A3EC}" destId="{3FB1121A-82E3-446D-AFDA-8A724D4894A3}" srcOrd="0" destOrd="0" parTransId="{869C4B4A-7DF8-426F-9C8C-45B988E31D6D}" sibTransId="{04278838-A2AD-42B4-9A0E-3579362F0419}"/>
    <dgm:cxn modelId="{49293C10-8629-47F2-814E-258E9B42344D}" type="presOf" srcId="{3FB1121A-82E3-446D-AFDA-8A724D4894A3}" destId="{46F2B7BE-3851-4B94-81C4-AA75B9E8043D}" srcOrd="0" destOrd="0" presId="urn:microsoft.com/office/officeart/2005/8/layout/process1"/>
    <dgm:cxn modelId="{6C2752BF-DF00-4259-A071-B2D493B2F9B8}" type="presOf" srcId="{04278838-A2AD-42B4-9A0E-3579362F0419}" destId="{03AB87C7-1AEE-4CC5-8203-DAD826CE0931}" srcOrd="1" destOrd="0" presId="urn:microsoft.com/office/officeart/2005/8/layout/process1"/>
    <dgm:cxn modelId="{20BE3164-656E-4A9C-8E64-01D1D34B10D7}" type="presOf" srcId="{BD3F0C47-1E6E-467C-BE8B-02094ECA538B}" destId="{B53396F3-3DCC-43D1-846B-D98D40BC108B}" srcOrd="1" destOrd="0" presId="urn:microsoft.com/office/officeart/2005/8/layout/process1"/>
    <dgm:cxn modelId="{2359307F-2AE9-42D3-895F-3678F5AA8AD6}" type="presOf" srcId="{7617FD39-2DA4-4447-8644-62614E21486D}" destId="{7E1D56BA-48E4-46DF-A470-2A99A2E79151}" srcOrd="0" destOrd="0" presId="urn:microsoft.com/office/officeart/2005/8/layout/process1"/>
    <dgm:cxn modelId="{0510CD84-C9DC-4E1F-9450-FD19F27713A9}" type="presParOf" srcId="{5EB0DD76-892C-403A-8E14-7BC023979822}" destId="{46F2B7BE-3851-4B94-81C4-AA75B9E8043D}" srcOrd="0" destOrd="0" presId="urn:microsoft.com/office/officeart/2005/8/layout/process1"/>
    <dgm:cxn modelId="{14C0632B-472D-4A64-8ECA-3EC02CF8FE43}" type="presParOf" srcId="{5EB0DD76-892C-403A-8E14-7BC023979822}" destId="{36568814-E3D7-44F7-AF34-7C4B0C352B89}" srcOrd="1" destOrd="0" presId="urn:microsoft.com/office/officeart/2005/8/layout/process1"/>
    <dgm:cxn modelId="{A713CBEA-FAB5-4B9B-B061-C99762E6B721}" type="presParOf" srcId="{36568814-E3D7-44F7-AF34-7C4B0C352B89}" destId="{03AB87C7-1AEE-4CC5-8203-DAD826CE0931}" srcOrd="0" destOrd="0" presId="urn:microsoft.com/office/officeart/2005/8/layout/process1"/>
    <dgm:cxn modelId="{1522F5ED-0B00-4182-8739-DE548D6B5AD5}" type="presParOf" srcId="{5EB0DD76-892C-403A-8E14-7BC023979822}" destId="{3F9DC724-C26E-4FA2-B75D-836C437AA91E}" srcOrd="2" destOrd="0" presId="urn:microsoft.com/office/officeart/2005/8/layout/process1"/>
    <dgm:cxn modelId="{B0FD563D-2219-4FFA-A485-B2C41754FB23}" type="presParOf" srcId="{5EB0DD76-892C-403A-8E14-7BC023979822}" destId="{2775D77C-048B-477F-AD2A-790CECB591D1}" srcOrd="3" destOrd="0" presId="urn:microsoft.com/office/officeart/2005/8/layout/process1"/>
    <dgm:cxn modelId="{FE45B7CF-6F32-43D6-89CE-9E3745756EAD}" type="presParOf" srcId="{2775D77C-048B-477F-AD2A-790CECB591D1}" destId="{7CCBDBEA-A3A4-4DC0-AAA0-0981BB744EDF}" srcOrd="0" destOrd="0" presId="urn:microsoft.com/office/officeart/2005/8/layout/process1"/>
    <dgm:cxn modelId="{771C011C-A6CF-43C1-B6A2-750378AF7B83}" type="presParOf" srcId="{5EB0DD76-892C-403A-8E14-7BC023979822}" destId="{7E1D56BA-48E4-46DF-A470-2A99A2E79151}" srcOrd="4" destOrd="0" presId="urn:microsoft.com/office/officeart/2005/8/layout/process1"/>
    <dgm:cxn modelId="{283B2900-C716-46F0-BC3E-577B6190F859}" type="presParOf" srcId="{5EB0DD76-892C-403A-8E14-7BC023979822}" destId="{5663A9B1-25E8-43B4-A82D-6BEC69347E32}" srcOrd="5" destOrd="0" presId="urn:microsoft.com/office/officeart/2005/8/layout/process1"/>
    <dgm:cxn modelId="{720593BD-C083-4C0E-A202-9E614E19505A}" type="presParOf" srcId="{5663A9B1-25E8-43B4-A82D-6BEC69347E32}" destId="{B53396F3-3DCC-43D1-846B-D98D40BC108B}" srcOrd="0" destOrd="0" presId="urn:microsoft.com/office/officeart/2005/8/layout/process1"/>
    <dgm:cxn modelId="{81E4A78E-FB0A-4F72-8D9F-E551F0C56548}" type="presParOf" srcId="{5EB0DD76-892C-403A-8E14-7BC023979822}" destId="{7255C462-137C-4F0F-B350-641E6D581CD0}" srcOrd="6"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F2B7BE-3851-4B94-81C4-AA75B9E8043D}">
      <dsp:nvSpPr>
        <dsp:cNvPr id="0" name=""/>
        <dsp:cNvSpPr/>
      </dsp:nvSpPr>
      <dsp:spPr>
        <a:xfrm>
          <a:off x="3951" y="1793109"/>
          <a:ext cx="1727634" cy="1036580"/>
        </a:xfrm>
        <a:prstGeom prst="roundRect">
          <a:avLst>
            <a:gd name="adj" fmla="val 10000"/>
          </a:avLst>
        </a:prstGeom>
        <a:solidFill>
          <a:schemeClr val="accent1">
            <a:hueOff val="0"/>
            <a:satOff val="0"/>
            <a:lumOff val="0"/>
            <a:alphaOff val="0"/>
          </a:schemeClr>
        </a:solidFill>
        <a:ln w="11429" cap="flat" cmpd="sng" algn="ctr">
          <a:solidFill>
            <a:schemeClr val="lt1">
              <a:hueOff val="0"/>
              <a:satOff val="0"/>
              <a:lumOff val="0"/>
              <a:alphaOff val="0"/>
            </a:schemeClr>
          </a:solidFill>
          <a:prstDash val="sysDash"/>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t>Prepare to Apply and Register</a:t>
          </a:r>
          <a:endParaRPr lang="en-US" sz="1900" kern="1200" dirty="0"/>
        </a:p>
      </dsp:txBody>
      <dsp:txXfrm>
        <a:off x="34311" y="1823469"/>
        <a:ext cx="1666914" cy="975860"/>
      </dsp:txXfrm>
    </dsp:sp>
    <dsp:sp modelId="{36568814-E3D7-44F7-AF34-7C4B0C352B89}">
      <dsp:nvSpPr>
        <dsp:cNvPr id="0" name=""/>
        <dsp:cNvSpPr/>
      </dsp:nvSpPr>
      <dsp:spPr>
        <a:xfrm>
          <a:off x="1904348" y="2097173"/>
          <a:ext cx="366258" cy="42845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n-US" sz="1500" kern="1200"/>
        </a:p>
      </dsp:txBody>
      <dsp:txXfrm>
        <a:off x="1904348" y="2182864"/>
        <a:ext cx="256381" cy="257071"/>
      </dsp:txXfrm>
    </dsp:sp>
    <dsp:sp modelId="{3F9DC724-C26E-4FA2-B75D-836C437AA91E}">
      <dsp:nvSpPr>
        <dsp:cNvPr id="0" name=""/>
        <dsp:cNvSpPr/>
      </dsp:nvSpPr>
      <dsp:spPr>
        <a:xfrm>
          <a:off x="2422639" y="1793109"/>
          <a:ext cx="1727634" cy="1036580"/>
        </a:xfrm>
        <a:prstGeom prst="roundRect">
          <a:avLst>
            <a:gd name="adj" fmla="val 10000"/>
          </a:avLst>
        </a:prstGeom>
        <a:solidFill>
          <a:schemeClr val="accent2">
            <a:lumMod val="60000"/>
            <a:lumOff val="40000"/>
          </a:schemeClr>
        </a:solidFill>
        <a:ln w="11429" cap="flat" cmpd="sng" algn="ctr">
          <a:solidFill>
            <a:schemeClr val="lt1">
              <a:hueOff val="0"/>
              <a:satOff val="0"/>
              <a:lumOff val="0"/>
              <a:alphaOff val="0"/>
            </a:schemeClr>
          </a:solidFill>
          <a:prstDash val="sysDash"/>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t>Find &amp; Initiate Application</a:t>
          </a:r>
          <a:endParaRPr lang="en-US" sz="1900" kern="1200" dirty="0"/>
        </a:p>
      </dsp:txBody>
      <dsp:txXfrm>
        <a:off x="2452999" y="1823469"/>
        <a:ext cx="1666914" cy="975860"/>
      </dsp:txXfrm>
    </dsp:sp>
    <dsp:sp modelId="{2775D77C-048B-477F-AD2A-790CECB591D1}">
      <dsp:nvSpPr>
        <dsp:cNvPr id="0" name=""/>
        <dsp:cNvSpPr/>
      </dsp:nvSpPr>
      <dsp:spPr>
        <a:xfrm>
          <a:off x="4323036" y="2097173"/>
          <a:ext cx="366258" cy="42845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n-US" sz="1500" kern="1200"/>
        </a:p>
      </dsp:txBody>
      <dsp:txXfrm>
        <a:off x="4323036" y="2182864"/>
        <a:ext cx="256381" cy="257071"/>
      </dsp:txXfrm>
    </dsp:sp>
    <dsp:sp modelId="{7E1D56BA-48E4-46DF-A470-2A99A2E79151}">
      <dsp:nvSpPr>
        <dsp:cNvPr id="0" name=""/>
        <dsp:cNvSpPr/>
      </dsp:nvSpPr>
      <dsp:spPr>
        <a:xfrm>
          <a:off x="4841326" y="1793109"/>
          <a:ext cx="1727634" cy="1036580"/>
        </a:xfrm>
        <a:prstGeom prst="roundRect">
          <a:avLst>
            <a:gd name="adj" fmla="val 10000"/>
          </a:avLst>
        </a:prstGeom>
        <a:solidFill>
          <a:schemeClr val="accent4">
            <a:lumMod val="60000"/>
            <a:lumOff val="40000"/>
          </a:schemeClr>
        </a:solidFill>
        <a:ln w="11429" cap="flat" cmpd="sng" algn="ctr">
          <a:solidFill>
            <a:schemeClr val="lt1">
              <a:hueOff val="0"/>
              <a:satOff val="0"/>
              <a:lumOff val="0"/>
              <a:alphaOff val="0"/>
            </a:schemeClr>
          </a:solidFill>
          <a:prstDash val="sysDash"/>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t>Prepare and Application</a:t>
          </a:r>
          <a:endParaRPr lang="en-US" sz="1900" kern="1200" dirty="0"/>
        </a:p>
      </dsp:txBody>
      <dsp:txXfrm>
        <a:off x="4871686" y="1823469"/>
        <a:ext cx="1666914" cy="975860"/>
      </dsp:txXfrm>
    </dsp:sp>
    <dsp:sp modelId="{5663A9B1-25E8-43B4-A82D-6BEC69347E32}">
      <dsp:nvSpPr>
        <dsp:cNvPr id="0" name=""/>
        <dsp:cNvSpPr/>
      </dsp:nvSpPr>
      <dsp:spPr>
        <a:xfrm>
          <a:off x="6741724" y="2097173"/>
          <a:ext cx="366258" cy="42845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n-US" sz="1500" kern="1200"/>
        </a:p>
      </dsp:txBody>
      <dsp:txXfrm>
        <a:off x="6741724" y="2182864"/>
        <a:ext cx="256381" cy="257071"/>
      </dsp:txXfrm>
    </dsp:sp>
    <dsp:sp modelId="{7255C462-137C-4F0F-B350-641E6D581CD0}">
      <dsp:nvSpPr>
        <dsp:cNvPr id="0" name=""/>
        <dsp:cNvSpPr/>
      </dsp:nvSpPr>
      <dsp:spPr>
        <a:xfrm>
          <a:off x="7260014" y="1793109"/>
          <a:ext cx="1727634" cy="1036580"/>
        </a:xfrm>
        <a:prstGeom prst="roundRect">
          <a:avLst>
            <a:gd name="adj" fmla="val 10000"/>
          </a:avLst>
        </a:prstGeom>
        <a:solidFill>
          <a:schemeClr val="accent5">
            <a:lumMod val="60000"/>
            <a:lumOff val="40000"/>
          </a:schemeClr>
        </a:solidFill>
        <a:ln w="11429" cap="flat" cmpd="sng" algn="ctr">
          <a:solidFill>
            <a:schemeClr val="lt1">
              <a:hueOff val="0"/>
              <a:satOff val="0"/>
              <a:lumOff val="0"/>
              <a:alphaOff val="0"/>
            </a:schemeClr>
          </a:solidFill>
          <a:prstDash val="sysDash"/>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t>Submit Track and View Application</a:t>
          </a:r>
          <a:endParaRPr lang="en-US" sz="1900" kern="1200" dirty="0"/>
        </a:p>
      </dsp:txBody>
      <dsp:txXfrm>
        <a:off x="7290374" y="1823469"/>
        <a:ext cx="1666914" cy="975860"/>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5138"/>
          </a:xfrm>
          <a:prstGeom prst="rect">
            <a:avLst/>
          </a:prstGeom>
        </p:spPr>
        <p:txBody>
          <a:bodyPr vert="horz"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sz="quarter" idx="1"/>
          </p:nvPr>
        </p:nvSpPr>
        <p:spPr>
          <a:xfrm>
            <a:off x="3884613" y="0"/>
            <a:ext cx="2971800" cy="465138"/>
          </a:xfrm>
          <a:prstGeom prst="rect">
            <a:avLst/>
          </a:prstGeom>
        </p:spPr>
        <p:txBody>
          <a:bodyPr vert="horz" rtlCol="0"/>
          <a:lstStyle>
            <a:lvl1pPr algn="r" fontAlgn="auto">
              <a:spcBef>
                <a:spcPts val="0"/>
              </a:spcBef>
              <a:spcAft>
                <a:spcPts val="0"/>
              </a:spcAft>
              <a:defRPr sz="1200">
                <a:latin typeface="+mn-lt"/>
              </a:defRPr>
            </a:lvl1pPr>
          </a:lstStyle>
          <a:p>
            <a:pPr>
              <a:defRPr/>
            </a:pPr>
            <a:fld id="{883090ED-F84E-4702-8628-4EFC554E2090}" type="datetimeFigureOut">
              <a:rPr lang="en-US"/>
              <a:pPr>
                <a:defRPr/>
              </a:pPr>
              <a:t>6/10/2014</a:t>
            </a:fld>
            <a:endParaRPr lang="en-US"/>
          </a:p>
        </p:txBody>
      </p:sp>
      <p:sp>
        <p:nvSpPr>
          <p:cNvPr id="4" name="Footer Placeholder 3"/>
          <p:cNvSpPr>
            <a:spLocks noGrp="1"/>
          </p:cNvSpPr>
          <p:nvPr>
            <p:ph type="ftr" sz="quarter" idx="2"/>
          </p:nvPr>
        </p:nvSpPr>
        <p:spPr>
          <a:xfrm>
            <a:off x="0" y="8829675"/>
            <a:ext cx="2971800" cy="465138"/>
          </a:xfrm>
          <a:prstGeom prst="rect">
            <a:avLst/>
          </a:prstGeom>
        </p:spPr>
        <p:txBody>
          <a:bodyPr vert="horz" rtlCol="0" anchor="b"/>
          <a:lstStyle>
            <a:lvl1pPr algn="l" fontAlgn="auto">
              <a:spcBef>
                <a:spcPts val="0"/>
              </a:spcBef>
              <a:spcAft>
                <a:spcPts val="0"/>
              </a:spcAft>
              <a:defRPr sz="1200">
                <a:latin typeface="+mn-lt"/>
              </a:defRPr>
            </a:lvl1pPr>
          </a:lstStyle>
          <a:p>
            <a:pPr>
              <a:defRPr/>
            </a:pPr>
            <a:endParaRPr lang="en-US"/>
          </a:p>
        </p:txBody>
      </p:sp>
      <p:sp>
        <p:nvSpPr>
          <p:cNvPr id="5" name="Slide Number Placeholder 4"/>
          <p:cNvSpPr>
            <a:spLocks noGrp="1"/>
          </p:cNvSpPr>
          <p:nvPr>
            <p:ph type="sldNum" sz="quarter" idx="3"/>
          </p:nvPr>
        </p:nvSpPr>
        <p:spPr>
          <a:xfrm>
            <a:off x="3884613" y="8829675"/>
            <a:ext cx="2971800" cy="465138"/>
          </a:xfrm>
          <a:prstGeom prst="rect">
            <a:avLst/>
          </a:prstGeom>
        </p:spPr>
        <p:txBody>
          <a:bodyPr vert="horz" rtlCol="0" anchor="b"/>
          <a:lstStyle>
            <a:lvl1pPr algn="r" fontAlgn="auto">
              <a:spcBef>
                <a:spcPts val="0"/>
              </a:spcBef>
              <a:spcAft>
                <a:spcPts val="0"/>
              </a:spcAft>
              <a:defRPr sz="1200">
                <a:latin typeface="+mn-lt"/>
              </a:defRPr>
            </a:lvl1pPr>
          </a:lstStyle>
          <a:p>
            <a:pPr>
              <a:defRPr/>
            </a:pPr>
            <a:fld id="{21F3931D-20C8-4A83-A683-04A5575D7158}" type="slidenum">
              <a:rPr lang="en-US"/>
              <a:pPr>
                <a:defRPr/>
              </a:pPr>
              <a:t>‹#›</a:t>
            </a:fld>
            <a:endParaRPr lang="en-US"/>
          </a:p>
        </p:txBody>
      </p:sp>
    </p:spTree>
    <p:extLst>
      <p:ext uri="{BB962C8B-B14F-4D97-AF65-F5344CB8AC3E}">
        <p14:creationId xmlns:p14="http://schemas.microsoft.com/office/powerpoint/2010/main" val="12606838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5138"/>
          </a:xfrm>
          <a:prstGeom prst="rect">
            <a:avLst/>
          </a:prstGeom>
        </p:spPr>
        <p:txBody>
          <a:bodyPr vert="horz"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65138"/>
          </a:xfrm>
          <a:prstGeom prst="rect">
            <a:avLst/>
          </a:prstGeom>
        </p:spPr>
        <p:txBody>
          <a:bodyPr vert="horz" rtlCol="0"/>
          <a:lstStyle>
            <a:lvl1pPr algn="r" fontAlgn="auto">
              <a:spcBef>
                <a:spcPts val="0"/>
              </a:spcBef>
              <a:spcAft>
                <a:spcPts val="0"/>
              </a:spcAft>
              <a:defRPr sz="1200">
                <a:latin typeface="+mn-lt"/>
              </a:defRPr>
            </a:lvl1pPr>
          </a:lstStyle>
          <a:p>
            <a:pPr>
              <a:defRPr/>
            </a:pPr>
            <a:fld id="{82ECC29C-75CC-46FE-8B5A-86290649DD64}" type="datetimeFigureOut">
              <a:rPr lang="en-US"/>
              <a:pPr>
                <a:defRPr/>
              </a:pPr>
              <a:t>6/10/2014</a:t>
            </a:fld>
            <a:endParaRPr lang="en-US"/>
          </a:p>
        </p:txBody>
      </p:sp>
      <p:sp>
        <p:nvSpPr>
          <p:cNvPr id="4" name="Slide Image Placeholder 3"/>
          <p:cNvSpPr>
            <a:spLocks noGrp="1" noRot="1" noChangeAspect="1"/>
          </p:cNvSpPr>
          <p:nvPr>
            <p:ph type="sldImg" idx="2"/>
          </p:nvPr>
        </p:nvSpPr>
        <p:spPr>
          <a:xfrm>
            <a:off x="1104900" y="696913"/>
            <a:ext cx="4648200" cy="3486150"/>
          </a:xfrm>
          <a:prstGeom prst="rect">
            <a:avLst/>
          </a:prstGeom>
          <a:noFill/>
          <a:ln w="12700">
            <a:solidFill>
              <a:prstClr val="black"/>
            </a:solidFill>
          </a:ln>
        </p:spPr>
        <p:txBody>
          <a:bodyPr vert="horz" rtlCol="0" anchor="ctr"/>
          <a:lstStyle/>
          <a:p>
            <a:pPr lvl="0"/>
            <a:endParaRPr lang="en-US" noProof="0"/>
          </a:p>
        </p:txBody>
      </p:sp>
      <p:sp>
        <p:nvSpPr>
          <p:cNvPr id="5" name="Notes Placeholder 4"/>
          <p:cNvSpPr>
            <a:spLocks noGrp="1"/>
          </p:cNvSpPr>
          <p:nvPr>
            <p:ph type="body" sz="quarter" idx="3"/>
          </p:nvPr>
        </p:nvSpPr>
        <p:spPr>
          <a:xfrm>
            <a:off x="685800" y="4416425"/>
            <a:ext cx="5486400" cy="4183063"/>
          </a:xfrm>
          <a:prstGeom prst="rect">
            <a:avLst/>
          </a:prstGeom>
        </p:spPr>
        <p:txBody>
          <a:bodyPr vert="horz"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829675"/>
            <a:ext cx="2971800" cy="465138"/>
          </a:xfrm>
          <a:prstGeom prst="rect">
            <a:avLst/>
          </a:prstGeom>
        </p:spPr>
        <p:txBody>
          <a:bodyPr vert="horz"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829675"/>
            <a:ext cx="2971800" cy="465138"/>
          </a:xfrm>
          <a:prstGeom prst="rect">
            <a:avLst/>
          </a:prstGeom>
        </p:spPr>
        <p:txBody>
          <a:bodyPr vert="horz" rtlCol="0" anchor="b"/>
          <a:lstStyle>
            <a:lvl1pPr algn="r" fontAlgn="auto">
              <a:spcBef>
                <a:spcPts val="0"/>
              </a:spcBef>
              <a:spcAft>
                <a:spcPts val="0"/>
              </a:spcAft>
              <a:defRPr sz="1200">
                <a:latin typeface="+mn-lt"/>
              </a:defRPr>
            </a:lvl1pPr>
          </a:lstStyle>
          <a:p>
            <a:pPr>
              <a:defRPr/>
            </a:pPr>
            <a:fld id="{D7AD43B8-FF20-4D5F-A0AE-68337BAD22D9}" type="slidenum">
              <a:rPr lang="en-US"/>
              <a:pPr>
                <a:defRPr/>
              </a:pPr>
              <a:t>‹#›</a:t>
            </a:fld>
            <a:endParaRPr lang="en-US"/>
          </a:p>
        </p:txBody>
      </p:sp>
    </p:spTree>
    <p:extLst>
      <p:ext uri="{BB962C8B-B14F-4D97-AF65-F5344CB8AC3E}">
        <p14:creationId xmlns:p14="http://schemas.microsoft.com/office/powerpoint/2010/main" val="56868747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rtl="0">
      <a:defRPr sz="1200" kern="1200">
        <a:solidFill>
          <a:schemeClr val="tx1"/>
        </a:solidFill>
        <a:latin typeface="+mn-lt"/>
        <a:ea typeface="+mn-ea"/>
        <a:cs typeface="+mn-cs"/>
      </a:defRPr>
    </a:lvl6pPr>
    <a:lvl7pPr marL="2743200" algn="l" rtl="0">
      <a:defRPr sz="1200" kern="1200">
        <a:solidFill>
          <a:schemeClr val="tx1"/>
        </a:solidFill>
        <a:latin typeface="+mn-lt"/>
        <a:ea typeface="+mn-ea"/>
        <a:cs typeface="+mn-cs"/>
      </a:defRPr>
    </a:lvl7pPr>
    <a:lvl8pPr marL="3200400" algn="l" rtl="0">
      <a:defRPr sz="1200" kern="1200">
        <a:solidFill>
          <a:schemeClr val="tx1"/>
        </a:solidFill>
        <a:latin typeface="+mn-lt"/>
        <a:ea typeface="+mn-ea"/>
        <a:cs typeface="+mn-cs"/>
      </a:defRPr>
    </a:lvl8pPr>
    <a:lvl9pPr marL="3657600" algn="l"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p>
        </p:txBody>
      </p:sp>
      <p:sp>
        <p:nvSpPr>
          <p:cNvPr id="512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E7E4866-AE39-4BBE-A8FF-D3507388D14B}" type="slidenum">
              <a:rPr lang="en-US" smtClean="0"/>
              <a:pPr eaLnBrk="1" hangingPunct="1"/>
              <a:t>1</a:t>
            </a:fld>
            <a:endParaRPr lang="en-US" smtClean="0"/>
          </a:p>
        </p:txBody>
      </p:sp>
    </p:spTree>
    <p:extLst>
      <p:ext uri="{BB962C8B-B14F-4D97-AF65-F5344CB8AC3E}">
        <p14:creationId xmlns:p14="http://schemas.microsoft.com/office/powerpoint/2010/main" val="1616994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p>
        </p:txBody>
      </p:sp>
      <p:sp>
        <p:nvSpPr>
          <p:cNvPr id="532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D27B266-2396-46D6-891E-B3575F110061}" type="slidenum">
              <a:rPr lang="en-US" smtClean="0"/>
              <a:pPr eaLnBrk="1" hangingPunct="1"/>
              <a:t>2</a:t>
            </a:fld>
            <a:endParaRPr lang="en-US" smtClean="0"/>
          </a:p>
        </p:txBody>
      </p:sp>
    </p:spTree>
    <p:extLst>
      <p:ext uri="{BB962C8B-B14F-4D97-AF65-F5344CB8AC3E}">
        <p14:creationId xmlns:p14="http://schemas.microsoft.com/office/powerpoint/2010/main" val="5208225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p>
        </p:txBody>
      </p:sp>
      <p:sp>
        <p:nvSpPr>
          <p:cNvPr id="542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E1CE843-9CBF-4BD2-94DE-275976C07CDA}" type="slidenum">
              <a:rPr lang="en-US" smtClean="0"/>
              <a:pPr eaLnBrk="1" hangingPunct="1"/>
              <a:t>3</a:t>
            </a:fld>
            <a:endParaRPr lang="en-US" smtClean="0"/>
          </a:p>
        </p:txBody>
      </p:sp>
    </p:spTree>
    <p:extLst>
      <p:ext uri="{BB962C8B-B14F-4D97-AF65-F5344CB8AC3E}">
        <p14:creationId xmlns:p14="http://schemas.microsoft.com/office/powerpoint/2010/main" val="14772596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7575" eaLnBrk="0" hangingPunct="0">
              <a:defRPr i="1">
                <a:solidFill>
                  <a:schemeClr val="tx1"/>
                </a:solidFill>
                <a:latin typeface="Arial" pitchFamily="34" charset="0"/>
                <a:cs typeface="Arial" pitchFamily="34" charset="0"/>
              </a:defRPr>
            </a:lvl1pPr>
            <a:lvl2pPr marL="742950" indent="-285750" defTabSz="917575" eaLnBrk="0" hangingPunct="0">
              <a:defRPr i="1">
                <a:solidFill>
                  <a:schemeClr val="tx1"/>
                </a:solidFill>
                <a:latin typeface="Arial" pitchFamily="34" charset="0"/>
                <a:cs typeface="Arial" pitchFamily="34" charset="0"/>
              </a:defRPr>
            </a:lvl2pPr>
            <a:lvl3pPr marL="1143000" indent="-228600" defTabSz="917575" eaLnBrk="0" hangingPunct="0">
              <a:defRPr i="1">
                <a:solidFill>
                  <a:schemeClr val="tx1"/>
                </a:solidFill>
                <a:latin typeface="Arial" pitchFamily="34" charset="0"/>
                <a:cs typeface="Arial" pitchFamily="34" charset="0"/>
              </a:defRPr>
            </a:lvl3pPr>
            <a:lvl4pPr marL="1600200" indent="-228600" defTabSz="917575" eaLnBrk="0" hangingPunct="0">
              <a:defRPr i="1">
                <a:solidFill>
                  <a:schemeClr val="tx1"/>
                </a:solidFill>
                <a:latin typeface="Arial" pitchFamily="34" charset="0"/>
                <a:cs typeface="Arial" pitchFamily="34" charset="0"/>
              </a:defRPr>
            </a:lvl4pPr>
            <a:lvl5pPr marL="2057400" indent="-228600" defTabSz="917575" eaLnBrk="0" hangingPunct="0">
              <a:defRPr i="1">
                <a:solidFill>
                  <a:schemeClr val="tx1"/>
                </a:solidFill>
                <a:latin typeface="Arial" pitchFamily="34" charset="0"/>
                <a:cs typeface="Arial" pitchFamily="34" charset="0"/>
              </a:defRPr>
            </a:lvl5pPr>
            <a:lvl6pPr marL="2514600" indent="-228600" defTabSz="917575" eaLnBrk="0" fontAlgn="base" hangingPunct="0">
              <a:spcBef>
                <a:spcPct val="0"/>
              </a:spcBef>
              <a:spcAft>
                <a:spcPct val="0"/>
              </a:spcAft>
              <a:defRPr i="1">
                <a:solidFill>
                  <a:schemeClr val="tx1"/>
                </a:solidFill>
                <a:latin typeface="Arial" pitchFamily="34" charset="0"/>
                <a:cs typeface="Arial" pitchFamily="34" charset="0"/>
              </a:defRPr>
            </a:lvl6pPr>
            <a:lvl7pPr marL="2971800" indent="-228600" defTabSz="917575" eaLnBrk="0" fontAlgn="base" hangingPunct="0">
              <a:spcBef>
                <a:spcPct val="0"/>
              </a:spcBef>
              <a:spcAft>
                <a:spcPct val="0"/>
              </a:spcAft>
              <a:defRPr i="1">
                <a:solidFill>
                  <a:schemeClr val="tx1"/>
                </a:solidFill>
                <a:latin typeface="Arial" pitchFamily="34" charset="0"/>
                <a:cs typeface="Arial" pitchFamily="34" charset="0"/>
              </a:defRPr>
            </a:lvl7pPr>
            <a:lvl8pPr marL="3429000" indent="-228600" defTabSz="917575" eaLnBrk="0" fontAlgn="base" hangingPunct="0">
              <a:spcBef>
                <a:spcPct val="0"/>
              </a:spcBef>
              <a:spcAft>
                <a:spcPct val="0"/>
              </a:spcAft>
              <a:defRPr i="1">
                <a:solidFill>
                  <a:schemeClr val="tx1"/>
                </a:solidFill>
                <a:latin typeface="Arial" pitchFamily="34" charset="0"/>
                <a:cs typeface="Arial" pitchFamily="34" charset="0"/>
              </a:defRPr>
            </a:lvl8pPr>
            <a:lvl9pPr marL="3886200" indent="-228600" defTabSz="917575" eaLnBrk="0" fontAlgn="base" hangingPunct="0">
              <a:spcBef>
                <a:spcPct val="0"/>
              </a:spcBef>
              <a:spcAft>
                <a:spcPct val="0"/>
              </a:spcAft>
              <a:defRPr i="1">
                <a:solidFill>
                  <a:schemeClr val="tx1"/>
                </a:solidFill>
                <a:latin typeface="Arial" pitchFamily="34" charset="0"/>
                <a:cs typeface="Arial" pitchFamily="34" charset="0"/>
              </a:defRPr>
            </a:lvl9pPr>
          </a:lstStyle>
          <a:p>
            <a:pPr eaLnBrk="1" hangingPunct="1"/>
            <a:fld id="{38665FA6-E172-4690-9A45-5DBEE1F18546}" type="slidenum">
              <a:rPr lang="en-US" i="0" smtClean="0"/>
              <a:pPr eaLnBrk="1" hangingPunct="1"/>
              <a:t>4</a:t>
            </a:fld>
            <a:endParaRPr lang="en-US" i="0" dirty="0" smtClean="0"/>
          </a:p>
        </p:txBody>
      </p:sp>
      <p:sp>
        <p:nvSpPr>
          <p:cNvPr id="169987" name="Rectangle 7"/>
          <p:cNvSpPr txBox="1">
            <a:spLocks noGrp="1" noChangeArrowheads="1"/>
          </p:cNvSpPr>
          <p:nvPr/>
        </p:nvSpPr>
        <p:spPr bwMode="auto">
          <a:xfrm>
            <a:off x="3882474" y="8829181"/>
            <a:ext cx="2973975" cy="4656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744" tIns="46371" rIns="92744" bIns="46371" anchor="b"/>
          <a:lstStyle>
            <a:lvl1pPr defTabSz="927100" eaLnBrk="0" hangingPunct="0">
              <a:defRPr i="1">
                <a:solidFill>
                  <a:schemeClr val="tx1"/>
                </a:solidFill>
                <a:latin typeface="Arial" pitchFamily="34" charset="0"/>
                <a:cs typeface="Arial" pitchFamily="34" charset="0"/>
              </a:defRPr>
            </a:lvl1pPr>
            <a:lvl2pPr marL="742950" indent="-285750" defTabSz="927100" eaLnBrk="0" hangingPunct="0">
              <a:defRPr i="1">
                <a:solidFill>
                  <a:schemeClr val="tx1"/>
                </a:solidFill>
                <a:latin typeface="Arial" pitchFamily="34" charset="0"/>
                <a:cs typeface="Arial" pitchFamily="34" charset="0"/>
              </a:defRPr>
            </a:lvl2pPr>
            <a:lvl3pPr marL="1143000" indent="-228600" defTabSz="927100" eaLnBrk="0" hangingPunct="0">
              <a:defRPr i="1">
                <a:solidFill>
                  <a:schemeClr val="tx1"/>
                </a:solidFill>
                <a:latin typeface="Arial" pitchFamily="34" charset="0"/>
                <a:cs typeface="Arial" pitchFamily="34" charset="0"/>
              </a:defRPr>
            </a:lvl3pPr>
            <a:lvl4pPr marL="1600200" indent="-228600" defTabSz="927100" eaLnBrk="0" hangingPunct="0">
              <a:defRPr i="1">
                <a:solidFill>
                  <a:schemeClr val="tx1"/>
                </a:solidFill>
                <a:latin typeface="Arial" pitchFamily="34" charset="0"/>
                <a:cs typeface="Arial" pitchFamily="34" charset="0"/>
              </a:defRPr>
            </a:lvl4pPr>
            <a:lvl5pPr marL="2057400" indent="-228600" defTabSz="927100" eaLnBrk="0" hangingPunct="0">
              <a:defRPr i="1">
                <a:solidFill>
                  <a:schemeClr val="tx1"/>
                </a:solidFill>
                <a:latin typeface="Arial" pitchFamily="34" charset="0"/>
                <a:cs typeface="Arial" pitchFamily="34" charset="0"/>
              </a:defRPr>
            </a:lvl5pPr>
            <a:lvl6pPr marL="2514600" indent="-228600" defTabSz="927100" eaLnBrk="0" fontAlgn="base" hangingPunct="0">
              <a:spcBef>
                <a:spcPct val="0"/>
              </a:spcBef>
              <a:spcAft>
                <a:spcPct val="0"/>
              </a:spcAft>
              <a:defRPr i="1">
                <a:solidFill>
                  <a:schemeClr val="tx1"/>
                </a:solidFill>
                <a:latin typeface="Arial" pitchFamily="34" charset="0"/>
                <a:cs typeface="Arial" pitchFamily="34" charset="0"/>
              </a:defRPr>
            </a:lvl6pPr>
            <a:lvl7pPr marL="2971800" indent="-228600" defTabSz="927100" eaLnBrk="0" fontAlgn="base" hangingPunct="0">
              <a:spcBef>
                <a:spcPct val="0"/>
              </a:spcBef>
              <a:spcAft>
                <a:spcPct val="0"/>
              </a:spcAft>
              <a:defRPr i="1">
                <a:solidFill>
                  <a:schemeClr val="tx1"/>
                </a:solidFill>
                <a:latin typeface="Arial" pitchFamily="34" charset="0"/>
                <a:cs typeface="Arial" pitchFamily="34" charset="0"/>
              </a:defRPr>
            </a:lvl7pPr>
            <a:lvl8pPr marL="3429000" indent="-228600" defTabSz="927100" eaLnBrk="0" fontAlgn="base" hangingPunct="0">
              <a:spcBef>
                <a:spcPct val="0"/>
              </a:spcBef>
              <a:spcAft>
                <a:spcPct val="0"/>
              </a:spcAft>
              <a:defRPr i="1">
                <a:solidFill>
                  <a:schemeClr val="tx1"/>
                </a:solidFill>
                <a:latin typeface="Arial" pitchFamily="34" charset="0"/>
                <a:cs typeface="Arial" pitchFamily="34" charset="0"/>
              </a:defRPr>
            </a:lvl8pPr>
            <a:lvl9pPr marL="3886200" indent="-228600" defTabSz="927100" eaLnBrk="0" fontAlgn="base" hangingPunct="0">
              <a:spcBef>
                <a:spcPct val="0"/>
              </a:spcBef>
              <a:spcAft>
                <a:spcPct val="0"/>
              </a:spcAft>
              <a:defRPr i="1">
                <a:solidFill>
                  <a:schemeClr val="tx1"/>
                </a:solidFill>
                <a:latin typeface="Arial" pitchFamily="34" charset="0"/>
                <a:cs typeface="Arial" pitchFamily="34" charset="0"/>
              </a:defRPr>
            </a:lvl9pPr>
          </a:lstStyle>
          <a:p>
            <a:pPr algn="r" eaLnBrk="1" hangingPunct="1"/>
            <a:fld id="{75DDC979-095F-4441-A096-75CAE1817FC8}" type="slidenum">
              <a:rPr lang="en-US" sz="1200"/>
              <a:pPr algn="r" eaLnBrk="1" hangingPunct="1"/>
              <a:t>4</a:t>
            </a:fld>
            <a:endParaRPr lang="en-US" sz="1200" dirty="0"/>
          </a:p>
        </p:txBody>
      </p:sp>
      <p:sp>
        <p:nvSpPr>
          <p:cNvPr id="169988" name="Rectangle 2"/>
          <p:cNvSpPr>
            <a:spLocks noGrp="1" noRot="1" noChangeAspect="1" noChangeArrowheads="1" noTextEdit="1"/>
          </p:cNvSpPr>
          <p:nvPr>
            <p:ph type="sldImg"/>
          </p:nvPr>
        </p:nvSpPr>
        <p:spPr>
          <a:xfrm>
            <a:off x="1104900" y="695325"/>
            <a:ext cx="4649788" cy="3489325"/>
          </a:xfrm>
          <a:ln/>
        </p:spPr>
      </p:sp>
      <p:sp>
        <p:nvSpPr>
          <p:cNvPr id="16998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744" tIns="46371" rIns="92744" bIns="46371"/>
          <a:lstStyle/>
          <a:p>
            <a:pPr eaLnBrk="1" hangingPunct="1"/>
            <a:r>
              <a:rPr lang="en-US" i="1" dirty="0" smtClean="0">
                <a:latin typeface="Arial" pitchFamily="34" charset="0"/>
              </a:rPr>
              <a:t>[Animated, 1 click]</a:t>
            </a:r>
          </a:p>
          <a:p>
            <a:pPr eaLnBrk="1" hangingPunct="1"/>
            <a:r>
              <a:rPr lang="en-US" dirty="0" smtClean="0">
                <a:latin typeface="Arial" pitchFamily="34" charset="0"/>
              </a:rPr>
              <a:t>There are two broad categories contained in the NIH Mission Statement.</a:t>
            </a:r>
          </a:p>
          <a:p>
            <a:pPr eaLnBrk="1" hangingPunct="1">
              <a:buFontTx/>
              <a:buChar char="•"/>
            </a:pPr>
            <a:r>
              <a:rPr lang="en-US" dirty="0" smtClean="0">
                <a:latin typeface="Arial" pitchFamily="34" charset="0"/>
              </a:rPr>
              <a:t>The first relates to biomedical research</a:t>
            </a:r>
          </a:p>
          <a:p>
            <a:pPr eaLnBrk="1" hangingPunct="1">
              <a:buFontTx/>
              <a:buChar char="•"/>
            </a:pPr>
            <a:r>
              <a:rPr lang="en-US" dirty="0" smtClean="0">
                <a:latin typeface="Arial" pitchFamily="34" charset="0"/>
              </a:rPr>
              <a:t>[Click] And the second, to the health of the nation – and, indeed, of all humanity, here at home and throughout the world</a:t>
            </a:r>
          </a:p>
          <a:p>
            <a:pPr eaLnBrk="1" hangingPunct="1">
              <a:buFontTx/>
              <a:buChar char="•"/>
            </a:pPr>
            <a:r>
              <a:rPr lang="en-US" dirty="0" smtClean="0">
                <a:latin typeface="Arial" pitchFamily="34" charset="0"/>
              </a:rPr>
              <a:t>These, then, are the main categories of our analysis.</a:t>
            </a:r>
          </a:p>
          <a:p>
            <a:pPr eaLnBrk="1" hangingPunct="1">
              <a:buFontTx/>
              <a:buChar char="•"/>
            </a:pPr>
            <a:endParaRPr lang="en-US" dirty="0" smtClean="0">
              <a:latin typeface="Arial" pitchFamily="34" charset="0"/>
            </a:endParaRPr>
          </a:p>
          <a:p>
            <a:pPr eaLnBrk="1" hangingPunct="1"/>
            <a:r>
              <a:rPr lang="en-US" dirty="0" smtClean="0">
                <a:latin typeface="Arial" pitchFamily="34" charset="0"/>
              </a:rPr>
              <a:t>Note: The first picture (right) was provided by NIDCD. Dr. Mathew Kelley, Developmental Neuroscience Sect, NIDCD.</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7575" eaLnBrk="0" hangingPunct="0">
              <a:defRPr i="1">
                <a:solidFill>
                  <a:schemeClr val="tx1"/>
                </a:solidFill>
                <a:latin typeface="Arial" pitchFamily="34" charset="0"/>
                <a:cs typeface="Arial" pitchFamily="34" charset="0"/>
              </a:defRPr>
            </a:lvl1pPr>
            <a:lvl2pPr marL="742950" indent="-285750" defTabSz="917575" eaLnBrk="0" hangingPunct="0">
              <a:defRPr i="1">
                <a:solidFill>
                  <a:schemeClr val="tx1"/>
                </a:solidFill>
                <a:latin typeface="Arial" pitchFamily="34" charset="0"/>
                <a:cs typeface="Arial" pitchFamily="34" charset="0"/>
              </a:defRPr>
            </a:lvl2pPr>
            <a:lvl3pPr marL="1143000" indent="-228600" defTabSz="917575" eaLnBrk="0" hangingPunct="0">
              <a:defRPr i="1">
                <a:solidFill>
                  <a:schemeClr val="tx1"/>
                </a:solidFill>
                <a:latin typeface="Arial" pitchFamily="34" charset="0"/>
                <a:cs typeface="Arial" pitchFamily="34" charset="0"/>
              </a:defRPr>
            </a:lvl3pPr>
            <a:lvl4pPr marL="1600200" indent="-228600" defTabSz="917575" eaLnBrk="0" hangingPunct="0">
              <a:defRPr i="1">
                <a:solidFill>
                  <a:schemeClr val="tx1"/>
                </a:solidFill>
                <a:latin typeface="Arial" pitchFamily="34" charset="0"/>
                <a:cs typeface="Arial" pitchFamily="34" charset="0"/>
              </a:defRPr>
            </a:lvl4pPr>
            <a:lvl5pPr marL="2057400" indent="-228600" defTabSz="917575" eaLnBrk="0" hangingPunct="0">
              <a:defRPr i="1">
                <a:solidFill>
                  <a:schemeClr val="tx1"/>
                </a:solidFill>
                <a:latin typeface="Arial" pitchFamily="34" charset="0"/>
                <a:cs typeface="Arial" pitchFamily="34" charset="0"/>
              </a:defRPr>
            </a:lvl5pPr>
            <a:lvl6pPr marL="2514600" indent="-228600" defTabSz="917575" eaLnBrk="0" fontAlgn="base" hangingPunct="0">
              <a:spcBef>
                <a:spcPct val="0"/>
              </a:spcBef>
              <a:spcAft>
                <a:spcPct val="0"/>
              </a:spcAft>
              <a:defRPr i="1">
                <a:solidFill>
                  <a:schemeClr val="tx1"/>
                </a:solidFill>
                <a:latin typeface="Arial" pitchFamily="34" charset="0"/>
                <a:cs typeface="Arial" pitchFamily="34" charset="0"/>
              </a:defRPr>
            </a:lvl6pPr>
            <a:lvl7pPr marL="2971800" indent="-228600" defTabSz="917575" eaLnBrk="0" fontAlgn="base" hangingPunct="0">
              <a:spcBef>
                <a:spcPct val="0"/>
              </a:spcBef>
              <a:spcAft>
                <a:spcPct val="0"/>
              </a:spcAft>
              <a:defRPr i="1">
                <a:solidFill>
                  <a:schemeClr val="tx1"/>
                </a:solidFill>
                <a:latin typeface="Arial" pitchFamily="34" charset="0"/>
                <a:cs typeface="Arial" pitchFamily="34" charset="0"/>
              </a:defRPr>
            </a:lvl7pPr>
            <a:lvl8pPr marL="3429000" indent="-228600" defTabSz="917575" eaLnBrk="0" fontAlgn="base" hangingPunct="0">
              <a:spcBef>
                <a:spcPct val="0"/>
              </a:spcBef>
              <a:spcAft>
                <a:spcPct val="0"/>
              </a:spcAft>
              <a:defRPr i="1">
                <a:solidFill>
                  <a:schemeClr val="tx1"/>
                </a:solidFill>
                <a:latin typeface="Arial" pitchFamily="34" charset="0"/>
                <a:cs typeface="Arial" pitchFamily="34" charset="0"/>
              </a:defRPr>
            </a:lvl8pPr>
            <a:lvl9pPr marL="3886200" indent="-228600" defTabSz="917575" eaLnBrk="0" fontAlgn="base" hangingPunct="0">
              <a:spcBef>
                <a:spcPct val="0"/>
              </a:spcBef>
              <a:spcAft>
                <a:spcPct val="0"/>
              </a:spcAft>
              <a:defRPr i="1">
                <a:solidFill>
                  <a:schemeClr val="tx1"/>
                </a:solidFill>
                <a:latin typeface="Arial" pitchFamily="34" charset="0"/>
                <a:cs typeface="Arial" pitchFamily="34" charset="0"/>
              </a:defRPr>
            </a:lvl9pPr>
          </a:lstStyle>
          <a:p>
            <a:pPr eaLnBrk="1" hangingPunct="1"/>
            <a:fld id="{7EE69F0D-45B4-4B0D-8065-BA659A78EC65}" type="slidenum">
              <a:rPr lang="en-US" i="0" smtClean="0">
                <a:solidFill>
                  <a:srgbClr val="000000"/>
                </a:solidFill>
              </a:rPr>
              <a:pPr eaLnBrk="1" hangingPunct="1"/>
              <a:t>5</a:t>
            </a:fld>
            <a:endParaRPr lang="en-US" i="0" smtClean="0">
              <a:solidFill>
                <a:srgbClr val="000000"/>
              </a:solidFill>
            </a:endParaRPr>
          </a:p>
        </p:txBody>
      </p:sp>
      <p:sp>
        <p:nvSpPr>
          <p:cNvPr id="174083" name="Rectangle 2"/>
          <p:cNvSpPr>
            <a:spLocks noGrp="1" noRot="1" noChangeAspect="1" noChangeArrowheads="1" noTextEdit="1"/>
          </p:cNvSpPr>
          <p:nvPr>
            <p:ph type="sldImg"/>
          </p:nvPr>
        </p:nvSpPr>
        <p:spPr>
          <a:xfrm>
            <a:off x="1108075" y="695325"/>
            <a:ext cx="4646613" cy="3486150"/>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latin typeface="Arial"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p>
        </p:txBody>
      </p:sp>
      <p:sp>
        <p:nvSpPr>
          <p:cNvPr id="563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74C2703-2878-434E-A205-444BB75F3457}" type="slidenum">
              <a:rPr lang="en-US" smtClean="0"/>
              <a:pPr eaLnBrk="1" hangingPunct="1"/>
              <a:t>7</a:t>
            </a:fld>
            <a:endParaRPr lang="en-US" smtClean="0"/>
          </a:p>
        </p:txBody>
      </p:sp>
    </p:spTree>
    <p:extLst>
      <p:ext uri="{BB962C8B-B14F-4D97-AF65-F5344CB8AC3E}">
        <p14:creationId xmlns:p14="http://schemas.microsoft.com/office/powerpoint/2010/main" val="8913625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p>
        </p:txBody>
      </p:sp>
      <p:sp>
        <p:nvSpPr>
          <p:cNvPr id="573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7769E53-1B26-45A0-B964-8F425EFE5810}" type="slidenum">
              <a:rPr lang="en-US" smtClean="0"/>
              <a:pPr eaLnBrk="1" hangingPunct="1"/>
              <a:t>9</a:t>
            </a:fld>
            <a:endParaRPr lang="en-US" smtClean="0"/>
          </a:p>
        </p:txBody>
      </p:sp>
    </p:spTree>
    <p:extLst>
      <p:ext uri="{BB962C8B-B14F-4D97-AF65-F5344CB8AC3E}">
        <p14:creationId xmlns:p14="http://schemas.microsoft.com/office/powerpoint/2010/main" val="17641565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p>
        </p:txBody>
      </p:sp>
      <p:sp>
        <p:nvSpPr>
          <p:cNvPr id="583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38A36B6-3016-4AEE-9CA3-2646A08D217D}" type="slidenum">
              <a:rPr lang="en-US" smtClean="0"/>
              <a:pPr eaLnBrk="1" hangingPunct="1"/>
              <a:t>10</a:t>
            </a:fld>
            <a:endParaRPr lang="en-US" smtClean="0"/>
          </a:p>
        </p:txBody>
      </p:sp>
    </p:spTree>
    <p:extLst>
      <p:ext uri="{BB962C8B-B14F-4D97-AF65-F5344CB8AC3E}">
        <p14:creationId xmlns:p14="http://schemas.microsoft.com/office/powerpoint/2010/main" val="27014108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p>
        </p:txBody>
      </p:sp>
      <p:sp>
        <p:nvSpPr>
          <p:cNvPr id="593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76DFE14-002E-4198-AF23-DCFA931ABF63}" type="slidenum">
              <a:rPr lang="en-US" smtClean="0"/>
              <a:pPr eaLnBrk="1" hangingPunct="1"/>
              <a:t>11</a:t>
            </a:fld>
            <a:endParaRPr lang="en-US" smtClean="0"/>
          </a:p>
        </p:txBody>
      </p:sp>
    </p:spTree>
    <p:extLst>
      <p:ext uri="{BB962C8B-B14F-4D97-AF65-F5344CB8AC3E}">
        <p14:creationId xmlns:p14="http://schemas.microsoft.com/office/powerpoint/2010/main" val="8833461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p>
        </p:txBody>
      </p:sp>
      <p:sp>
        <p:nvSpPr>
          <p:cNvPr id="593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76DFE14-002E-4198-AF23-DCFA931ABF63}" type="slidenum">
              <a:rPr lang="en-US" smtClean="0"/>
              <a:pPr eaLnBrk="1" hangingPunct="1"/>
              <a:t>12</a:t>
            </a:fld>
            <a:endParaRPr lang="en-US" smtClean="0"/>
          </a:p>
        </p:txBody>
      </p:sp>
    </p:spTree>
    <p:extLst>
      <p:ext uri="{BB962C8B-B14F-4D97-AF65-F5344CB8AC3E}">
        <p14:creationId xmlns:p14="http://schemas.microsoft.com/office/powerpoint/2010/main" val="18945921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p>
        </p:txBody>
      </p:sp>
      <p:sp>
        <p:nvSpPr>
          <p:cNvPr id="604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24DE534-7D9E-4343-8DD6-9D55B573B37E}" type="slidenum">
              <a:rPr lang="en-US" smtClean="0"/>
              <a:pPr eaLnBrk="1" hangingPunct="1"/>
              <a:t>14</a:t>
            </a:fld>
            <a:endParaRPr lang="en-US" smtClean="0"/>
          </a:p>
        </p:txBody>
      </p:sp>
    </p:spTree>
    <p:extLst>
      <p:ext uri="{BB962C8B-B14F-4D97-AF65-F5344CB8AC3E}">
        <p14:creationId xmlns:p14="http://schemas.microsoft.com/office/powerpoint/2010/main" val="38211096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txBox="1">
            <a:spLocks noGrp="1" noChangeArrowheads="1"/>
          </p:cNvSpPr>
          <p:nvPr/>
        </p:nvSpPr>
        <p:spPr bwMode="auto">
          <a:xfrm>
            <a:off x="3884613" y="8829675"/>
            <a:ext cx="2971800"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234" tIns="46116" rIns="92234" bIns="46116" anchor="b"/>
          <a:lstStyle>
            <a:lvl1pPr defTabSz="922338" eaLnBrk="0" hangingPunct="0">
              <a:defRPr>
                <a:solidFill>
                  <a:schemeClr val="tx1"/>
                </a:solidFill>
                <a:latin typeface="Arial" charset="0"/>
              </a:defRPr>
            </a:lvl1pPr>
            <a:lvl2pPr marL="742950" indent="-285750" defTabSz="922338" eaLnBrk="0" hangingPunct="0">
              <a:defRPr>
                <a:solidFill>
                  <a:schemeClr val="tx1"/>
                </a:solidFill>
                <a:latin typeface="Arial" charset="0"/>
              </a:defRPr>
            </a:lvl2pPr>
            <a:lvl3pPr marL="1143000" indent="-228600" defTabSz="922338" eaLnBrk="0" hangingPunct="0">
              <a:defRPr>
                <a:solidFill>
                  <a:schemeClr val="tx1"/>
                </a:solidFill>
                <a:latin typeface="Arial" charset="0"/>
              </a:defRPr>
            </a:lvl3pPr>
            <a:lvl4pPr marL="1600200" indent="-228600" defTabSz="922338" eaLnBrk="0" hangingPunct="0">
              <a:defRPr>
                <a:solidFill>
                  <a:schemeClr val="tx1"/>
                </a:solidFill>
                <a:latin typeface="Arial" charset="0"/>
              </a:defRPr>
            </a:lvl4pPr>
            <a:lvl5pPr marL="2057400" indent="-228600" defTabSz="922338" eaLnBrk="0" hangingPunct="0">
              <a:defRPr>
                <a:solidFill>
                  <a:schemeClr val="tx1"/>
                </a:solidFill>
                <a:latin typeface="Arial" charset="0"/>
              </a:defRPr>
            </a:lvl5pPr>
            <a:lvl6pPr marL="2514600" indent="-228600" defTabSz="922338" eaLnBrk="0" fontAlgn="base" hangingPunct="0">
              <a:spcBef>
                <a:spcPct val="0"/>
              </a:spcBef>
              <a:spcAft>
                <a:spcPct val="0"/>
              </a:spcAft>
              <a:defRPr>
                <a:solidFill>
                  <a:schemeClr val="tx1"/>
                </a:solidFill>
                <a:latin typeface="Arial" charset="0"/>
              </a:defRPr>
            </a:lvl6pPr>
            <a:lvl7pPr marL="2971800" indent="-228600" defTabSz="922338" eaLnBrk="0" fontAlgn="base" hangingPunct="0">
              <a:spcBef>
                <a:spcPct val="0"/>
              </a:spcBef>
              <a:spcAft>
                <a:spcPct val="0"/>
              </a:spcAft>
              <a:defRPr>
                <a:solidFill>
                  <a:schemeClr val="tx1"/>
                </a:solidFill>
                <a:latin typeface="Arial" charset="0"/>
              </a:defRPr>
            </a:lvl7pPr>
            <a:lvl8pPr marL="3429000" indent="-228600" defTabSz="922338" eaLnBrk="0" fontAlgn="base" hangingPunct="0">
              <a:spcBef>
                <a:spcPct val="0"/>
              </a:spcBef>
              <a:spcAft>
                <a:spcPct val="0"/>
              </a:spcAft>
              <a:defRPr>
                <a:solidFill>
                  <a:schemeClr val="tx1"/>
                </a:solidFill>
                <a:latin typeface="Arial" charset="0"/>
              </a:defRPr>
            </a:lvl8pPr>
            <a:lvl9pPr marL="3886200" indent="-228600" defTabSz="922338" eaLnBrk="0" fontAlgn="base" hangingPunct="0">
              <a:spcBef>
                <a:spcPct val="0"/>
              </a:spcBef>
              <a:spcAft>
                <a:spcPct val="0"/>
              </a:spcAft>
              <a:defRPr>
                <a:solidFill>
                  <a:schemeClr val="tx1"/>
                </a:solidFill>
                <a:latin typeface="Arial" charset="0"/>
              </a:defRPr>
            </a:lvl9pPr>
          </a:lstStyle>
          <a:p>
            <a:pPr algn="r" eaLnBrk="1" hangingPunct="1"/>
            <a:fld id="{6F946F37-1CDF-42BD-B804-09B7B7DEBC44}" type="slidenum">
              <a:rPr lang="en-US" sz="1100"/>
              <a:pPr algn="r" eaLnBrk="1" hangingPunct="1"/>
              <a:t>15</a:t>
            </a:fld>
            <a:endParaRPr lang="en-US" sz="1100"/>
          </a:p>
        </p:txBody>
      </p:sp>
      <p:sp>
        <p:nvSpPr>
          <p:cNvPr id="61443" name="Rectangle 2"/>
          <p:cNvSpPr>
            <a:spLocks noGrp="1" noRot="1" noChangeAspect="1" noChangeArrowheads="1" noTextEdit="1"/>
          </p:cNvSpPr>
          <p:nvPr>
            <p:ph type="sldImg"/>
          </p:nvPr>
        </p:nvSpPr>
        <p:spPr bwMode="auto">
          <a:xfrm>
            <a:off x="1112838" y="701675"/>
            <a:ext cx="4630737" cy="347503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4" name="Rectangle 3"/>
          <p:cNvSpPr>
            <a:spLocks noGrp="1" noChangeArrowheads="1"/>
          </p:cNvSpPr>
          <p:nvPr>
            <p:ph type="body" idx="1"/>
          </p:nvPr>
        </p:nvSpPr>
        <p:spPr bwMode="auto">
          <a:xfrm>
            <a:off x="915988" y="4418013"/>
            <a:ext cx="5026025" cy="41814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000" tIns="45499" rIns="91000" bIns="45499" numCol="1" anchor="t" anchorCtr="0" compatLnSpc="1">
            <a:prstTxWarp prst="textNoShape">
              <a:avLst/>
            </a:prstTxWarp>
          </a:bodyPr>
          <a:lstStyle/>
          <a:p>
            <a:pPr eaLnBrk="1" hangingPunct="1"/>
            <a:r>
              <a:rPr lang="en-US" smtClean="0">
                <a:latin typeface="Arial" charset="0"/>
              </a:rPr>
              <a:t>Review, programt and grants management each have a role in the application/award process, so we’ll go into those a little bit now.</a:t>
            </a:r>
          </a:p>
        </p:txBody>
      </p:sp>
    </p:spTree>
    <p:extLst>
      <p:ext uri="{BB962C8B-B14F-4D97-AF65-F5344CB8AC3E}">
        <p14:creationId xmlns:p14="http://schemas.microsoft.com/office/powerpoint/2010/main" val="33231667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txBox="1">
            <a:spLocks noGrp="1" noChangeArrowheads="1"/>
          </p:cNvSpPr>
          <p:nvPr/>
        </p:nvSpPr>
        <p:spPr bwMode="auto">
          <a:xfrm>
            <a:off x="3884613" y="8829675"/>
            <a:ext cx="2971800"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234" tIns="46116" rIns="92234" bIns="46116" anchor="b"/>
          <a:lstStyle>
            <a:lvl1pPr defTabSz="922338" eaLnBrk="0" hangingPunct="0">
              <a:defRPr>
                <a:solidFill>
                  <a:schemeClr val="tx1"/>
                </a:solidFill>
                <a:latin typeface="Arial" charset="0"/>
              </a:defRPr>
            </a:lvl1pPr>
            <a:lvl2pPr marL="742950" indent="-285750" defTabSz="922338" eaLnBrk="0" hangingPunct="0">
              <a:defRPr>
                <a:solidFill>
                  <a:schemeClr val="tx1"/>
                </a:solidFill>
                <a:latin typeface="Arial" charset="0"/>
              </a:defRPr>
            </a:lvl2pPr>
            <a:lvl3pPr marL="1143000" indent="-228600" defTabSz="922338" eaLnBrk="0" hangingPunct="0">
              <a:defRPr>
                <a:solidFill>
                  <a:schemeClr val="tx1"/>
                </a:solidFill>
                <a:latin typeface="Arial" charset="0"/>
              </a:defRPr>
            </a:lvl3pPr>
            <a:lvl4pPr marL="1600200" indent="-228600" defTabSz="922338" eaLnBrk="0" hangingPunct="0">
              <a:defRPr>
                <a:solidFill>
                  <a:schemeClr val="tx1"/>
                </a:solidFill>
                <a:latin typeface="Arial" charset="0"/>
              </a:defRPr>
            </a:lvl4pPr>
            <a:lvl5pPr marL="2057400" indent="-228600" defTabSz="922338" eaLnBrk="0" hangingPunct="0">
              <a:defRPr>
                <a:solidFill>
                  <a:schemeClr val="tx1"/>
                </a:solidFill>
                <a:latin typeface="Arial" charset="0"/>
              </a:defRPr>
            </a:lvl5pPr>
            <a:lvl6pPr marL="2514600" indent="-228600" defTabSz="922338" eaLnBrk="0" fontAlgn="base" hangingPunct="0">
              <a:spcBef>
                <a:spcPct val="0"/>
              </a:spcBef>
              <a:spcAft>
                <a:spcPct val="0"/>
              </a:spcAft>
              <a:defRPr>
                <a:solidFill>
                  <a:schemeClr val="tx1"/>
                </a:solidFill>
                <a:latin typeface="Arial" charset="0"/>
              </a:defRPr>
            </a:lvl6pPr>
            <a:lvl7pPr marL="2971800" indent="-228600" defTabSz="922338" eaLnBrk="0" fontAlgn="base" hangingPunct="0">
              <a:spcBef>
                <a:spcPct val="0"/>
              </a:spcBef>
              <a:spcAft>
                <a:spcPct val="0"/>
              </a:spcAft>
              <a:defRPr>
                <a:solidFill>
                  <a:schemeClr val="tx1"/>
                </a:solidFill>
                <a:latin typeface="Arial" charset="0"/>
              </a:defRPr>
            </a:lvl7pPr>
            <a:lvl8pPr marL="3429000" indent="-228600" defTabSz="922338" eaLnBrk="0" fontAlgn="base" hangingPunct="0">
              <a:spcBef>
                <a:spcPct val="0"/>
              </a:spcBef>
              <a:spcAft>
                <a:spcPct val="0"/>
              </a:spcAft>
              <a:defRPr>
                <a:solidFill>
                  <a:schemeClr val="tx1"/>
                </a:solidFill>
                <a:latin typeface="Arial" charset="0"/>
              </a:defRPr>
            </a:lvl8pPr>
            <a:lvl9pPr marL="3886200" indent="-228600" defTabSz="922338" eaLnBrk="0" fontAlgn="base" hangingPunct="0">
              <a:spcBef>
                <a:spcPct val="0"/>
              </a:spcBef>
              <a:spcAft>
                <a:spcPct val="0"/>
              </a:spcAft>
              <a:defRPr>
                <a:solidFill>
                  <a:schemeClr val="tx1"/>
                </a:solidFill>
                <a:latin typeface="Arial" charset="0"/>
              </a:defRPr>
            </a:lvl9pPr>
          </a:lstStyle>
          <a:p>
            <a:pPr algn="r" eaLnBrk="1" hangingPunct="1"/>
            <a:fld id="{EA5FED6F-4E16-4A72-92D6-E12EC142DA5A}" type="slidenum">
              <a:rPr lang="en-US" sz="1100"/>
              <a:pPr algn="r" eaLnBrk="1" hangingPunct="1"/>
              <a:t>16</a:t>
            </a:fld>
            <a:endParaRPr lang="en-US" sz="1100"/>
          </a:p>
        </p:txBody>
      </p:sp>
      <p:sp>
        <p:nvSpPr>
          <p:cNvPr id="63491" name="Rectangle 2"/>
          <p:cNvSpPr>
            <a:spLocks noGrp="1" noRot="1" noChangeAspect="1" noChangeArrowheads="1" noTextEdit="1"/>
          </p:cNvSpPr>
          <p:nvPr>
            <p:ph type="sldImg"/>
          </p:nvPr>
        </p:nvSpPr>
        <p:spPr bwMode="auto">
          <a:xfrm>
            <a:off x="1112838" y="701675"/>
            <a:ext cx="4630737" cy="347503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2" name="Rectangle 3"/>
          <p:cNvSpPr>
            <a:spLocks noGrp="1" noChangeArrowheads="1"/>
          </p:cNvSpPr>
          <p:nvPr>
            <p:ph type="body" idx="1"/>
          </p:nvPr>
        </p:nvSpPr>
        <p:spPr bwMode="auto">
          <a:xfrm>
            <a:off x="915988" y="4418013"/>
            <a:ext cx="5026025" cy="41814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000" tIns="45499" rIns="91000" bIns="45499" numCol="1" anchor="t" anchorCtr="0" compatLnSpc="1">
            <a:prstTxWarp prst="textNoShape">
              <a:avLst/>
            </a:prstTxWarp>
          </a:bodyPr>
          <a:lstStyle/>
          <a:p>
            <a:pPr eaLnBrk="1" hangingPunct="1"/>
            <a:endParaRPr lang="en-US" smtClean="0">
              <a:latin typeface="Arial" charset="0"/>
            </a:endParaRPr>
          </a:p>
        </p:txBody>
      </p:sp>
    </p:spTree>
    <p:extLst>
      <p:ext uri="{BB962C8B-B14F-4D97-AF65-F5344CB8AC3E}">
        <p14:creationId xmlns:p14="http://schemas.microsoft.com/office/powerpoint/2010/main" val="13516236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txBox="1">
            <a:spLocks noGrp="1" noChangeArrowheads="1"/>
          </p:cNvSpPr>
          <p:nvPr/>
        </p:nvSpPr>
        <p:spPr bwMode="auto">
          <a:xfrm>
            <a:off x="3884613" y="8829675"/>
            <a:ext cx="2971800"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234" tIns="46116" rIns="92234" bIns="46116" anchor="b"/>
          <a:lstStyle>
            <a:lvl1pPr defTabSz="922338" eaLnBrk="0" hangingPunct="0">
              <a:defRPr>
                <a:solidFill>
                  <a:schemeClr val="tx1"/>
                </a:solidFill>
                <a:latin typeface="Arial" charset="0"/>
              </a:defRPr>
            </a:lvl1pPr>
            <a:lvl2pPr marL="742950" indent="-285750" defTabSz="922338" eaLnBrk="0" hangingPunct="0">
              <a:defRPr>
                <a:solidFill>
                  <a:schemeClr val="tx1"/>
                </a:solidFill>
                <a:latin typeface="Arial" charset="0"/>
              </a:defRPr>
            </a:lvl2pPr>
            <a:lvl3pPr marL="1143000" indent="-228600" defTabSz="922338" eaLnBrk="0" hangingPunct="0">
              <a:defRPr>
                <a:solidFill>
                  <a:schemeClr val="tx1"/>
                </a:solidFill>
                <a:latin typeface="Arial" charset="0"/>
              </a:defRPr>
            </a:lvl3pPr>
            <a:lvl4pPr marL="1600200" indent="-228600" defTabSz="922338" eaLnBrk="0" hangingPunct="0">
              <a:defRPr>
                <a:solidFill>
                  <a:schemeClr val="tx1"/>
                </a:solidFill>
                <a:latin typeface="Arial" charset="0"/>
              </a:defRPr>
            </a:lvl4pPr>
            <a:lvl5pPr marL="2057400" indent="-228600" defTabSz="922338" eaLnBrk="0" hangingPunct="0">
              <a:defRPr>
                <a:solidFill>
                  <a:schemeClr val="tx1"/>
                </a:solidFill>
                <a:latin typeface="Arial" charset="0"/>
              </a:defRPr>
            </a:lvl5pPr>
            <a:lvl6pPr marL="2514600" indent="-228600" defTabSz="922338" eaLnBrk="0" fontAlgn="base" hangingPunct="0">
              <a:spcBef>
                <a:spcPct val="0"/>
              </a:spcBef>
              <a:spcAft>
                <a:spcPct val="0"/>
              </a:spcAft>
              <a:defRPr>
                <a:solidFill>
                  <a:schemeClr val="tx1"/>
                </a:solidFill>
                <a:latin typeface="Arial" charset="0"/>
              </a:defRPr>
            </a:lvl6pPr>
            <a:lvl7pPr marL="2971800" indent="-228600" defTabSz="922338" eaLnBrk="0" fontAlgn="base" hangingPunct="0">
              <a:spcBef>
                <a:spcPct val="0"/>
              </a:spcBef>
              <a:spcAft>
                <a:spcPct val="0"/>
              </a:spcAft>
              <a:defRPr>
                <a:solidFill>
                  <a:schemeClr val="tx1"/>
                </a:solidFill>
                <a:latin typeface="Arial" charset="0"/>
              </a:defRPr>
            </a:lvl7pPr>
            <a:lvl8pPr marL="3429000" indent="-228600" defTabSz="922338" eaLnBrk="0" fontAlgn="base" hangingPunct="0">
              <a:spcBef>
                <a:spcPct val="0"/>
              </a:spcBef>
              <a:spcAft>
                <a:spcPct val="0"/>
              </a:spcAft>
              <a:defRPr>
                <a:solidFill>
                  <a:schemeClr val="tx1"/>
                </a:solidFill>
                <a:latin typeface="Arial" charset="0"/>
              </a:defRPr>
            </a:lvl8pPr>
            <a:lvl9pPr marL="3886200" indent="-228600" defTabSz="922338" eaLnBrk="0" fontAlgn="base" hangingPunct="0">
              <a:spcBef>
                <a:spcPct val="0"/>
              </a:spcBef>
              <a:spcAft>
                <a:spcPct val="0"/>
              </a:spcAft>
              <a:defRPr>
                <a:solidFill>
                  <a:schemeClr val="tx1"/>
                </a:solidFill>
                <a:latin typeface="Arial" charset="0"/>
              </a:defRPr>
            </a:lvl9pPr>
          </a:lstStyle>
          <a:p>
            <a:pPr algn="r" eaLnBrk="1" hangingPunct="1"/>
            <a:fld id="{F2D28220-EA40-4C81-B859-9206165CD702}" type="slidenum">
              <a:rPr lang="en-US" sz="1100"/>
              <a:pPr algn="r" eaLnBrk="1" hangingPunct="1"/>
              <a:t>17</a:t>
            </a:fld>
            <a:endParaRPr lang="en-US" sz="1100"/>
          </a:p>
        </p:txBody>
      </p:sp>
      <p:sp>
        <p:nvSpPr>
          <p:cNvPr id="62467" name="Rectangle 2"/>
          <p:cNvSpPr>
            <a:spLocks noGrp="1" noRot="1" noChangeAspect="1" noChangeArrowheads="1" noTextEdit="1"/>
          </p:cNvSpPr>
          <p:nvPr>
            <p:ph type="sldImg"/>
          </p:nvPr>
        </p:nvSpPr>
        <p:spPr bwMode="auto">
          <a:xfrm>
            <a:off x="1112838" y="701675"/>
            <a:ext cx="4630737" cy="347503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8" name="Rectangle 3"/>
          <p:cNvSpPr>
            <a:spLocks noGrp="1" noChangeArrowheads="1"/>
          </p:cNvSpPr>
          <p:nvPr>
            <p:ph type="body" idx="1"/>
          </p:nvPr>
        </p:nvSpPr>
        <p:spPr bwMode="auto">
          <a:xfrm>
            <a:off x="915988" y="4418013"/>
            <a:ext cx="5026025" cy="41814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000" tIns="45499" rIns="91000" bIns="45499" numCol="1" anchor="t" anchorCtr="0" compatLnSpc="1">
            <a:prstTxWarp prst="textNoShape">
              <a:avLst/>
            </a:prstTxWarp>
          </a:bodyPr>
          <a:lstStyle/>
          <a:p>
            <a:pPr eaLnBrk="1" hangingPunct="1"/>
            <a:endParaRPr lang="en-US" smtClean="0">
              <a:latin typeface="Arial" charset="0"/>
            </a:endParaRPr>
          </a:p>
        </p:txBody>
      </p:sp>
    </p:spTree>
    <p:extLst>
      <p:ext uri="{BB962C8B-B14F-4D97-AF65-F5344CB8AC3E}">
        <p14:creationId xmlns:p14="http://schemas.microsoft.com/office/powerpoint/2010/main" val="37959220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txBox="1">
            <a:spLocks noGrp="1" noChangeArrowheads="1"/>
          </p:cNvSpPr>
          <p:nvPr/>
        </p:nvSpPr>
        <p:spPr bwMode="auto">
          <a:xfrm>
            <a:off x="3884613" y="8829675"/>
            <a:ext cx="2971800"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234" tIns="46116" rIns="92234" bIns="46116" anchor="b"/>
          <a:lstStyle>
            <a:lvl1pPr defTabSz="922338" eaLnBrk="0" hangingPunct="0">
              <a:defRPr>
                <a:solidFill>
                  <a:schemeClr val="tx1"/>
                </a:solidFill>
                <a:latin typeface="Arial" charset="0"/>
              </a:defRPr>
            </a:lvl1pPr>
            <a:lvl2pPr marL="742950" indent="-285750" defTabSz="922338" eaLnBrk="0" hangingPunct="0">
              <a:defRPr>
                <a:solidFill>
                  <a:schemeClr val="tx1"/>
                </a:solidFill>
                <a:latin typeface="Arial" charset="0"/>
              </a:defRPr>
            </a:lvl2pPr>
            <a:lvl3pPr marL="1143000" indent="-228600" defTabSz="922338" eaLnBrk="0" hangingPunct="0">
              <a:defRPr>
                <a:solidFill>
                  <a:schemeClr val="tx1"/>
                </a:solidFill>
                <a:latin typeface="Arial" charset="0"/>
              </a:defRPr>
            </a:lvl3pPr>
            <a:lvl4pPr marL="1600200" indent="-228600" defTabSz="922338" eaLnBrk="0" hangingPunct="0">
              <a:defRPr>
                <a:solidFill>
                  <a:schemeClr val="tx1"/>
                </a:solidFill>
                <a:latin typeface="Arial" charset="0"/>
              </a:defRPr>
            </a:lvl4pPr>
            <a:lvl5pPr marL="2057400" indent="-228600" defTabSz="922338" eaLnBrk="0" hangingPunct="0">
              <a:defRPr>
                <a:solidFill>
                  <a:schemeClr val="tx1"/>
                </a:solidFill>
                <a:latin typeface="Arial" charset="0"/>
              </a:defRPr>
            </a:lvl5pPr>
            <a:lvl6pPr marL="2514600" indent="-228600" defTabSz="922338" eaLnBrk="0" fontAlgn="base" hangingPunct="0">
              <a:spcBef>
                <a:spcPct val="0"/>
              </a:spcBef>
              <a:spcAft>
                <a:spcPct val="0"/>
              </a:spcAft>
              <a:defRPr>
                <a:solidFill>
                  <a:schemeClr val="tx1"/>
                </a:solidFill>
                <a:latin typeface="Arial" charset="0"/>
              </a:defRPr>
            </a:lvl6pPr>
            <a:lvl7pPr marL="2971800" indent="-228600" defTabSz="922338" eaLnBrk="0" fontAlgn="base" hangingPunct="0">
              <a:spcBef>
                <a:spcPct val="0"/>
              </a:spcBef>
              <a:spcAft>
                <a:spcPct val="0"/>
              </a:spcAft>
              <a:defRPr>
                <a:solidFill>
                  <a:schemeClr val="tx1"/>
                </a:solidFill>
                <a:latin typeface="Arial" charset="0"/>
              </a:defRPr>
            </a:lvl7pPr>
            <a:lvl8pPr marL="3429000" indent="-228600" defTabSz="922338" eaLnBrk="0" fontAlgn="base" hangingPunct="0">
              <a:spcBef>
                <a:spcPct val="0"/>
              </a:spcBef>
              <a:spcAft>
                <a:spcPct val="0"/>
              </a:spcAft>
              <a:defRPr>
                <a:solidFill>
                  <a:schemeClr val="tx1"/>
                </a:solidFill>
                <a:latin typeface="Arial" charset="0"/>
              </a:defRPr>
            </a:lvl8pPr>
            <a:lvl9pPr marL="3886200" indent="-228600" defTabSz="922338" eaLnBrk="0" fontAlgn="base" hangingPunct="0">
              <a:spcBef>
                <a:spcPct val="0"/>
              </a:spcBef>
              <a:spcAft>
                <a:spcPct val="0"/>
              </a:spcAft>
              <a:defRPr>
                <a:solidFill>
                  <a:schemeClr val="tx1"/>
                </a:solidFill>
                <a:latin typeface="Arial" charset="0"/>
              </a:defRPr>
            </a:lvl9pPr>
          </a:lstStyle>
          <a:p>
            <a:pPr algn="r" eaLnBrk="1" hangingPunct="1"/>
            <a:fld id="{43882555-57A2-4686-B3C5-8F1E5D94F6DD}" type="slidenum">
              <a:rPr lang="en-US" sz="1100"/>
              <a:pPr algn="r" eaLnBrk="1" hangingPunct="1"/>
              <a:t>18</a:t>
            </a:fld>
            <a:endParaRPr lang="en-US" sz="1100"/>
          </a:p>
        </p:txBody>
      </p:sp>
      <p:sp>
        <p:nvSpPr>
          <p:cNvPr id="64515" name="Rectangle 2"/>
          <p:cNvSpPr>
            <a:spLocks noGrp="1" noRot="1" noChangeAspect="1" noChangeArrowheads="1" noTextEdit="1"/>
          </p:cNvSpPr>
          <p:nvPr>
            <p:ph type="sldImg"/>
          </p:nvPr>
        </p:nvSpPr>
        <p:spPr bwMode="auto">
          <a:xfrm>
            <a:off x="1112838" y="701675"/>
            <a:ext cx="4630737" cy="347503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6" name="Rectangle 3"/>
          <p:cNvSpPr>
            <a:spLocks noGrp="1" noChangeArrowheads="1"/>
          </p:cNvSpPr>
          <p:nvPr>
            <p:ph type="body" idx="1"/>
          </p:nvPr>
        </p:nvSpPr>
        <p:spPr bwMode="auto">
          <a:xfrm>
            <a:off x="915988" y="4418013"/>
            <a:ext cx="5026025" cy="41814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000" tIns="45499" rIns="91000" bIns="45499" numCol="1" anchor="t" anchorCtr="0" compatLnSpc="1">
            <a:prstTxWarp prst="textNoShape">
              <a:avLst/>
            </a:prstTxWarp>
          </a:bodyPr>
          <a:lstStyle/>
          <a:p>
            <a:pPr eaLnBrk="1" hangingPunct="1"/>
            <a:r>
              <a:rPr lang="en-US" smtClean="0">
                <a:latin typeface="Arial" charset="0"/>
              </a:rPr>
              <a:t>Just as an official request must come from the aor, the official response must come from grants management.</a:t>
            </a:r>
          </a:p>
        </p:txBody>
      </p:sp>
    </p:spTree>
    <p:extLst>
      <p:ext uri="{BB962C8B-B14F-4D97-AF65-F5344CB8AC3E}">
        <p14:creationId xmlns:p14="http://schemas.microsoft.com/office/powerpoint/2010/main" val="39696407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p>
        </p:txBody>
      </p:sp>
      <p:sp>
        <p:nvSpPr>
          <p:cNvPr id="655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5682E38-D88D-4A0B-819B-0B75C8652623}" type="slidenum">
              <a:rPr lang="en-US" smtClean="0"/>
              <a:pPr eaLnBrk="1" hangingPunct="1"/>
              <a:t>19</a:t>
            </a:fld>
            <a:endParaRPr lang="en-US" smtClean="0"/>
          </a:p>
        </p:txBody>
      </p:sp>
    </p:spTree>
    <p:extLst>
      <p:ext uri="{BB962C8B-B14F-4D97-AF65-F5344CB8AC3E}">
        <p14:creationId xmlns:p14="http://schemas.microsoft.com/office/powerpoint/2010/main" val="18635763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txBox="1">
            <a:spLocks noGrp="1" noChangeArrowheads="1"/>
          </p:cNvSpPr>
          <p:nvPr/>
        </p:nvSpPr>
        <p:spPr bwMode="auto">
          <a:xfrm>
            <a:off x="3884613" y="8829675"/>
            <a:ext cx="2971800"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234" tIns="46116" rIns="92234" bIns="46116" anchor="b"/>
          <a:lstStyle>
            <a:lvl1pPr defTabSz="922338" eaLnBrk="0" hangingPunct="0">
              <a:defRPr>
                <a:solidFill>
                  <a:schemeClr val="tx1"/>
                </a:solidFill>
                <a:latin typeface="Arial" charset="0"/>
              </a:defRPr>
            </a:lvl1pPr>
            <a:lvl2pPr marL="742950" indent="-285750" defTabSz="922338" eaLnBrk="0" hangingPunct="0">
              <a:defRPr>
                <a:solidFill>
                  <a:schemeClr val="tx1"/>
                </a:solidFill>
                <a:latin typeface="Arial" charset="0"/>
              </a:defRPr>
            </a:lvl2pPr>
            <a:lvl3pPr marL="1143000" indent="-228600" defTabSz="922338" eaLnBrk="0" hangingPunct="0">
              <a:defRPr>
                <a:solidFill>
                  <a:schemeClr val="tx1"/>
                </a:solidFill>
                <a:latin typeface="Arial" charset="0"/>
              </a:defRPr>
            </a:lvl3pPr>
            <a:lvl4pPr marL="1600200" indent="-228600" defTabSz="922338" eaLnBrk="0" hangingPunct="0">
              <a:defRPr>
                <a:solidFill>
                  <a:schemeClr val="tx1"/>
                </a:solidFill>
                <a:latin typeface="Arial" charset="0"/>
              </a:defRPr>
            </a:lvl4pPr>
            <a:lvl5pPr marL="2057400" indent="-228600" defTabSz="922338" eaLnBrk="0" hangingPunct="0">
              <a:defRPr>
                <a:solidFill>
                  <a:schemeClr val="tx1"/>
                </a:solidFill>
                <a:latin typeface="Arial" charset="0"/>
              </a:defRPr>
            </a:lvl5pPr>
            <a:lvl6pPr marL="2514600" indent="-228600" defTabSz="922338" eaLnBrk="0" fontAlgn="base" hangingPunct="0">
              <a:spcBef>
                <a:spcPct val="0"/>
              </a:spcBef>
              <a:spcAft>
                <a:spcPct val="0"/>
              </a:spcAft>
              <a:defRPr>
                <a:solidFill>
                  <a:schemeClr val="tx1"/>
                </a:solidFill>
                <a:latin typeface="Arial" charset="0"/>
              </a:defRPr>
            </a:lvl6pPr>
            <a:lvl7pPr marL="2971800" indent="-228600" defTabSz="922338" eaLnBrk="0" fontAlgn="base" hangingPunct="0">
              <a:spcBef>
                <a:spcPct val="0"/>
              </a:spcBef>
              <a:spcAft>
                <a:spcPct val="0"/>
              </a:spcAft>
              <a:defRPr>
                <a:solidFill>
                  <a:schemeClr val="tx1"/>
                </a:solidFill>
                <a:latin typeface="Arial" charset="0"/>
              </a:defRPr>
            </a:lvl7pPr>
            <a:lvl8pPr marL="3429000" indent="-228600" defTabSz="922338" eaLnBrk="0" fontAlgn="base" hangingPunct="0">
              <a:spcBef>
                <a:spcPct val="0"/>
              </a:spcBef>
              <a:spcAft>
                <a:spcPct val="0"/>
              </a:spcAft>
              <a:defRPr>
                <a:solidFill>
                  <a:schemeClr val="tx1"/>
                </a:solidFill>
                <a:latin typeface="Arial" charset="0"/>
              </a:defRPr>
            </a:lvl8pPr>
            <a:lvl9pPr marL="3886200" indent="-228600" defTabSz="922338" eaLnBrk="0" fontAlgn="base" hangingPunct="0">
              <a:spcBef>
                <a:spcPct val="0"/>
              </a:spcBef>
              <a:spcAft>
                <a:spcPct val="0"/>
              </a:spcAft>
              <a:defRPr>
                <a:solidFill>
                  <a:schemeClr val="tx1"/>
                </a:solidFill>
                <a:latin typeface="Arial" charset="0"/>
              </a:defRPr>
            </a:lvl9pPr>
          </a:lstStyle>
          <a:p>
            <a:pPr algn="r" eaLnBrk="1" hangingPunct="1"/>
            <a:fld id="{E478F150-5C79-4F84-99B2-EDDB3476438D}" type="slidenum">
              <a:rPr lang="en-US" sz="1100"/>
              <a:pPr algn="r" eaLnBrk="1" hangingPunct="1"/>
              <a:t>20</a:t>
            </a:fld>
            <a:endParaRPr lang="en-US" sz="1100"/>
          </a:p>
        </p:txBody>
      </p:sp>
      <p:sp>
        <p:nvSpPr>
          <p:cNvPr id="6656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4" name="Rectangle 3"/>
          <p:cNvSpPr>
            <a:spLocks noGrp="1" noChangeArrowheads="1"/>
          </p:cNvSpPr>
          <p:nvPr>
            <p:ph type="body" idx="1"/>
          </p:nvPr>
        </p:nvSpPr>
        <p:spPr bwMode="auto">
          <a:xfrm>
            <a:off x="685800" y="4418013"/>
            <a:ext cx="5486400" cy="41814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smtClean="0">
              <a:latin typeface="Arial" charset="0"/>
            </a:endParaRPr>
          </a:p>
        </p:txBody>
      </p:sp>
    </p:spTree>
    <p:extLst>
      <p:ext uri="{BB962C8B-B14F-4D97-AF65-F5344CB8AC3E}">
        <p14:creationId xmlns:p14="http://schemas.microsoft.com/office/powerpoint/2010/main" val="31429132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p>
        </p:txBody>
      </p:sp>
      <p:sp>
        <p:nvSpPr>
          <p:cNvPr id="675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77288AF-7C66-4E68-B233-DF26AC7B4840}" type="slidenum">
              <a:rPr lang="en-US" smtClean="0"/>
              <a:pPr eaLnBrk="1" hangingPunct="1"/>
              <a:t>21</a:t>
            </a:fld>
            <a:endParaRPr lang="en-US" smtClean="0"/>
          </a:p>
        </p:txBody>
      </p:sp>
    </p:spTree>
    <p:extLst>
      <p:ext uri="{BB962C8B-B14F-4D97-AF65-F5344CB8AC3E}">
        <p14:creationId xmlns:p14="http://schemas.microsoft.com/office/powerpoint/2010/main" val="42418805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p>
        </p:txBody>
      </p:sp>
      <p:sp>
        <p:nvSpPr>
          <p:cNvPr id="706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06BA087-324A-4C10-8ED2-A207D696A4D9}" type="slidenum">
              <a:rPr lang="en-US" smtClean="0"/>
              <a:pPr eaLnBrk="1" hangingPunct="1"/>
              <a:t>23</a:t>
            </a:fld>
            <a:endParaRPr lang="en-US" smtClean="0"/>
          </a:p>
        </p:txBody>
      </p:sp>
    </p:spTree>
    <p:extLst>
      <p:ext uri="{BB962C8B-B14F-4D97-AF65-F5344CB8AC3E}">
        <p14:creationId xmlns:p14="http://schemas.microsoft.com/office/powerpoint/2010/main" val="14802000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p>
        </p:txBody>
      </p:sp>
      <p:sp>
        <p:nvSpPr>
          <p:cNvPr id="716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031F5E7-4F0C-4687-A453-2FE716F9E033}" type="slidenum">
              <a:rPr lang="en-US" smtClean="0"/>
              <a:pPr eaLnBrk="1" hangingPunct="1"/>
              <a:t>25</a:t>
            </a:fld>
            <a:endParaRPr lang="en-US" smtClean="0"/>
          </a:p>
        </p:txBody>
      </p:sp>
    </p:spTree>
    <p:extLst>
      <p:ext uri="{BB962C8B-B14F-4D97-AF65-F5344CB8AC3E}">
        <p14:creationId xmlns:p14="http://schemas.microsoft.com/office/powerpoint/2010/main" val="41795478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txBox="1">
            <a:spLocks noGrp="1" noChangeArrowheads="1"/>
          </p:cNvSpPr>
          <p:nvPr/>
        </p:nvSpPr>
        <p:spPr bwMode="auto">
          <a:xfrm>
            <a:off x="3884613" y="8829675"/>
            <a:ext cx="2971800"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234" tIns="46116" rIns="92234" bIns="46116" anchor="b"/>
          <a:lstStyle>
            <a:lvl1pPr defTabSz="922338" eaLnBrk="0" hangingPunct="0">
              <a:defRPr>
                <a:solidFill>
                  <a:schemeClr val="tx1"/>
                </a:solidFill>
                <a:latin typeface="Arial" charset="0"/>
              </a:defRPr>
            </a:lvl1pPr>
            <a:lvl2pPr marL="742950" indent="-285750" defTabSz="922338" eaLnBrk="0" hangingPunct="0">
              <a:defRPr>
                <a:solidFill>
                  <a:schemeClr val="tx1"/>
                </a:solidFill>
                <a:latin typeface="Arial" charset="0"/>
              </a:defRPr>
            </a:lvl2pPr>
            <a:lvl3pPr marL="1143000" indent="-228600" defTabSz="922338" eaLnBrk="0" hangingPunct="0">
              <a:defRPr>
                <a:solidFill>
                  <a:schemeClr val="tx1"/>
                </a:solidFill>
                <a:latin typeface="Arial" charset="0"/>
              </a:defRPr>
            </a:lvl3pPr>
            <a:lvl4pPr marL="1600200" indent="-228600" defTabSz="922338" eaLnBrk="0" hangingPunct="0">
              <a:defRPr>
                <a:solidFill>
                  <a:schemeClr val="tx1"/>
                </a:solidFill>
                <a:latin typeface="Arial" charset="0"/>
              </a:defRPr>
            </a:lvl4pPr>
            <a:lvl5pPr marL="2057400" indent="-228600" defTabSz="922338" eaLnBrk="0" hangingPunct="0">
              <a:defRPr>
                <a:solidFill>
                  <a:schemeClr val="tx1"/>
                </a:solidFill>
                <a:latin typeface="Arial" charset="0"/>
              </a:defRPr>
            </a:lvl5pPr>
            <a:lvl6pPr marL="2514600" indent="-228600" defTabSz="922338" eaLnBrk="0" fontAlgn="base" hangingPunct="0">
              <a:spcBef>
                <a:spcPct val="0"/>
              </a:spcBef>
              <a:spcAft>
                <a:spcPct val="0"/>
              </a:spcAft>
              <a:defRPr>
                <a:solidFill>
                  <a:schemeClr val="tx1"/>
                </a:solidFill>
                <a:latin typeface="Arial" charset="0"/>
              </a:defRPr>
            </a:lvl6pPr>
            <a:lvl7pPr marL="2971800" indent="-228600" defTabSz="922338" eaLnBrk="0" fontAlgn="base" hangingPunct="0">
              <a:spcBef>
                <a:spcPct val="0"/>
              </a:spcBef>
              <a:spcAft>
                <a:spcPct val="0"/>
              </a:spcAft>
              <a:defRPr>
                <a:solidFill>
                  <a:schemeClr val="tx1"/>
                </a:solidFill>
                <a:latin typeface="Arial" charset="0"/>
              </a:defRPr>
            </a:lvl7pPr>
            <a:lvl8pPr marL="3429000" indent="-228600" defTabSz="922338" eaLnBrk="0" fontAlgn="base" hangingPunct="0">
              <a:spcBef>
                <a:spcPct val="0"/>
              </a:spcBef>
              <a:spcAft>
                <a:spcPct val="0"/>
              </a:spcAft>
              <a:defRPr>
                <a:solidFill>
                  <a:schemeClr val="tx1"/>
                </a:solidFill>
                <a:latin typeface="Arial" charset="0"/>
              </a:defRPr>
            </a:lvl8pPr>
            <a:lvl9pPr marL="3886200" indent="-228600" defTabSz="922338" eaLnBrk="0" fontAlgn="base" hangingPunct="0">
              <a:spcBef>
                <a:spcPct val="0"/>
              </a:spcBef>
              <a:spcAft>
                <a:spcPct val="0"/>
              </a:spcAft>
              <a:defRPr>
                <a:solidFill>
                  <a:schemeClr val="tx1"/>
                </a:solidFill>
                <a:latin typeface="Arial" charset="0"/>
              </a:defRPr>
            </a:lvl9pPr>
          </a:lstStyle>
          <a:p>
            <a:pPr algn="r" eaLnBrk="1" hangingPunct="1"/>
            <a:fld id="{E6B7C535-0624-408B-B91B-7A475A3B13FC}" type="slidenum">
              <a:rPr lang="en-US" sz="1100"/>
              <a:pPr algn="r" eaLnBrk="1" hangingPunct="1"/>
              <a:t>26</a:t>
            </a:fld>
            <a:endParaRPr lang="en-US" sz="1100"/>
          </a:p>
        </p:txBody>
      </p:sp>
      <p:sp>
        <p:nvSpPr>
          <p:cNvPr id="7270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8" name="Rectangle 3"/>
          <p:cNvSpPr>
            <a:spLocks noGrp="1" noChangeArrowheads="1"/>
          </p:cNvSpPr>
          <p:nvPr>
            <p:ph type="body" idx="1"/>
          </p:nvPr>
        </p:nvSpPr>
        <p:spPr bwMode="auto">
          <a:xfrm>
            <a:off x="915988" y="4418013"/>
            <a:ext cx="5026025" cy="41814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smtClean="0">
              <a:latin typeface="Arial" charset="0"/>
            </a:endParaRPr>
          </a:p>
        </p:txBody>
      </p:sp>
    </p:spTree>
    <p:extLst>
      <p:ext uri="{BB962C8B-B14F-4D97-AF65-F5344CB8AC3E}">
        <p14:creationId xmlns:p14="http://schemas.microsoft.com/office/powerpoint/2010/main" val="25589172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fld id="{1459C51A-76D6-4EEC-920A-66278D10AB70}" type="slidenum">
              <a:rPr lang="en-US" sz="1200" smtClean="0"/>
              <a:pPr/>
              <a:t>27</a:t>
            </a:fld>
            <a:endParaRPr lang="en-US" sz="1200" smtClean="0"/>
          </a:p>
        </p:txBody>
      </p:sp>
      <p:sp>
        <p:nvSpPr>
          <p:cNvPr id="114691" name="Rectangle 2"/>
          <p:cNvSpPr>
            <a:spLocks noGrp="1" noRot="1" noChangeAspect="1" noChangeArrowheads="1" noTextEdit="1"/>
          </p:cNvSpPr>
          <p:nvPr>
            <p:ph type="sldImg"/>
          </p:nvPr>
        </p:nvSpPr>
        <p:spPr>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80000"/>
              </a:lnSpc>
            </a:pPr>
            <a:r>
              <a:rPr lang="en-US" sz="1400" smtClean="0">
                <a:latin typeface="Arial" pitchFamily="34" charset="0"/>
              </a:rPr>
              <a:t>The standard terms and conditions are located in the NIHGPS.  The NIHGPS incorporates the applicable grant regulations that apply to NIH awards.  </a:t>
            </a:r>
          </a:p>
          <a:p>
            <a:pPr eaLnBrk="1" hangingPunct="1">
              <a:lnSpc>
                <a:spcPct val="80000"/>
              </a:lnSpc>
            </a:pPr>
            <a:r>
              <a:rPr lang="en-US" sz="1400" smtClean="0">
                <a:latin typeface="Arial" pitchFamily="34" charset="0"/>
              </a:rPr>
              <a:t>An award that includes a conditional restriction should include the appropriate details as to how to lift that restriction, eg who to submit info to </a:t>
            </a:r>
          </a:p>
          <a:p>
            <a:pPr eaLnBrk="1" hangingPunct="1">
              <a:lnSpc>
                <a:spcPct val="80000"/>
              </a:lnSpc>
            </a:pPr>
            <a:endParaRPr lang="en-US" sz="1400" smtClean="0">
              <a:latin typeface="Arial" pitchFamily="34" charset="0"/>
            </a:endParaRPr>
          </a:p>
          <a:p>
            <a:pPr eaLnBrk="1" hangingPunct="1">
              <a:lnSpc>
                <a:spcPct val="80000"/>
              </a:lnSpc>
            </a:pPr>
            <a:r>
              <a:rPr lang="en-US" sz="1400" smtClean="0">
                <a:latin typeface="Arial" pitchFamily="34" charset="0"/>
              </a:rPr>
              <a:t>The award-specific terms are located on the awards document, including a mention of the appropriate use of unobligated funds, and whether or not those funds are available for automatic carryover.</a:t>
            </a:r>
          </a:p>
          <a:p>
            <a:pPr eaLnBrk="1" hangingPunct="1">
              <a:lnSpc>
                <a:spcPct val="80000"/>
              </a:lnSpc>
            </a:pPr>
            <a:endParaRPr lang="en-US" sz="1400" smtClean="0">
              <a:latin typeface="Arial" pitchFamily="34" charset="0"/>
            </a:endParaRPr>
          </a:p>
          <a:p>
            <a:pPr eaLnBrk="1" hangingPunct="1">
              <a:lnSpc>
                <a:spcPct val="80000"/>
              </a:lnSpc>
            </a:pPr>
            <a:r>
              <a:rPr lang="en-US" sz="1400" smtClean="0">
                <a:latin typeface="Arial" pitchFamily="34" charset="0"/>
              </a:rPr>
              <a:t>There are informational terms, including appropriate URLs and addresses for submitting information.  </a:t>
            </a:r>
          </a:p>
          <a:p>
            <a:pPr eaLnBrk="1" hangingPunct="1">
              <a:lnSpc>
                <a:spcPct val="80000"/>
              </a:lnSpc>
            </a:pPr>
            <a:endParaRPr lang="en-US" sz="1400" smtClean="0">
              <a:latin typeface="Arial" pitchFamily="34" charset="0"/>
            </a:endParaRPr>
          </a:p>
          <a:p>
            <a:pPr eaLnBrk="1" hangingPunct="1">
              <a:lnSpc>
                <a:spcPct val="80000"/>
              </a:lnSpc>
            </a:pPr>
            <a:r>
              <a:rPr lang="en-US" sz="1400" smtClean="0">
                <a:latin typeface="Arial" pitchFamily="34" charset="0"/>
              </a:rPr>
              <a:t>And the most helpful information bits are the names and contact information of your grants management specialist and program official.  The contact information will include the telephone number and e-mail address</a:t>
            </a:r>
          </a:p>
        </p:txBody>
      </p:sp>
    </p:spTree>
    <p:extLst>
      <p:ext uri="{BB962C8B-B14F-4D97-AF65-F5344CB8AC3E}">
        <p14:creationId xmlns:p14="http://schemas.microsoft.com/office/powerpoint/2010/main" val="42319196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p>
        </p:txBody>
      </p:sp>
      <p:sp>
        <p:nvSpPr>
          <p:cNvPr id="737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5F2BC83-63D7-4AAE-955D-2BFB0E04595E}" type="slidenum">
              <a:rPr lang="en-US" smtClean="0"/>
              <a:pPr eaLnBrk="1" hangingPunct="1"/>
              <a:t>28</a:t>
            </a:fld>
            <a:endParaRPr lang="en-US" smtClean="0"/>
          </a:p>
        </p:txBody>
      </p:sp>
    </p:spTree>
    <p:extLst>
      <p:ext uri="{BB962C8B-B14F-4D97-AF65-F5344CB8AC3E}">
        <p14:creationId xmlns:p14="http://schemas.microsoft.com/office/powerpoint/2010/main" val="1697280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p>
        </p:txBody>
      </p:sp>
      <p:sp>
        <p:nvSpPr>
          <p:cNvPr id="747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FDE09B4-5312-452F-8DDB-0558ED8D0767}" type="slidenum">
              <a:rPr lang="en-US" smtClean="0"/>
              <a:pPr eaLnBrk="1" hangingPunct="1"/>
              <a:t>29</a:t>
            </a:fld>
            <a:endParaRPr lang="en-US" smtClean="0"/>
          </a:p>
        </p:txBody>
      </p:sp>
    </p:spTree>
    <p:extLst>
      <p:ext uri="{BB962C8B-B14F-4D97-AF65-F5344CB8AC3E}">
        <p14:creationId xmlns:p14="http://schemas.microsoft.com/office/powerpoint/2010/main" val="31228978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p>
        </p:txBody>
      </p:sp>
      <p:sp>
        <p:nvSpPr>
          <p:cNvPr id="757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66EE383-79D6-4286-AE95-C6B81E22C786}" type="slidenum">
              <a:rPr lang="en-US" smtClean="0"/>
              <a:pPr eaLnBrk="1" hangingPunct="1"/>
              <a:t>30</a:t>
            </a:fld>
            <a:endParaRPr lang="en-US" smtClean="0"/>
          </a:p>
        </p:txBody>
      </p:sp>
    </p:spTree>
    <p:extLst>
      <p:ext uri="{BB962C8B-B14F-4D97-AF65-F5344CB8AC3E}">
        <p14:creationId xmlns:p14="http://schemas.microsoft.com/office/powerpoint/2010/main" val="330326351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Image Placeholder 1"/>
          <p:cNvSpPr>
            <a:spLocks noGrp="1" noRot="1" noChangeAspect="1" noTextEdit="1"/>
          </p:cNvSpPr>
          <p:nvPr>
            <p:ph type="sldImg"/>
          </p:nvPr>
        </p:nvSpPr>
        <p:spPr>
          <a:ln/>
        </p:spPr>
      </p:sp>
      <p:sp>
        <p:nvSpPr>
          <p:cNvPr id="1259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pitchFamily="34" charset="0"/>
            </a:endParaRPr>
          </a:p>
        </p:txBody>
      </p:sp>
      <p:sp>
        <p:nvSpPr>
          <p:cNvPr id="1259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fld id="{8D937D1E-4438-48A6-B4FD-3E20AB3825F3}" type="slidenum">
              <a:rPr lang="en-US" sz="1200" smtClean="0"/>
              <a:pPr/>
              <a:t>32</a:t>
            </a:fld>
            <a:endParaRPr lang="en-US" sz="1200" smtClean="0"/>
          </a:p>
        </p:txBody>
      </p:sp>
    </p:spTree>
    <p:extLst>
      <p:ext uri="{BB962C8B-B14F-4D97-AF65-F5344CB8AC3E}">
        <p14:creationId xmlns:p14="http://schemas.microsoft.com/office/powerpoint/2010/main" val="210298521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Image Placeholder 1"/>
          <p:cNvSpPr>
            <a:spLocks noGrp="1" noRot="1" noChangeAspect="1" noTextEdit="1"/>
          </p:cNvSpPr>
          <p:nvPr>
            <p:ph type="sldImg"/>
          </p:nvPr>
        </p:nvSpPr>
        <p:spPr>
          <a:ln/>
        </p:spPr>
      </p:sp>
      <p:sp>
        <p:nvSpPr>
          <p:cNvPr id="1259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pitchFamily="34" charset="0"/>
            </a:endParaRPr>
          </a:p>
        </p:txBody>
      </p:sp>
      <p:sp>
        <p:nvSpPr>
          <p:cNvPr id="1259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fld id="{8D937D1E-4438-48A6-B4FD-3E20AB3825F3}" type="slidenum">
              <a:rPr lang="en-US" sz="1200" smtClean="0"/>
              <a:pPr/>
              <a:t>33</a:t>
            </a:fld>
            <a:endParaRPr lang="en-US" sz="1200" smtClean="0"/>
          </a:p>
        </p:txBody>
      </p:sp>
    </p:spTree>
    <p:extLst>
      <p:ext uri="{BB962C8B-B14F-4D97-AF65-F5344CB8AC3E}">
        <p14:creationId xmlns:p14="http://schemas.microsoft.com/office/powerpoint/2010/main" val="33156058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a:ln/>
        </p:spPr>
      </p:sp>
      <p:sp>
        <p:nvSpPr>
          <p:cNvPr id="880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latin typeface="Arial" pitchFamily="34" charset="0"/>
            </a:endParaRPr>
          </a:p>
        </p:txBody>
      </p:sp>
      <p:sp>
        <p:nvSpPr>
          <p:cNvPr id="880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fld id="{25C55047-18BA-4F0D-BE37-E1DAD8D9D3E2}" type="slidenum">
              <a:rPr lang="en-US" sz="1200" smtClean="0"/>
              <a:pPr/>
              <a:t>35</a:t>
            </a:fld>
            <a:endParaRPr lang="en-US" sz="1200" smtClean="0"/>
          </a:p>
        </p:txBody>
      </p:sp>
    </p:spTree>
    <p:extLst>
      <p:ext uri="{BB962C8B-B14F-4D97-AF65-F5344CB8AC3E}">
        <p14:creationId xmlns:p14="http://schemas.microsoft.com/office/powerpoint/2010/main" val="29126917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a:ln/>
        </p:spPr>
      </p:sp>
      <p:sp>
        <p:nvSpPr>
          <p:cNvPr id="890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latin typeface="Arial" pitchFamily="34" charset="0"/>
            </a:endParaRPr>
          </a:p>
        </p:txBody>
      </p:sp>
      <p:sp>
        <p:nvSpPr>
          <p:cNvPr id="890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defRPr>
            </a:lvl1pPr>
            <a:lvl2pPr marL="757066" indent="-291179">
              <a:defRPr sz="2400">
                <a:solidFill>
                  <a:schemeClr val="tx1"/>
                </a:solidFill>
                <a:latin typeface="Arial" pitchFamily="34" charset="0"/>
              </a:defRPr>
            </a:lvl2pPr>
            <a:lvl3pPr marL="1164717" indent="-232943">
              <a:defRPr sz="2400">
                <a:solidFill>
                  <a:schemeClr val="tx1"/>
                </a:solidFill>
                <a:latin typeface="Arial" pitchFamily="34" charset="0"/>
              </a:defRPr>
            </a:lvl3pPr>
            <a:lvl4pPr marL="1630604" indent="-232943">
              <a:defRPr sz="2400">
                <a:solidFill>
                  <a:schemeClr val="tx1"/>
                </a:solidFill>
                <a:latin typeface="Arial" pitchFamily="34" charset="0"/>
              </a:defRPr>
            </a:lvl4pPr>
            <a:lvl5pPr marL="2096491" indent="-232943">
              <a:defRPr sz="2400">
                <a:solidFill>
                  <a:schemeClr val="tx1"/>
                </a:solidFill>
                <a:latin typeface="Arial" pitchFamily="34" charset="0"/>
              </a:defRPr>
            </a:lvl5pPr>
            <a:lvl6pPr marL="2562377" indent="-232943" eaLnBrk="0" fontAlgn="base" hangingPunct="0">
              <a:spcBef>
                <a:spcPct val="0"/>
              </a:spcBef>
              <a:spcAft>
                <a:spcPct val="0"/>
              </a:spcAft>
              <a:defRPr sz="2400">
                <a:solidFill>
                  <a:schemeClr val="tx1"/>
                </a:solidFill>
                <a:latin typeface="Arial" pitchFamily="34" charset="0"/>
              </a:defRPr>
            </a:lvl6pPr>
            <a:lvl7pPr marL="3028264" indent="-232943" eaLnBrk="0" fontAlgn="base" hangingPunct="0">
              <a:spcBef>
                <a:spcPct val="0"/>
              </a:spcBef>
              <a:spcAft>
                <a:spcPct val="0"/>
              </a:spcAft>
              <a:defRPr sz="2400">
                <a:solidFill>
                  <a:schemeClr val="tx1"/>
                </a:solidFill>
                <a:latin typeface="Arial" pitchFamily="34" charset="0"/>
              </a:defRPr>
            </a:lvl7pPr>
            <a:lvl8pPr marL="3494151" indent="-232943" eaLnBrk="0" fontAlgn="base" hangingPunct="0">
              <a:spcBef>
                <a:spcPct val="0"/>
              </a:spcBef>
              <a:spcAft>
                <a:spcPct val="0"/>
              </a:spcAft>
              <a:defRPr sz="2400">
                <a:solidFill>
                  <a:schemeClr val="tx1"/>
                </a:solidFill>
                <a:latin typeface="Arial" pitchFamily="34" charset="0"/>
              </a:defRPr>
            </a:lvl8pPr>
            <a:lvl9pPr marL="3960038" indent="-232943" eaLnBrk="0" fontAlgn="base" hangingPunct="0">
              <a:spcBef>
                <a:spcPct val="0"/>
              </a:spcBef>
              <a:spcAft>
                <a:spcPct val="0"/>
              </a:spcAft>
              <a:defRPr sz="2400">
                <a:solidFill>
                  <a:schemeClr val="tx1"/>
                </a:solidFill>
                <a:latin typeface="Arial" pitchFamily="34" charset="0"/>
              </a:defRPr>
            </a:lvl9pPr>
          </a:lstStyle>
          <a:p>
            <a:fld id="{08CB3471-64BE-4BDE-8A76-229F8FC0C234}" type="slidenum">
              <a:rPr lang="en-US" sz="1200"/>
              <a:pPr/>
              <a:t>36</a:t>
            </a:fld>
            <a:endParaRPr lang="en-US" sz="120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a:ln/>
        </p:spPr>
      </p:sp>
      <p:sp>
        <p:nvSpPr>
          <p:cNvPr id="901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latin typeface="Arial" pitchFamily="34" charset="0"/>
            </a:endParaRPr>
          </a:p>
        </p:txBody>
      </p:sp>
      <p:sp>
        <p:nvSpPr>
          <p:cNvPr id="901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fld id="{4E6D98F7-CABE-4519-B665-78E0548E7166}" type="slidenum">
              <a:rPr lang="en-US" sz="1200" smtClean="0"/>
              <a:pPr/>
              <a:t>37</a:t>
            </a:fld>
            <a:endParaRPr lang="en-US" sz="1200" smtClean="0"/>
          </a:p>
        </p:txBody>
      </p:sp>
    </p:spTree>
    <p:extLst>
      <p:ext uri="{BB962C8B-B14F-4D97-AF65-F5344CB8AC3E}">
        <p14:creationId xmlns:p14="http://schemas.microsoft.com/office/powerpoint/2010/main" val="202270357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a:ln/>
        </p:spPr>
      </p:sp>
      <p:sp>
        <p:nvSpPr>
          <p:cNvPr id="911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latin typeface="Arial" pitchFamily="34" charset="0"/>
            </a:endParaRPr>
          </a:p>
        </p:txBody>
      </p:sp>
      <p:sp>
        <p:nvSpPr>
          <p:cNvPr id="91140" name="Slide Number Placeholder 3"/>
          <p:cNvSpPr txBox="1">
            <a:spLocks noGrp="1"/>
          </p:cNvSpPr>
          <p:nvPr/>
        </p:nvSpPr>
        <p:spPr bwMode="auto">
          <a:xfrm>
            <a:off x="3884613" y="8830473"/>
            <a:ext cx="2971800" cy="464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66" tIns="46584" rIns="93166" bIns="46584" anchor="b"/>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r" eaLnBrk="1" hangingPunct="1"/>
            <a:fld id="{2D8932BA-7424-474F-A9AC-F615BE5FB3CD}" type="slidenum">
              <a:rPr lang="en-US" sz="1200"/>
              <a:pPr algn="r" eaLnBrk="1" hangingPunct="1"/>
              <a:t>38</a:t>
            </a:fld>
            <a:endParaRPr lang="en-US" sz="120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a:ln/>
        </p:spPr>
      </p:sp>
      <p:sp>
        <p:nvSpPr>
          <p:cNvPr id="921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latin typeface="Arial" pitchFamily="34" charset="0"/>
            </a:endParaRPr>
          </a:p>
        </p:txBody>
      </p:sp>
      <p:sp>
        <p:nvSpPr>
          <p:cNvPr id="92164" name="Slide Number Placeholder 3"/>
          <p:cNvSpPr txBox="1">
            <a:spLocks noGrp="1"/>
          </p:cNvSpPr>
          <p:nvPr/>
        </p:nvSpPr>
        <p:spPr bwMode="auto">
          <a:xfrm>
            <a:off x="3884613" y="8830471"/>
            <a:ext cx="2971800" cy="464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5" rIns="91429" bIns="45715" anchor="b"/>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r" eaLnBrk="1" hangingPunct="1"/>
            <a:fld id="{CE8F31B5-33A7-49C9-856B-589601FCA5F9}" type="slidenum">
              <a:rPr lang="en-US" sz="1200"/>
              <a:pPr algn="r" eaLnBrk="1" hangingPunct="1"/>
              <a:t>39</a:t>
            </a:fld>
            <a:endParaRPr lang="en-US" sz="1200"/>
          </a:p>
        </p:txBody>
      </p:sp>
    </p:spTree>
    <p:extLst>
      <p:ext uri="{BB962C8B-B14F-4D97-AF65-F5344CB8AC3E}">
        <p14:creationId xmlns:p14="http://schemas.microsoft.com/office/powerpoint/2010/main" val="217066846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a:ln/>
        </p:spPr>
      </p:sp>
      <p:sp>
        <p:nvSpPr>
          <p:cNvPr id="972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latin typeface="Arial" pitchFamily="34" charset="0"/>
            </a:endParaRPr>
          </a:p>
        </p:txBody>
      </p:sp>
      <p:sp>
        <p:nvSpPr>
          <p:cNvPr id="97284" name="Slide Number Placeholder 3"/>
          <p:cNvSpPr txBox="1">
            <a:spLocks noGrp="1"/>
          </p:cNvSpPr>
          <p:nvPr/>
        </p:nvSpPr>
        <p:spPr bwMode="auto">
          <a:xfrm>
            <a:off x="3884613" y="8830473"/>
            <a:ext cx="2971800" cy="464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66" tIns="46584" rIns="93166" bIns="46584" anchor="b"/>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r" eaLnBrk="1" hangingPunct="1"/>
            <a:fld id="{4C2AB06B-93BE-48D8-92CE-580769C275C6}" type="slidenum">
              <a:rPr lang="en-US" sz="1200"/>
              <a:pPr algn="r" eaLnBrk="1" hangingPunct="1"/>
              <a:t>40</a:t>
            </a:fld>
            <a:endParaRPr lang="en-US" sz="120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p:cNvSpPr>
            <a:spLocks noGrp="1" noRot="1" noChangeAspect="1" noTextEdit="1"/>
          </p:cNvSpPr>
          <p:nvPr>
            <p:ph type="sldImg"/>
          </p:nvPr>
        </p:nvSpPr>
        <p:spPr>
          <a:ln/>
        </p:spPr>
      </p:sp>
      <p:sp>
        <p:nvSpPr>
          <p:cNvPr id="983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latin typeface="Arial" pitchFamily="34" charset="0"/>
            </a:endParaRPr>
          </a:p>
        </p:txBody>
      </p:sp>
      <p:sp>
        <p:nvSpPr>
          <p:cNvPr id="983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fld id="{33853C46-2941-4673-A3FB-8DFDD4DE250B}" type="slidenum">
              <a:rPr lang="en-US" sz="1200" smtClean="0"/>
              <a:pPr/>
              <a:t>41</a:t>
            </a:fld>
            <a:endParaRPr lang="en-US" sz="1200" smtClean="0"/>
          </a:p>
        </p:txBody>
      </p:sp>
    </p:spTree>
    <p:extLst>
      <p:ext uri="{BB962C8B-B14F-4D97-AF65-F5344CB8AC3E}">
        <p14:creationId xmlns:p14="http://schemas.microsoft.com/office/powerpoint/2010/main" val="280931563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a:ln/>
        </p:spPr>
      </p:sp>
      <p:sp>
        <p:nvSpPr>
          <p:cNvPr id="993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latin typeface="Arial" pitchFamily="34" charset="0"/>
            </a:endParaRPr>
          </a:p>
        </p:txBody>
      </p:sp>
      <p:sp>
        <p:nvSpPr>
          <p:cNvPr id="993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fld id="{71A9F31E-7F91-4669-B9D3-C970530A0EF1}" type="slidenum">
              <a:rPr lang="en-US" sz="1200" smtClean="0"/>
              <a:pPr/>
              <a:t>42</a:t>
            </a:fld>
            <a:endParaRPr lang="en-US" sz="1200" smtClean="0"/>
          </a:p>
        </p:txBody>
      </p:sp>
    </p:spTree>
    <p:extLst>
      <p:ext uri="{BB962C8B-B14F-4D97-AF65-F5344CB8AC3E}">
        <p14:creationId xmlns:p14="http://schemas.microsoft.com/office/powerpoint/2010/main" val="369152640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p:cNvSpPr>
            <a:spLocks noGrp="1" noRot="1" noChangeAspect="1" noTextEdit="1"/>
          </p:cNvSpPr>
          <p:nvPr>
            <p:ph type="sldImg"/>
          </p:nvPr>
        </p:nvSpPr>
        <p:spPr>
          <a:ln/>
        </p:spPr>
      </p:sp>
      <p:sp>
        <p:nvSpPr>
          <p:cNvPr id="1013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latin typeface="Arial" pitchFamily="34" charset="0"/>
            </a:endParaRPr>
          </a:p>
        </p:txBody>
      </p:sp>
      <p:sp>
        <p:nvSpPr>
          <p:cNvPr id="1013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fld id="{1E9E9F41-AE42-4570-BD51-95FFB7F0CA72}" type="slidenum">
              <a:rPr lang="en-US" sz="1200" smtClean="0"/>
              <a:pPr/>
              <a:t>43</a:t>
            </a:fld>
            <a:endParaRPr lang="en-US" sz="1200" smtClean="0"/>
          </a:p>
        </p:txBody>
      </p:sp>
    </p:spTree>
    <p:extLst>
      <p:ext uri="{BB962C8B-B14F-4D97-AF65-F5344CB8AC3E}">
        <p14:creationId xmlns:p14="http://schemas.microsoft.com/office/powerpoint/2010/main" val="315879062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a:ln/>
        </p:spPr>
      </p:sp>
      <p:sp>
        <p:nvSpPr>
          <p:cNvPr id="1024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latin typeface="Arial" pitchFamily="34" charset="0"/>
            </a:endParaRPr>
          </a:p>
        </p:txBody>
      </p:sp>
      <p:sp>
        <p:nvSpPr>
          <p:cNvPr id="1024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fld id="{3A9A13FB-6A5E-445D-A3B8-9E5DCD91F3D8}" type="slidenum">
              <a:rPr lang="en-US" sz="1200" smtClean="0"/>
              <a:pPr/>
              <a:t>44</a:t>
            </a:fld>
            <a:endParaRPr lang="en-US" sz="1200" smtClean="0"/>
          </a:p>
        </p:txBody>
      </p:sp>
    </p:spTree>
    <p:extLst>
      <p:ext uri="{BB962C8B-B14F-4D97-AF65-F5344CB8AC3E}">
        <p14:creationId xmlns:p14="http://schemas.microsoft.com/office/powerpoint/2010/main" val="425854508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a:ln/>
        </p:spPr>
      </p:sp>
      <p:sp>
        <p:nvSpPr>
          <p:cNvPr id="1075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latin typeface="Arial" pitchFamily="34" charset="0"/>
            </a:endParaRPr>
          </a:p>
        </p:txBody>
      </p:sp>
      <p:sp>
        <p:nvSpPr>
          <p:cNvPr id="1075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fld id="{F0D4D0D5-E666-4827-B7EA-D8144306280C}" type="slidenum">
              <a:rPr lang="en-US" sz="1200" smtClean="0"/>
              <a:pPr/>
              <a:t>45</a:t>
            </a:fld>
            <a:endParaRPr lang="en-US" sz="1200" smtClean="0"/>
          </a:p>
        </p:txBody>
      </p:sp>
    </p:spTree>
    <p:extLst>
      <p:ext uri="{BB962C8B-B14F-4D97-AF65-F5344CB8AC3E}">
        <p14:creationId xmlns:p14="http://schemas.microsoft.com/office/powerpoint/2010/main" val="369118495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p:cNvSpPr>
            <a:spLocks noGrp="1" noRot="1" noChangeAspect="1" noTextEdit="1"/>
          </p:cNvSpPr>
          <p:nvPr>
            <p:ph type="sldImg"/>
          </p:nvPr>
        </p:nvSpPr>
        <p:spPr>
          <a:ln/>
        </p:spPr>
      </p:sp>
      <p:sp>
        <p:nvSpPr>
          <p:cNvPr id="1126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latin typeface="Arial" pitchFamily="34" charset="0"/>
            </a:endParaRPr>
          </a:p>
        </p:txBody>
      </p:sp>
      <p:sp>
        <p:nvSpPr>
          <p:cNvPr id="1126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fld id="{6A095C9B-3A55-4C2C-9D29-57755C236308}" type="slidenum">
              <a:rPr lang="en-US" sz="1200" smtClean="0"/>
              <a:pPr/>
              <a:t>46</a:t>
            </a:fld>
            <a:endParaRPr lang="en-US" sz="1200" smtClean="0"/>
          </a:p>
        </p:txBody>
      </p:sp>
    </p:spTree>
    <p:extLst>
      <p:ext uri="{BB962C8B-B14F-4D97-AF65-F5344CB8AC3E}">
        <p14:creationId xmlns:p14="http://schemas.microsoft.com/office/powerpoint/2010/main" val="253991883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p:cNvSpPr>
            <a:spLocks noGrp="1" noRot="1" noChangeAspect="1" noTextEdit="1"/>
          </p:cNvSpPr>
          <p:nvPr>
            <p:ph type="sldImg"/>
          </p:nvPr>
        </p:nvSpPr>
        <p:spPr>
          <a:ln/>
        </p:spPr>
      </p:sp>
      <p:sp>
        <p:nvSpPr>
          <p:cNvPr id="1126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latin typeface="Arial" pitchFamily="34" charset="0"/>
            </a:endParaRPr>
          </a:p>
        </p:txBody>
      </p:sp>
      <p:sp>
        <p:nvSpPr>
          <p:cNvPr id="1126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fld id="{6A095C9B-3A55-4C2C-9D29-57755C236308}" type="slidenum">
              <a:rPr lang="en-US" sz="1200" smtClean="0"/>
              <a:pPr/>
              <a:t>51</a:t>
            </a:fld>
            <a:endParaRPr lang="en-US" sz="1200" smtClean="0"/>
          </a:p>
        </p:txBody>
      </p:sp>
    </p:spTree>
    <p:extLst>
      <p:ext uri="{BB962C8B-B14F-4D97-AF65-F5344CB8AC3E}">
        <p14:creationId xmlns:p14="http://schemas.microsoft.com/office/powerpoint/2010/main" val="301032400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p:cNvSpPr>
            <a:spLocks noGrp="1" noRot="1" noChangeAspect="1" noTextEdit="1"/>
          </p:cNvSpPr>
          <p:nvPr>
            <p:ph type="sldImg"/>
          </p:nvPr>
        </p:nvSpPr>
        <p:spPr>
          <a:ln/>
        </p:spPr>
      </p:sp>
      <p:sp>
        <p:nvSpPr>
          <p:cNvPr id="1136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latin typeface="Arial" pitchFamily="34" charset="0"/>
            </a:endParaRPr>
          </a:p>
        </p:txBody>
      </p:sp>
      <p:sp>
        <p:nvSpPr>
          <p:cNvPr id="1136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fld id="{11107BD3-6EAE-494A-A0CE-C9DDC1E621BE}" type="slidenum">
              <a:rPr lang="en-US" sz="1200" smtClean="0"/>
              <a:pPr/>
              <a:t>52</a:t>
            </a:fld>
            <a:endParaRPr lang="en-US" sz="1200" smtClean="0"/>
          </a:p>
        </p:txBody>
      </p:sp>
    </p:spTree>
    <p:extLst>
      <p:ext uri="{BB962C8B-B14F-4D97-AF65-F5344CB8AC3E}">
        <p14:creationId xmlns:p14="http://schemas.microsoft.com/office/powerpoint/2010/main" val="75087365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Slide Image Placeholder 1"/>
          <p:cNvSpPr>
            <a:spLocks noGrp="1" noRot="1" noChangeAspect="1" noTextEdit="1"/>
          </p:cNvSpPr>
          <p:nvPr>
            <p:ph type="sldImg"/>
          </p:nvPr>
        </p:nvSpPr>
        <p:spPr>
          <a:ln/>
        </p:spPr>
      </p:sp>
      <p:sp>
        <p:nvSpPr>
          <p:cNvPr id="1187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latin typeface="Arial" pitchFamily="34" charset="0"/>
            </a:endParaRPr>
          </a:p>
        </p:txBody>
      </p:sp>
      <p:sp>
        <p:nvSpPr>
          <p:cNvPr id="1187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fld id="{A2EDEBCB-824E-4987-94DD-4E21A74CC57A}" type="slidenum">
              <a:rPr lang="en-US" sz="1200" smtClean="0"/>
              <a:pPr/>
              <a:t>53</a:t>
            </a:fld>
            <a:endParaRPr lang="en-US" sz="1200" smtClean="0"/>
          </a:p>
        </p:txBody>
      </p:sp>
    </p:spTree>
    <p:extLst>
      <p:ext uri="{BB962C8B-B14F-4D97-AF65-F5344CB8AC3E}">
        <p14:creationId xmlns:p14="http://schemas.microsoft.com/office/powerpoint/2010/main" val="17218116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ln/>
        </p:spPr>
      </p:sp>
      <p:sp>
        <p:nvSpPr>
          <p:cNvPr id="1198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latin typeface="Arial" pitchFamily="34" charset="0"/>
            </a:endParaRPr>
          </a:p>
        </p:txBody>
      </p:sp>
      <p:sp>
        <p:nvSpPr>
          <p:cNvPr id="1198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fld id="{E5FA4206-1D5A-48BD-B3D7-9DB7D5E89D68}" type="slidenum">
              <a:rPr lang="en-US" sz="1200" smtClean="0"/>
              <a:pPr/>
              <a:t>54</a:t>
            </a:fld>
            <a:endParaRPr lang="en-US" sz="1200" smtClean="0"/>
          </a:p>
        </p:txBody>
      </p:sp>
    </p:spTree>
    <p:extLst>
      <p:ext uri="{BB962C8B-B14F-4D97-AF65-F5344CB8AC3E}">
        <p14:creationId xmlns:p14="http://schemas.microsoft.com/office/powerpoint/2010/main" val="17198662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a:ln/>
        </p:spPr>
      </p:sp>
      <p:sp>
        <p:nvSpPr>
          <p:cNvPr id="1208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pitchFamily="34" charset="0"/>
            </a:endParaRPr>
          </a:p>
        </p:txBody>
      </p:sp>
      <p:sp>
        <p:nvSpPr>
          <p:cNvPr id="1208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fld id="{BC40D077-90FB-4F2F-BF2B-78D120061830}" type="slidenum">
              <a:rPr lang="en-US" sz="1200" smtClean="0"/>
              <a:pPr/>
              <a:t>55</a:t>
            </a:fld>
            <a:endParaRPr lang="en-US" sz="1200" smtClean="0"/>
          </a:p>
        </p:txBody>
      </p:sp>
    </p:spTree>
    <p:extLst>
      <p:ext uri="{BB962C8B-B14F-4D97-AF65-F5344CB8AC3E}">
        <p14:creationId xmlns:p14="http://schemas.microsoft.com/office/powerpoint/2010/main" val="116393958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Image Placeholder 1"/>
          <p:cNvSpPr>
            <a:spLocks noGrp="1" noRot="1" noChangeAspect="1" noTextEdit="1"/>
          </p:cNvSpPr>
          <p:nvPr>
            <p:ph type="sldImg"/>
          </p:nvPr>
        </p:nvSpPr>
        <p:spPr>
          <a:ln/>
        </p:spPr>
      </p:sp>
      <p:sp>
        <p:nvSpPr>
          <p:cNvPr id="1228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pitchFamily="34" charset="0"/>
            </a:endParaRPr>
          </a:p>
        </p:txBody>
      </p:sp>
      <p:sp>
        <p:nvSpPr>
          <p:cNvPr id="1228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fld id="{CB5927C3-E732-410E-B220-A7BDE8FC9552}" type="slidenum">
              <a:rPr lang="en-US" sz="1200" smtClean="0"/>
              <a:pPr/>
              <a:t>57</a:t>
            </a:fld>
            <a:endParaRPr lang="en-US" sz="1200" smtClean="0"/>
          </a:p>
        </p:txBody>
      </p:sp>
    </p:spTree>
    <p:extLst>
      <p:ext uri="{BB962C8B-B14F-4D97-AF65-F5344CB8AC3E}">
        <p14:creationId xmlns:p14="http://schemas.microsoft.com/office/powerpoint/2010/main" val="52064661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Slide Image Placeholder 1"/>
          <p:cNvSpPr>
            <a:spLocks noGrp="1" noRot="1" noChangeAspect="1" noTextEdit="1"/>
          </p:cNvSpPr>
          <p:nvPr>
            <p:ph type="sldImg"/>
          </p:nvPr>
        </p:nvSpPr>
        <p:spPr>
          <a:ln/>
        </p:spPr>
      </p:sp>
      <p:sp>
        <p:nvSpPr>
          <p:cNvPr id="1269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latin typeface="Arial" pitchFamily="34" charset="0"/>
            </a:endParaRPr>
          </a:p>
        </p:txBody>
      </p:sp>
      <p:sp>
        <p:nvSpPr>
          <p:cNvPr id="1269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fld id="{035B5B9E-1250-4A14-A5AE-926A4D3BF1DC}" type="slidenum">
              <a:rPr lang="en-US" sz="1200" smtClean="0"/>
              <a:pPr/>
              <a:t>60</a:t>
            </a:fld>
            <a:endParaRPr lang="en-US" sz="1200" smtClean="0"/>
          </a:p>
        </p:txBody>
      </p:sp>
    </p:spTree>
    <p:extLst>
      <p:ext uri="{BB962C8B-B14F-4D97-AF65-F5344CB8AC3E}">
        <p14:creationId xmlns:p14="http://schemas.microsoft.com/office/powerpoint/2010/main" val="289020756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Slide Image Placeholder 1"/>
          <p:cNvSpPr>
            <a:spLocks noGrp="1" noRot="1" noChangeAspect="1" noTextEdit="1"/>
          </p:cNvSpPr>
          <p:nvPr>
            <p:ph type="sldImg"/>
          </p:nvPr>
        </p:nvSpPr>
        <p:spPr>
          <a:ln/>
        </p:spPr>
      </p:sp>
      <p:sp>
        <p:nvSpPr>
          <p:cNvPr id="1290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latin typeface="Arial" pitchFamily="34" charset="0"/>
            </a:endParaRPr>
          </a:p>
        </p:txBody>
      </p:sp>
      <p:sp>
        <p:nvSpPr>
          <p:cNvPr id="1290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fld id="{5F43F70D-ADF3-48D4-93DA-A8327F318744}" type="slidenum">
              <a:rPr lang="en-US" sz="1200" smtClean="0"/>
              <a:pPr/>
              <a:t>61</a:t>
            </a:fld>
            <a:endParaRPr lang="en-US" sz="1200" smtClean="0"/>
          </a:p>
        </p:txBody>
      </p:sp>
    </p:spTree>
    <p:extLst>
      <p:ext uri="{BB962C8B-B14F-4D97-AF65-F5344CB8AC3E}">
        <p14:creationId xmlns:p14="http://schemas.microsoft.com/office/powerpoint/2010/main" val="400100651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Image Placeholder 1"/>
          <p:cNvSpPr>
            <a:spLocks noGrp="1" noRot="1" noChangeAspect="1" noTextEdit="1"/>
          </p:cNvSpPr>
          <p:nvPr>
            <p:ph type="sldImg"/>
          </p:nvPr>
        </p:nvSpPr>
        <p:spPr>
          <a:ln/>
        </p:spPr>
      </p:sp>
      <p:sp>
        <p:nvSpPr>
          <p:cNvPr id="1300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latin typeface="Arial" pitchFamily="34" charset="0"/>
            </a:endParaRPr>
          </a:p>
        </p:txBody>
      </p:sp>
      <p:sp>
        <p:nvSpPr>
          <p:cNvPr id="1300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fld id="{3E843911-2985-43B8-A55A-D11E012D82FA}" type="slidenum">
              <a:rPr lang="en-US" sz="1200" smtClean="0"/>
              <a:pPr/>
              <a:t>62</a:t>
            </a:fld>
            <a:endParaRPr lang="en-US" sz="1200" smtClean="0"/>
          </a:p>
        </p:txBody>
      </p:sp>
    </p:spTree>
    <p:extLst>
      <p:ext uri="{BB962C8B-B14F-4D97-AF65-F5344CB8AC3E}">
        <p14:creationId xmlns:p14="http://schemas.microsoft.com/office/powerpoint/2010/main" val="74309663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Slide Image Placeholder 1"/>
          <p:cNvSpPr>
            <a:spLocks noGrp="1" noRot="1" noChangeAspect="1" noTextEdit="1"/>
          </p:cNvSpPr>
          <p:nvPr>
            <p:ph type="sldImg"/>
          </p:nvPr>
        </p:nvSpPr>
        <p:spPr>
          <a:ln/>
        </p:spPr>
      </p:sp>
      <p:sp>
        <p:nvSpPr>
          <p:cNvPr id="1310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latin typeface="Arial" pitchFamily="34" charset="0"/>
            </a:endParaRPr>
          </a:p>
        </p:txBody>
      </p:sp>
      <p:sp>
        <p:nvSpPr>
          <p:cNvPr id="1310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fld id="{36D6EFD4-90A3-4F43-B6BD-D6FEA808125B}" type="slidenum">
              <a:rPr lang="en-US" sz="1200" smtClean="0"/>
              <a:pPr/>
              <a:t>63</a:t>
            </a:fld>
            <a:endParaRPr lang="en-US" sz="1200" smtClean="0"/>
          </a:p>
        </p:txBody>
      </p:sp>
    </p:spTree>
    <p:extLst>
      <p:ext uri="{BB962C8B-B14F-4D97-AF65-F5344CB8AC3E}">
        <p14:creationId xmlns:p14="http://schemas.microsoft.com/office/powerpoint/2010/main" val="100243742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p>
        </p:txBody>
      </p:sp>
      <p:sp>
        <p:nvSpPr>
          <p:cNvPr id="809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CF4A243-04C6-468D-B8FC-E46F1FB13725}" type="slidenum">
              <a:rPr lang="en-US" smtClean="0"/>
              <a:pPr eaLnBrk="1" hangingPunct="1"/>
              <a:t>64</a:t>
            </a:fld>
            <a:endParaRPr lang="en-US" smtClean="0"/>
          </a:p>
        </p:txBody>
      </p:sp>
    </p:spTree>
    <p:extLst>
      <p:ext uri="{BB962C8B-B14F-4D97-AF65-F5344CB8AC3E}">
        <p14:creationId xmlns:p14="http://schemas.microsoft.com/office/powerpoint/2010/main" val="22814574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5" name="Rectangle 4"/>
          <p:cNvSpPr>
            <a:spLocks noChangeArrowheads="1"/>
          </p:cNvSpPr>
          <p:nvPr/>
        </p:nvSpPr>
        <p:spPr bwMode="auto">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6" name="Rectangle 5"/>
          <p:cNvSpPr>
            <a:spLocks noChangeArrowheads="1"/>
          </p:cNvSpPr>
          <p:nvPr/>
        </p:nvSpPr>
        <p:spPr bwMode="auto">
          <a:xfrm>
            <a:off x="152400" y="64008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7" name="Straight Connector 6"/>
          <p:cNvSpPr>
            <a:spLocks noChangeShapeType="1"/>
          </p:cNvSpPr>
          <p:nvPr/>
        </p:nvSpPr>
        <p:spPr bwMode="auto">
          <a:xfrm>
            <a:off x="155575" y="241935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0" name="Rectangle 9"/>
          <p:cNvSpPr>
            <a:spLocks noChangeArrowheads="1"/>
          </p:cNvSpPr>
          <p:nvPr/>
        </p:nvSpPr>
        <p:spPr bwMode="auto">
          <a:xfrm>
            <a:off x="155575"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endParaRPr>
          </a:p>
        </p:txBody>
      </p:sp>
      <p:sp>
        <p:nvSpPr>
          <p:cNvPr id="11" name="Rectangle 10"/>
          <p:cNvSpPr>
            <a:spLocks noChangeArrowheads="1"/>
          </p:cNvSpPr>
          <p:nvPr/>
        </p:nvSpPr>
        <p:spPr bwMode="auto">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2" name="Rectangle 11"/>
          <p:cNvSpPr>
            <a:spLocks noChangeArrowheads="1"/>
          </p:cNvSpPr>
          <p:nvPr/>
        </p:nvSpPr>
        <p:spPr bwMode="auto">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3" name="Oval 12"/>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Oval 13"/>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8" name="Title 7"/>
          <p:cNvSpPr>
            <a:spLocks noGrp="1"/>
          </p:cNvSpPr>
          <p:nvPr>
            <p:ph type="ctrTitle"/>
          </p:nvPr>
        </p:nvSpPr>
        <p:spPr>
          <a:xfrm>
            <a:off x="685800" y="381000"/>
            <a:ext cx="7772400" cy="1752600"/>
          </a:xfrm>
        </p:spPr>
        <p:txBody>
          <a:bodyPr/>
          <a:lstStyle>
            <a:lvl1pPr>
              <a:defRPr sz="4200">
                <a:solidFill>
                  <a:schemeClr val="accent1"/>
                </a:solidFill>
              </a:defRPr>
            </a:lvl1pPr>
          </a:lstStyle>
          <a:p>
            <a:r>
              <a:rPr lang="en-US" smtClean="0"/>
              <a:t>Click to edit Master title style</a:t>
            </a:r>
            <a:endParaRPr lang="en-US" dirty="0"/>
          </a:p>
        </p:txBody>
      </p:sp>
      <p:sp>
        <p:nvSpPr>
          <p:cNvPr id="15" name="Date Placeholder 27"/>
          <p:cNvSpPr>
            <a:spLocks noGrp="1"/>
          </p:cNvSpPr>
          <p:nvPr>
            <p:ph type="dt" sz="half" idx="10"/>
          </p:nvPr>
        </p:nvSpPr>
        <p:spPr/>
        <p:txBody>
          <a:bodyPr/>
          <a:lstStyle>
            <a:lvl1pPr>
              <a:defRPr/>
            </a:lvl1pPr>
          </a:lstStyle>
          <a:p>
            <a:pPr>
              <a:defRPr/>
            </a:pPr>
            <a:fld id="{3131E5E2-8DB1-43E7-9F30-43DCA2DED281}" type="datetime1">
              <a:rPr lang="en-US" smtClean="0"/>
              <a:pPr>
                <a:defRPr/>
              </a:pPr>
              <a:t>6/10/2014</a:t>
            </a:fld>
            <a:endParaRPr lang="en-US"/>
          </a:p>
        </p:txBody>
      </p:sp>
      <p:sp>
        <p:nvSpPr>
          <p:cNvPr id="16" name="Footer Placeholder 16"/>
          <p:cNvSpPr>
            <a:spLocks noGrp="1"/>
          </p:cNvSpPr>
          <p:nvPr>
            <p:ph type="ftr" sz="quarter" idx="11"/>
          </p:nvPr>
        </p:nvSpPr>
        <p:spPr/>
        <p:txBody>
          <a:bodyPr/>
          <a:lstStyle>
            <a:lvl1pPr>
              <a:defRPr/>
            </a:lvl1pPr>
          </a:lstStyle>
          <a:p>
            <a:pPr>
              <a:defRPr/>
            </a:pPr>
            <a:endParaRPr lang="en-US"/>
          </a:p>
        </p:txBody>
      </p:sp>
      <p:sp>
        <p:nvSpPr>
          <p:cNvPr id="17" name="Slide Number Placeholder 28"/>
          <p:cNvSpPr>
            <a:spLocks noGrp="1"/>
          </p:cNvSpPr>
          <p:nvPr>
            <p:ph type="sldNum" sz="quarter" idx="12"/>
          </p:nvPr>
        </p:nvSpPr>
        <p:spPr>
          <a:xfrm>
            <a:off x="4343400" y="2198688"/>
            <a:ext cx="457200" cy="441325"/>
          </a:xfrm>
        </p:spPr>
        <p:txBody>
          <a:bodyPr/>
          <a:lstStyle>
            <a:lvl1pPr>
              <a:defRPr>
                <a:solidFill>
                  <a:schemeClr val="accent3">
                    <a:shade val="75000"/>
                  </a:schemeClr>
                </a:solidFill>
              </a:defRPr>
            </a:lvl1pPr>
          </a:lstStyle>
          <a:p>
            <a:pPr>
              <a:defRPr/>
            </a:pPr>
            <a:fld id="{75BECE6F-C8B3-4AFE-ABE6-79691508103B}" type="slidenum">
              <a:rPr lang="en-US"/>
              <a:pPr>
                <a:defRPr/>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lang="en-US" smtClean="0"/>
              <a:t>Click to edit Master title style</a:t>
            </a:r>
            <a:endParaRPr lang="en-US" dirty="0"/>
          </a:p>
        </p:txBody>
      </p:sp>
      <p:sp>
        <p:nvSpPr>
          <p:cNvPr id="8" name="Content Placeholder 7"/>
          <p:cNvSpPr>
            <a:spLocks noGrp="1"/>
          </p:cNvSpPr>
          <p:nvPr>
            <p:ph sz="quarter" idx="13"/>
          </p:nvPr>
        </p:nvSpPr>
        <p:spPr>
          <a:xfrm>
            <a:off x="301752" y="1527048"/>
            <a:ext cx="850392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4"/>
          </p:nvPr>
        </p:nvSpPr>
        <p:spPr/>
        <p:txBody>
          <a:bodyPr/>
          <a:lstStyle>
            <a:lvl1pPr>
              <a:defRPr/>
            </a:lvl1pPr>
          </a:lstStyle>
          <a:p>
            <a:pPr>
              <a:defRPr/>
            </a:pPr>
            <a:fld id="{01A75D32-94B1-43D8-A037-FE67FB015E27}" type="datetime1">
              <a:rPr lang="en-US" smtClean="0"/>
              <a:pPr>
                <a:defRPr/>
              </a:pPr>
              <a:t>6/10/2014</a:t>
            </a:fld>
            <a:endParaRPr lang="en-US"/>
          </a:p>
        </p:txBody>
      </p:sp>
      <p:sp>
        <p:nvSpPr>
          <p:cNvPr id="5" name="Footer Placeholder 4"/>
          <p:cNvSpPr>
            <a:spLocks noGrp="1"/>
          </p:cNvSpPr>
          <p:nvPr>
            <p:ph type="ftr" sz="quarter" idx="15"/>
          </p:nvPr>
        </p:nvSpPr>
        <p:spPr/>
        <p:txBody>
          <a:bodyPr/>
          <a:lstStyle>
            <a:lvl1pPr>
              <a:defRPr/>
            </a:lvl1pPr>
          </a:lstStyle>
          <a:p>
            <a:pPr>
              <a:defRPr/>
            </a:pPr>
            <a:endParaRPr lang="en-US"/>
          </a:p>
        </p:txBody>
      </p:sp>
      <p:sp>
        <p:nvSpPr>
          <p:cNvPr id="6" name="Slide Number Placeholder 5"/>
          <p:cNvSpPr>
            <a:spLocks noGrp="1"/>
          </p:cNvSpPr>
          <p:nvPr>
            <p:ph type="sldNum" sz="quarter" idx="16"/>
          </p:nvPr>
        </p:nvSpPr>
        <p:spPr/>
        <p:txBody>
          <a:bodyPr/>
          <a:lstStyle>
            <a:lvl1pPr>
              <a:defRPr/>
            </a:lvl1pPr>
          </a:lstStyle>
          <a:p>
            <a:pPr>
              <a:defRPr/>
            </a:pPr>
            <a:fld id="{41303DC8-D049-4606-B080-DDC65A2B61F5}" type="slidenum">
              <a:rPr lang="en-US"/>
              <a:pPr>
                <a:defRPr/>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p:cNvSpPr>
            <a:spLocks noChangeArrowheads="1"/>
          </p:cNvSpPr>
          <p:nvPr/>
        </p:nvSpPr>
        <p:spPr bwMode="auto">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5" name="Rectangle 4"/>
          <p:cNvSpPr>
            <a:spLocks noChangeArrowheads="1"/>
          </p:cNvSpPr>
          <p:nvPr/>
        </p:nvSpPr>
        <p:spPr bwMode="auto">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6" name="Rectangle 5"/>
          <p:cNvSpPr>
            <a:spLocks noChangeArrowheads="1"/>
          </p:cNvSpPr>
          <p:nvPr/>
        </p:nvSpPr>
        <p:spPr bwMode="auto">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7" name="Rectangle 6"/>
          <p:cNvSpPr>
            <a:spLocks noChangeArrowheads="1"/>
          </p:cNvSpPr>
          <p:nvPr/>
        </p:nvSpPr>
        <p:spPr bwMode="auto">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8" name="Rectangle 7"/>
          <p:cNvSpPr>
            <a:spLocks noChangeArrowheads="1"/>
          </p:cNvSpPr>
          <p:nvPr/>
        </p:nvSpPr>
        <p:spPr bwMode="auto">
          <a:xfrm>
            <a:off x="152400" y="2286000"/>
            <a:ext cx="8832850" cy="3048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9" name="Rectangle 8"/>
          <p:cNvSpPr>
            <a:spLocks noChangeArrowheads="1"/>
          </p:cNvSpPr>
          <p:nvPr/>
        </p:nvSpPr>
        <p:spPr bwMode="auto">
          <a:xfrm>
            <a:off x="155575" y="142875"/>
            <a:ext cx="8832850" cy="2139950"/>
          </a:xfrm>
          <a:prstGeom prst="rect">
            <a:avLst/>
          </a:prstGeom>
          <a:solidFill>
            <a:schemeClr val="accent1"/>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0" name="Oval 9"/>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Rectangle 10"/>
          <p:cNvSpPr>
            <a:spLocks noChangeArrowheads="1"/>
          </p:cNvSpPr>
          <p:nvPr/>
        </p:nvSpPr>
        <p:spPr bwMode="auto">
          <a:xfrm>
            <a:off x="149225" y="6383338"/>
            <a:ext cx="8832850" cy="309562"/>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2" name="Rectangle 11"/>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endParaRPr>
          </a:p>
        </p:txBody>
      </p:sp>
      <p:sp>
        <p:nvSpPr>
          <p:cNvPr id="13" name="Straight Connector 12"/>
          <p:cNvSpPr>
            <a:spLocks noChangeShapeType="1"/>
          </p:cNvSpPr>
          <p:nvPr/>
        </p:nvSpPr>
        <p:spPr bwMode="auto">
          <a:xfrm>
            <a:off x="152400" y="2438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4" name="Oval 13"/>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722313" y="533400"/>
            <a:ext cx="7772400" cy="1524000"/>
          </a:xfrm>
        </p:spPr>
        <p:txBody>
          <a:bodyPr/>
          <a:lstStyle>
            <a:lvl1pPr algn="ctr">
              <a:buNone/>
              <a:defRPr sz="4200" b="0" cap="none" baseline="0">
                <a:solidFill>
                  <a:srgbClr val="FFFFFF"/>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368426" y="2743200"/>
            <a:ext cx="6480174" cy="1673225"/>
          </a:xfrm>
        </p:spPr>
        <p:txBody>
          <a:bodyPr/>
          <a:lstStyle>
            <a:lvl1pPr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15" name="Footer Placeholder 4"/>
          <p:cNvSpPr>
            <a:spLocks noGrp="1"/>
          </p:cNvSpPr>
          <p:nvPr>
            <p:ph type="ftr" sz="quarter" idx="10"/>
          </p:nvPr>
        </p:nvSpPr>
        <p:spPr/>
        <p:txBody>
          <a:bodyPr/>
          <a:lstStyle>
            <a:lvl1pPr>
              <a:defRPr/>
            </a:lvl1pPr>
          </a:lstStyle>
          <a:p>
            <a:pPr>
              <a:defRPr/>
            </a:pPr>
            <a:endParaRPr lang="en-US"/>
          </a:p>
        </p:txBody>
      </p:sp>
      <p:sp>
        <p:nvSpPr>
          <p:cNvPr id="16" name="Date Placeholder 3"/>
          <p:cNvSpPr>
            <a:spLocks noGrp="1"/>
          </p:cNvSpPr>
          <p:nvPr>
            <p:ph type="dt" sz="half" idx="11"/>
          </p:nvPr>
        </p:nvSpPr>
        <p:spPr/>
        <p:txBody>
          <a:bodyPr/>
          <a:lstStyle>
            <a:lvl1pPr>
              <a:defRPr/>
            </a:lvl1pPr>
          </a:lstStyle>
          <a:p>
            <a:pPr>
              <a:defRPr/>
            </a:pPr>
            <a:fld id="{52A12B73-6AA9-43D6-828E-9D5759009A62}" type="datetime1">
              <a:rPr lang="en-US" smtClean="0"/>
              <a:pPr>
                <a:defRPr/>
              </a:pPr>
              <a:t>6/10/2014</a:t>
            </a:fld>
            <a:endParaRPr lang="en-US"/>
          </a:p>
        </p:txBody>
      </p:sp>
      <p:sp>
        <p:nvSpPr>
          <p:cNvPr id="17" name="Slide Number Placeholder 5"/>
          <p:cNvSpPr>
            <a:spLocks noGrp="1"/>
          </p:cNvSpPr>
          <p:nvPr>
            <p:ph type="sldNum" sz="quarter" idx="12"/>
          </p:nvPr>
        </p:nvSpPr>
        <p:spPr>
          <a:xfrm>
            <a:off x="4343400" y="2178050"/>
            <a:ext cx="457200" cy="441325"/>
          </a:xfrm>
        </p:spPr>
        <p:txBody>
          <a:bodyPr/>
          <a:lstStyle>
            <a:lvl1pPr>
              <a:defRPr>
                <a:solidFill>
                  <a:schemeClr val="accent3">
                    <a:shade val="75000"/>
                  </a:schemeClr>
                </a:solidFill>
              </a:defRPr>
            </a:lvl1pPr>
          </a:lstStyle>
          <a:p>
            <a:pPr>
              <a:defRPr/>
            </a:pPr>
            <a:fld id="{22A70DE3-2F75-431A-9D09-64CA1AB2227F}" type="slidenum">
              <a:rPr lang="en-US"/>
              <a:pPr>
                <a:defRPr/>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Straight Connector 4"/>
          <p:cNvSpPr>
            <a:spLocks noChangeShapeType="1"/>
          </p:cNvSpPr>
          <p:nvPr/>
        </p:nvSpPr>
        <p:spPr bwMode="auto">
          <a:xfrm flipV="1">
            <a:off x="4572000" y="1549400"/>
            <a:ext cx="0" cy="4845050"/>
          </a:xfrm>
          <a:prstGeom prst="line">
            <a:avLst/>
          </a:prstGeom>
          <a:noFill/>
          <a:ln w="9525" cap="flat" cmpd="sng" algn="ctr">
            <a:solidFill>
              <a:schemeClr val="tx2"/>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2" name="Title 1"/>
          <p:cNvSpPr>
            <a:spLocks noGrp="1"/>
          </p:cNvSpPr>
          <p:nvPr>
            <p:ph type="title"/>
          </p:nvPr>
        </p:nvSpPr>
        <p:spPr>
          <a:xfrm>
            <a:off x="301752" y="228600"/>
            <a:ext cx="8534400" cy="758952"/>
          </a:xfrm>
        </p:spPr>
        <p:txBody>
          <a:bodyPr/>
          <a:lstStyle/>
          <a:p>
            <a:r>
              <a:rPr lang="en-US" smtClean="0"/>
              <a:t>Click to edit Master title style</a:t>
            </a:r>
            <a:endParaRPr lang="en-US"/>
          </a:p>
        </p:txBody>
      </p:sp>
      <p:sp>
        <p:nvSpPr>
          <p:cNvPr id="10" name="Content Placeholder 9"/>
          <p:cNvSpPr>
            <a:spLocks noGrp="1"/>
          </p:cNvSpPr>
          <p:nvPr>
            <p:ph sz="quarter" idx="13"/>
          </p:nvPr>
        </p:nvSpPr>
        <p:spPr>
          <a:xfrm>
            <a:off x="301752" y="1371600"/>
            <a:ext cx="4038600" cy="468172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Content Placeholder 11"/>
          <p:cNvSpPr>
            <a:spLocks noGrp="1"/>
          </p:cNvSpPr>
          <p:nvPr>
            <p:ph sz="quarter" idx="14"/>
          </p:nvPr>
        </p:nvSpPr>
        <p:spPr>
          <a:xfrm>
            <a:off x="4800600" y="1371600"/>
            <a:ext cx="4038600" cy="468172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Date Placeholder 4"/>
          <p:cNvSpPr>
            <a:spLocks noGrp="1"/>
          </p:cNvSpPr>
          <p:nvPr>
            <p:ph type="dt" sz="half" idx="15"/>
          </p:nvPr>
        </p:nvSpPr>
        <p:spPr>
          <a:xfrm>
            <a:off x="5791200" y="6410325"/>
            <a:ext cx="3044825" cy="365125"/>
          </a:xfrm>
        </p:spPr>
        <p:txBody>
          <a:bodyPr/>
          <a:lstStyle>
            <a:lvl1pPr>
              <a:defRPr/>
            </a:lvl1pPr>
          </a:lstStyle>
          <a:p>
            <a:pPr>
              <a:defRPr/>
            </a:pPr>
            <a:fld id="{554C86F5-7B55-4F9B-9C6C-C8D64859BA57}" type="datetime1">
              <a:rPr lang="en-US" smtClean="0"/>
              <a:pPr>
                <a:defRPr/>
              </a:pPr>
              <a:t>6/10/2014</a:t>
            </a:fld>
            <a:endParaRPr lang="en-US"/>
          </a:p>
        </p:txBody>
      </p:sp>
      <p:sp>
        <p:nvSpPr>
          <p:cNvPr id="7" name="Footer Placeholder 5"/>
          <p:cNvSpPr>
            <a:spLocks noGrp="1"/>
          </p:cNvSpPr>
          <p:nvPr>
            <p:ph type="ftr" sz="quarter" idx="16"/>
          </p:nvPr>
        </p:nvSpPr>
        <p:spPr/>
        <p:txBody>
          <a:bodyPr/>
          <a:lstStyle>
            <a:lvl1pPr>
              <a:defRPr/>
            </a:lvl1pPr>
          </a:lstStyle>
          <a:p>
            <a:pPr>
              <a:defRPr/>
            </a:pPr>
            <a:endParaRPr lang="en-US"/>
          </a:p>
        </p:txBody>
      </p:sp>
      <p:sp>
        <p:nvSpPr>
          <p:cNvPr id="8" name="Slide Number Placeholder 6"/>
          <p:cNvSpPr>
            <a:spLocks noGrp="1"/>
          </p:cNvSpPr>
          <p:nvPr>
            <p:ph type="sldNum" sz="quarter" idx="17"/>
          </p:nvPr>
        </p:nvSpPr>
        <p:spPr/>
        <p:txBody>
          <a:bodyPr/>
          <a:lstStyle>
            <a:lvl1pPr>
              <a:defRPr/>
            </a:lvl1pPr>
          </a:lstStyle>
          <a:p>
            <a:pPr>
              <a:defRPr/>
            </a:pPr>
            <a:fld id="{96A5609F-50E7-4B9A-B62F-6598EDD47D6E}"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9144000" cy="1295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8" name="Rectangle 7"/>
          <p:cNvSpPr>
            <a:spLocks noChangeArrowheads="1"/>
          </p:cNvSpPr>
          <p:nvPr/>
        </p:nvSpPr>
        <p:spPr bwMode="auto">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9" name="Rectangle 8"/>
          <p:cNvSpPr>
            <a:spLocks noChangeArrowheads="1"/>
          </p:cNvSpPr>
          <p:nvPr/>
        </p:nvSpPr>
        <p:spPr bwMode="auto">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0" name="Rectangle 9"/>
          <p:cNvSpPr>
            <a:spLocks noChangeArrowheads="1"/>
          </p:cNvSpPr>
          <p:nvPr/>
        </p:nvSpPr>
        <p:spPr bwMode="auto">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1" name="Rectangle 10"/>
          <p:cNvSpPr/>
          <p:nvPr/>
        </p:nvSpPr>
        <p:spPr>
          <a:xfrm>
            <a:off x="152400" y="1304925"/>
            <a:ext cx="8832850"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Oval 11"/>
          <p:cNvSpPr/>
          <p:nvPr/>
        </p:nvSpPr>
        <p:spPr>
          <a:xfrm>
            <a:off x="4264025" y="915988"/>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Rectangle 12"/>
          <p:cNvSpPr>
            <a:spLocks noChangeArrowheads="1"/>
          </p:cNvSpPr>
          <p:nvPr/>
        </p:nvSpPr>
        <p:spPr bwMode="auto">
          <a:xfrm>
            <a:off x="146050" y="6383338"/>
            <a:ext cx="8832850" cy="311150"/>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4" name="Straight Connector 13"/>
          <p:cNvSpPr>
            <a:spLocks noChangeShapeType="1"/>
          </p:cNvSpPr>
          <p:nvPr/>
        </p:nvSpPr>
        <p:spPr bwMode="auto">
          <a:xfrm>
            <a:off x="152400" y="1220788"/>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5" name="Straight Connector 14"/>
          <p:cNvSpPr>
            <a:spLocks noChangeShapeType="1"/>
          </p:cNvSpPr>
          <p:nvPr/>
        </p:nvSpPr>
        <p:spPr bwMode="auto">
          <a:xfrm flipV="1">
            <a:off x="4572000" y="2200275"/>
            <a:ext cx="0" cy="4187825"/>
          </a:xfrm>
          <a:prstGeom prst="line">
            <a:avLst/>
          </a:prstGeom>
          <a:noFill/>
          <a:ln w="9525" cap="flat" cmpd="sng" algn="ctr">
            <a:solidFill>
              <a:schemeClr val="tx2"/>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6" name="Oval 15"/>
          <p:cNvSpPr/>
          <p:nvPr/>
        </p:nvSpPr>
        <p:spPr>
          <a:xfrm>
            <a:off x="4359275" y="1009650"/>
            <a:ext cx="420688"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7" name="Rectangle 16"/>
          <p:cNvSpPr>
            <a:spLocks noChangeArrowheads="1"/>
          </p:cNvSpPr>
          <p:nvPr/>
        </p:nvSpPr>
        <p:spPr bwMode="auto">
          <a:xfrm>
            <a:off x="152400" y="155575"/>
            <a:ext cx="8832850" cy="6546850"/>
          </a:xfrm>
          <a:prstGeom prst="rect">
            <a:avLst/>
          </a:prstGeom>
          <a:noFill/>
          <a:ln w="9525" cap="flat" cmpd="sng" algn="ctr">
            <a:solidFill>
              <a:schemeClr val="tx2"/>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endParaRPr>
          </a:p>
        </p:txBody>
      </p:sp>
      <p:sp>
        <p:nvSpPr>
          <p:cNvPr id="3" name="Text Placeholder 2"/>
          <p:cNvSpPr>
            <a:spLocks noGrp="1"/>
          </p:cNvSpPr>
          <p:nvPr>
            <p:ph type="body" idx="1"/>
          </p:nvPr>
        </p:nvSpPr>
        <p:spPr>
          <a:xfrm>
            <a:off x="301752" y="1447800"/>
            <a:ext cx="4040188" cy="670438"/>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4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2"/>
          </p:nvPr>
        </p:nvSpPr>
        <p:spPr>
          <a:xfrm>
            <a:off x="4791329" y="1447800"/>
            <a:ext cx="4041775" cy="670438"/>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2" name="Title 1"/>
          <p:cNvSpPr>
            <a:spLocks noGrp="1"/>
          </p:cNvSpPr>
          <p:nvPr>
            <p:ph type="title"/>
          </p:nvPr>
        </p:nvSpPr>
        <p:spPr>
          <a:xfrm>
            <a:off x="304800" y="228600"/>
            <a:ext cx="8531352" cy="758952"/>
          </a:xfrm>
        </p:spPr>
        <p:txBody>
          <a:bodyPr/>
          <a:lstStyle>
            <a:lvl1pPr>
              <a:defRPr/>
            </a:lvl1pPr>
          </a:lstStyle>
          <a:p>
            <a:r>
              <a:rPr lang="en-US" smtClean="0"/>
              <a:t>Click to edit Master title style</a:t>
            </a:r>
            <a:endParaRPr lang="en-US" dirty="0"/>
          </a:p>
        </p:txBody>
      </p:sp>
      <p:sp>
        <p:nvSpPr>
          <p:cNvPr id="24" name="Content Placeholder 23"/>
          <p:cNvSpPr>
            <a:spLocks noGrp="1"/>
          </p:cNvSpPr>
          <p:nvPr>
            <p:ph sz="quarter" idx="13"/>
          </p:nvPr>
        </p:nvSpPr>
        <p:spPr>
          <a:xfrm>
            <a:off x="301752" y="2286000"/>
            <a:ext cx="4041648" cy="39319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6" name="Content Placeholder 25"/>
          <p:cNvSpPr>
            <a:spLocks noGrp="1"/>
          </p:cNvSpPr>
          <p:nvPr>
            <p:ph sz="quarter" idx="14"/>
          </p:nvPr>
        </p:nvSpPr>
        <p:spPr>
          <a:xfrm>
            <a:off x="4800600" y="2286000"/>
            <a:ext cx="4038600" cy="39319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8" name="Date Placeholder 6"/>
          <p:cNvSpPr>
            <a:spLocks noGrp="1"/>
          </p:cNvSpPr>
          <p:nvPr>
            <p:ph type="dt" sz="half" idx="15"/>
          </p:nvPr>
        </p:nvSpPr>
        <p:spPr/>
        <p:txBody>
          <a:bodyPr/>
          <a:lstStyle>
            <a:lvl1pPr>
              <a:defRPr/>
            </a:lvl1pPr>
          </a:lstStyle>
          <a:p>
            <a:pPr>
              <a:defRPr/>
            </a:pPr>
            <a:fld id="{B883D102-3436-4C70-948A-2E06042B4189}" type="datetime1">
              <a:rPr lang="en-US" smtClean="0"/>
              <a:pPr>
                <a:defRPr/>
              </a:pPr>
              <a:t>6/10/2014</a:t>
            </a:fld>
            <a:endParaRPr lang="en-US"/>
          </a:p>
        </p:txBody>
      </p:sp>
      <p:sp>
        <p:nvSpPr>
          <p:cNvPr id="19" name="Footer Placeholder 7"/>
          <p:cNvSpPr>
            <a:spLocks noGrp="1"/>
          </p:cNvSpPr>
          <p:nvPr>
            <p:ph type="ftr" sz="quarter" idx="16"/>
          </p:nvPr>
        </p:nvSpPr>
        <p:spPr/>
        <p:txBody>
          <a:bodyPr/>
          <a:lstStyle>
            <a:lvl1pPr>
              <a:defRPr/>
            </a:lvl1pPr>
          </a:lstStyle>
          <a:p>
            <a:pPr>
              <a:defRPr/>
            </a:pPr>
            <a:endParaRPr lang="en-US"/>
          </a:p>
        </p:txBody>
      </p:sp>
      <p:sp>
        <p:nvSpPr>
          <p:cNvPr id="20" name="Slide Number Placeholder 8"/>
          <p:cNvSpPr>
            <a:spLocks noGrp="1"/>
          </p:cNvSpPr>
          <p:nvPr>
            <p:ph type="sldNum" sz="quarter" idx="17"/>
          </p:nvPr>
        </p:nvSpPr>
        <p:spPr>
          <a:xfrm>
            <a:off x="4340225" y="1000125"/>
            <a:ext cx="457200" cy="441325"/>
          </a:xfrm>
        </p:spPr>
        <p:txBody>
          <a:bodyPr/>
          <a:lstStyle>
            <a:lvl1pPr algn="ctr">
              <a:defRPr/>
            </a:lvl1pPr>
          </a:lstStyle>
          <a:p>
            <a:pPr>
              <a:defRPr/>
            </a:pPr>
            <a:fld id="{3A4FF90E-4C55-4D59-BE6A-CE57DBB6E3FF}" type="slidenum">
              <a:rPr lang="en-US"/>
              <a:pPr>
                <a:defRPr/>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pPr>
              <a:defRPr/>
            </a:pPr>
            <a:fld id="{99F07B7B-168F-4CA2-B7C0-9C0234D0AAA4}" type="datetime1">
              <a:rPr lang="en-US" smtClean="0"/>
              <a:pPr>
                <a:defRPr/>
              </a:pPr>
              <a:t>6/10/2014</a:t>
            </a:fld>
            <a:endParaRPr lang="en-US"/>
          </a:p>
        </p:txBody>
      </p:sp>
      <p:sp>
        <p:nvSpPr>
          <p:cNvPr id="4" name="Footer Placeholder 3"/>
          <p:cNvSpPr>
            <a:spLocks noGrp="1"/>
          </p:cNvSpPr>
          <p:nvPr>
            <p:ph type="ftr" sz="quarter" idx="11"/>
          </p:nvPr>
        </p:nvSpPr>
        <p:spPr/>
        <p:txBody>
          <a:bodyPr/>
          <a:lstStyle>
            <a:lvl1pPr>
              <a:defRPr/>
            </a:lvl1pPr>
          </a:lstStyle>
          <a:p>
            <a:pPr>
              <a:defRPr/>
            </a:pPr>
            <a:endParaRPr lang="en-US"/>
          </a:p>
        </p:txBody>
      </p:sp>
      <p:sp>
        <p:nvSpPr>
          <p:cNvPr id="5" name="Slide Number Placeholder 4"/>
          <p:cNvSpPr>
            <a:spLocks noGrp="1"/>
          </p:cNvSpPr>
          <p:nvPr>
            <p:ph type="sldNum" sz="quarter" idx="12"/>
          </p:nvPr>
        </p:nvSpPr>
        <p:spPr>
          <a:xfrm>
            <a:off x="4343400" y="1036638"/>
            <a:ext cx="457200" cy="441325"/>
          </a:xfrm>
        </p:spPr>
        <p:txBody>
          <a:bodyPr/>
          <a:lstStyle>
            <a:lvl1pPr>
              <a:defRPr/>
            </a:lvl1pPr>
          </a:lstStyle>
          <a:p>
            <a:pPr>
              <a:defRPr/>
            </a:pPr>
            <a:fld id="{D535206B-4A4A-47B0-BA21-D142872E963A}"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1"/>
          <p:cNvSpPr>
            <a:spLocks noChangeArrowheads="1"/>
          </p:cNvSpPr>
          <p:nvPr/>
        </p:nvSpPr>
        <p:spPr bwMode="auto">
          <a:xfrm>
            <a:off x="149225" y="6383338"/>
            <a:ext cx="8832850" cy="309562"/>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3" name="Rectangle 2"/>
          <p:cNvSpPr>
            <a:spLocks noChangeArrowheads="1"/>
          </p:cNvSpPr>
          <p:nvPr/>
        </p:nvSpPr>
        <p:spPr bwMode="auto">
          <a:xfrm>
            <a:off x="152400" y="155575"/>
            <a:ext cx="8832850" cy="6546850"/>
          </a:xfrm>
          <a:prstGeom prst="rect">
            <a:avLst/>
          </a:prstGeom>
          <a:noFill/>
          <a:ln w="9525" cap="flat" cmpd="sng" algn="ctr">
            <a:solidFill>
              <a:schemeClr val="tx2"/>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endParaRPr>
          </a:p>
        </p:txBody>
      </p:sp>
      <p:sp>
        <p:nvSpPr>
          <p:cNvPr id="4" name="Rectangle 3"/>
          <p:cNvSpPr>
            <a:spLocks noChangeArrowheads="1"/>
          </p:cNvSpPr>
          <p:nvPr/>
        </p:nvSpPr>
        <p:spPr bwMode="auto">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5" name="Rectangle 4"/>
          <p:cNvSpPr>
            <a:spLocks noChangeArrowheads="1"/>
          </p:cNvSpPr>
          <p:nvPr/>
        </p:nvSpPr>
        <p:spPr bwMode="auto">
          <a:xfrm>
            <a:off x="0" y="0"/>
            <a:ext cx="9144000" cy="155575"/>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6" name="Rectangle 5"/>
          <p:cNvSpPr>
            <a:spLocks noChangeArrowheads="1"/>
          </p:cNvSpPr>
          <p:nvPr/>
        </p:nvSpPr>
        <p:spPr bwMode="auto">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7" name="Rectangle 6"/>
          <p:cNvSpPr>
            <a:spLocks noChangeArrowheads="1"/>
          </p:cNvSpPr>
          <p:nvPr/>
        </p:nvSpPr>
        <p:spPr bwMode="auto">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8" name="Date Placeholder 1"/>
          <p:cNvSpPr>
            <a:spLocks noGrp="1"/>
          </p:cNvSpPr>
          <p:nvPr>
            <p:ph type="dt" sz="half" idx="10"/>
          </p:nvPr>
        </p:nvSpPr>
        <p:spPr/>
        <p:txBody>
          <a:bodyPr/>
          <a:lstStyle>
            <a:lvl1pPr>
              <a:defRPr/>
            </a:lvl1pPr>
          </a:lstStyle>
          <a:p>
            <a:pPr>
              <a:defRPr/>
            </a:pPr>
            <a:fld id="{7E9ECA61-1D6E-4EF8-96C1-58BE1EB49553}" type="datetime1">
              <a:rPr lang="en-US" smtClean="0"/>
              <a:pPr>
                <a:defRPr/>
              </a:pPr>
              <a:t>6/10/2014</a:t>
            </a:fld>
            <a:endParaRPr lang="en-US"/>
          </a:p>
        </p:txBody>
      </p:sp>
      <p:sp>
        <p:nvSpPr>
          <p:cNvPr id="9" name="Footer Placeholder 2"/>
          <p:cNvSpPr>
            <a:spLocks noGrp="1"/>
          </p:cNvSpPr>
          <p:nvPr>
            <p:ph type="ftr" sz="quarter" idx="11"/>
          </p:nvPr>
        </p:nvSpPr>
        <p:spPr/>
        <p:txBody>
          <a:bodyPr/>
          <a:lstStyle>
            <a:lvl1pPr>
              <a:defRPr/>
            </a:lvl1pPr>
          </a:lstStyle>
          <a:p>
            <a:pPr>
              <a:defRPr/>
            </a:pPr>
            <a:endParaRPr lang="en-US"/>
          </a:p>
        </p:txBody>
      </p:sp>
      <p:sp>
        <p:nvSpPr>
          <p:cNvPr id="10" name="Slide Number Placeholder 3"/>
          <p:cNvSpPr>
            <a:spLocks noGrp="1"/>
          </p:cNvSpPr>
          <p:nvPr>
            <p:ph type="sldNum" sz="quarter" idx="12"/>
          </p:nvPr>
        </p:nvSpPr>
        <p:spPr>
          <a:xfrm>
            <a:off x="4267200" y="6324600"/>
            <a:ext cx="609600" cy="441325"/>
          </a:xfrm>
        </p:spPr>
        <p:txBody>
          <a:bodyPr/>
          <a:lstStyle>
            <a:lvl1pPr>
              <a:defRPr>
                <a:solidFill>
                  <a:srgbClr val="FFFFFF"/>
                </a:solidFill>
              </a:defRPr>
            </a:lvl1pPr>
          </a:lstStyle>
          <a:p>
            <a:pPr>
              <a:defRPr/>
            </a:pPr>
            <a:fld id="{1E5F9C02-60A3-4AB1-8821-EDEFB4936DEB}"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Rectangle 4"/>
          <p:cNvSpPr>
            <a:spLocks noChangeArrowheads="1"/>
          </p:cNvSpPr>
          <p:nvPr/>
        </p:nvSpPr>
        <p:spPr bwMode="auto">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6" name="Rectangle 5"/>
          <p:cNvSpPr>
            <a:spLocks noChangeArrowheads="1"/>
          </p:cNvSpPr>
          <p:nvPr/>
        </p:nvSpPr>
        <p:spPr bwMode="auto">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7" name="Rectangle 6"/>
          <p:cNvSpPr>
            <a:spLocks noChangeArrowheads="1"/>
          </p:cNvSpPr>
          <p:nvPr/>
        </p:nvSpPr>
        <p:spPr bwMode="auto">
          <a:xfrm>
            <a:off x="0" y="0"/>
            <a:ext cx="9144000" cy="119063"/>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8" name="Rectangle 7"/>
          <p:cNvSpPr>
            <a:spLocks noChangeArrowheads="1"/>
          </p:cNvSpPr>
          <p:nvPr/>
        </p:nvSpPr>
        <p:spPr bwMode="auto">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9" name="Rectangle 8"/>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Rectangle 9"/>
          <p:cNvSpPr>
            <a:spLocks noChangeArrowheads="1"/>
          </p:cNvSpPr>
          <p:nvPr/>
        </p:nvSpPr>
        <p:spPr bwMode="auto">
          <a:xfrm>
            <a:off x="152400" y="6430963"/>
            <a:ext cx="8832850" cy="309562"/>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1" name="Rectangle 10"/>
          <p:cNvSpPr>
            <a:spLocks noChangeArrowheads="1"/>
          </p:cNvSpPr>
          <p:nvPr/>
        </p:nvSpPr>
        <p:spPr bwMode="auto">
          <a:xfrm>
            <a:off x="155575" y="119063"/>
            <a:ext cx="8832850" cy="662940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endParaRPr>
          </a:p>
        </p:txBody>
      </p:sp>
      <p:sp>
        <p:nvSpPr>
          <p:cNvPr id="12" name="Straight Connector 11"/>
          <p:cNvSpPr>
            <a:spLocks noChangeShapeType="1"/>
          </p:cNvSpPr>
          <p:nvPr/>
        </p:nvSpPr>
        <p:spPr bwMode="auto">
          <a:xfrm>
            <a:off x="152400" y="533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3" name="Oval 12"/>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Oval 13"/>
          <p:cNvSpPr/>
          <p:nvPr/>
        </p:nvSpPr>
        <p:spPr>
          <a:xfrm>
            <a:off x="1390650" y="323850"/>
            <a:ext cx="419100"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381000" y="914400"/>
            <a:ext cx="2362200" cy="990600"/>
          </a:xfrm>
        </p:spPr>
        <p:txBody>
          <a:bodyPr>
            <a:noAutofit/>
          </a:bodyPr>
          <a:lstStyle>
            <a:lvl1pPr algn="l">
              <a:buNone/>
              <a:defRPr sz="2200" b="1">
                <a:solidFill>
                  <a:srgbClr val="FFFFFF"/>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20" name="Content Placeholder 19"/>
          <p:cNvSpPr>
            <a:spLocks noGrp="1"/>
          </p:cNvSpPr>
          <p:nvPr>
            <p:ph sz="quarter" idx="13"/>
          </p:nvPr>
        </p:nvSpPr>
        <p:spPr>
          <a:xfrm>
            <a:off x="3124200" y="685800"/>
            <a:ext cx="5638800" cy="5410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Date Placeholder 4"/>
          <p:cNvSpPr>
            <a:spLocks noGrp="1"/>
          </p:cNvSpPr>
          <p:nvPr>
            <p:ph type="dt" sz="half" idx="14"/>
          </p:nvPr>
        </p:nvSpPr>
        <p:spPr/>
        <p:txBody>
          <a:bodyPr/>
          <a:lstStyle>
            <a:lvl1pPr>
              <a:defRPr/>
            </a:lvl1pPr>
          </a:lstStyle>
          <a:p>
            <a:pPr>
              <a:defRPr/>
            </a:pPr>
            <a:fld id="{8BDCC166-2605-4167-A7CB-707BA64C0BF4}" type="datetime1">
              <a:rPr lang="en-US" smtClean="0"/>
              <a:pPr>
                <a:defRPr/>
              </a:pPr>
              <a:t>6/10/2014</a:t>
            </a:fld>
            <a:endParaRPr lang="en-US"/>
          </a:p>
        </p:txBody>
      </p:sp>
      <p:sp>
        <p:nvSpPr>
          <p:cNvPr id="16" name="Footer Placeholder 5"/>
          <p:cNvSpPr>
            <a:spLocks noGrp="1"/>
          </p:cNvSpPr>
          <p:nvPr>
            <p:ph type="ftr" sz="quarter" idx="15"/>
          </p:nvPr>
        </p:nvSpPr>
        <p:spPr>
          <a:xfrm>
            <a:off x="381000" y="6410325"/>
            <a:ext cx="2895600" cy="365125"/>
          </a:xfrm>
        </p:spPr>
        <p:txBody>
          <a:bodyPr/>
          <a:lstStyle>
            <a:lvl1pPr>
              <a:defRPr/>
            </a:lvl1pPr>
          </a:lstStyle>
          <a:p>
            <a:pPr>
              <a:defRPr/>
            </a:pPr>
            <a:endParaRPr lang="en-US"/>
          </a:p>
        </p:txBody>
      </p:sp>
      <p:sp>
        <p:nvSpPr>
          <p:cNvPr id="17" name="Slide Number Placeholder 6"/>
          <p:cNvSpPr>
            <a:spLocks noGrp="1"/>
          </p:cNvSpPr>
          <p:nvPr>
            <p:ph type="sldNum" sz="quarter" idx="16"/>
          </p:nvPr>
        </p:nvSpPr>
        <p:spPr>
          <a:xfrm>
            <a:off x="1371600" y="304800"/>
            <a:ext cx="457200" cy="441325"/>
          </a:xfrm>
        </p:spPr>
        <p:txBody>
          <a:bodyPr/>
          <a:lstStyle>
            <a:lvl1pPr>
              <a:defRPr>
                <a:solidFill>
                  <a:schemeClr val="accent3">
                    <a:shade val="75000"/>
                  </a:schemeClr>
                </a:solidFill>
              </a:defRPr>
            </a:lvl1pPr>
          </a:lstStyle>
          <a:p>
            <a:pPr>
              <a:defRPr/>
            </a:pPr>
            <a:fld id="{0057A446-9BC9-43AE-8342-D14CD2C5672F}" type="slidenum">
              <a:rPr lang="en-US"/>
              <a:pPr>
                <a:defRPr/>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a:spLocks noChangeArrowheads="1"/>
          </p:cNvSpPr>
          <p:nvPr/>
        </p:nvSpPr>
        <p:spPr bwMode="auto">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6" name="Rectangle 5"/>
          <p:cNvSpPr>
            <a:spLocks noChangeArrowheads="1"/>
          </p:cNvSpPr>
          <p:nvPr/>
        </p:nvSpPr>
        <p:spPr bwMode="auto">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7" name="Rectangle 6"/>
          <p:cNvSpPr>
            <a:spLocks noChangeArrowheads="1"/>
          </p:cNvSpPr>
          <p:nvPr/>
        </p:nvSpPr>
        <p:spPr bwMode="auto">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8" name="Rectangle 7"/>
          <p:cNvSpPr>
            <a:spLocks noChangeArrowheads="1"/>
          </p:cNvSpPr>
          <p:nvPr/>
        </p:nvSpPr>
        <p:spPr bwMode="auto">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9" name="Rectangle 8"/>
          <p:cNvSpPr>
            <a:spLocks noChangeArrowheads="1"/>
          </p:cNvSpPr>
          <p:nvPr/>
        </p:nvSpPr>
        <p:spPr bwMode="auto">
          <a:xfrm>
            <a:off x="152400" y="152400"/>
            <a:ext cx="8832850" cy="381000"/>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0" name="Rectangle 9"/>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Rectangle 10"/>
          <p:cNvSpPr>
            <a:spLocks noChangeArrowheads="1"/>
          </p:cNvSpPr>
          <p:nvPr/>
        </p:nvSpPr>
        <p:spPr bwMode="auto">
          <a:xfrm>
            <a:off x="152400"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2" name="Rectangle 11"/>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endParaRPr>
          </a:p>
        </p:txBody>
      </p:sp>
      <p:sp>
        <p:nvSpPr>
          <p:cNvPr id="13" name="Straight Connector 12"/>
          <p:cNvSpPr>
            <a:spLocks noChangeShapeType="1"/>
          </p:cNvSpPr>
          <p:nvPr/>
        </p:nvSpPr>
        <p:spPr bwMode="auto">
          <a:xfrm>
            <a:off x="161925" y="52705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4" name="Oval 13"/>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Oval 14"/>
          <p:cNvSpPr/>
          <p:nvPr/>
        </p:nvSpPr>
        <p:spPr>
          <a:xfrm>
            <a:off x="1390650" y="323850"/>
            <a:ext cx="419100"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3000375" y="609600"/>
            <a:ext cx="5867400" cy="4267200"/>
          </a:xfrm>
        </p:spPr>
        <p:txBody>
          <a:bodyPr>
            <a:normAutofit/>
          </a:bodyPr>
          <a:lstStyle>
            <a:lvl1pPr>
              <a:buNone/>
              <a:defRPr sz="3200"/>
            </a:lvl1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a:r>
              <a:rPr lang="en-US" smtClean="0"/>
              <a:t>Click to edit Master text styles</a:t>
            </a:r>
          </a:p>
        </p:txBody>
      </p:sp>
      <p:sp>
        <p:nvSpPr>
          <p:cNvPr id="16" name="Date Placeholder 4"/>
          <p:cNvSpPr>
            <a:spLocks noGrp="1"/>
          </p:cNvSpPr>
          <p:nvPr>
            <p:ph type="dt" sz="half" idx="10"/>
          </p:nvPr>
        </p:nvSpPr>
        <p:spPr>
          <a:xfrm>
            <a:off x="5788025" y="6405563"/>
            <a:ext cx="3044825" cy="365125"/>
          </a:xfrm>
        </p:spPr>
        <p:txBody>
          <a:bodyPr/>
          <a:lstStyle>
            <a:lvl1pPr>
              <a:defRPr/>
            </a:lvl1pPr>
          </a:lstStyle>
          <a:p>
            <a:pPr>
              <a:defRPr/>
            </a:pPr>
            <a:fld id="{E47774A6-CAF0-4AEC-8C1D-35A027BB91C9}" type="datetime1">
              <a:rPr lang="en-US" smtClean="0"/>
              <a:pPr>
                <a:defRPr/>
              </a:pPr>
              <a:t>6/10/2014</a:t>
            </a:fld>
            <a:endParaRPr lang="en-US"/>
          </a:p>
        </p:txBody>
      </p:sp>
      <p:sp>
        <p:nvSpPr>
          <p:cNvPr id="17" name="Footer Placeholder 5"/>
          <p:cNvSpPr>
            <a:spLocks noGrp="1"/>
          </p:cNvSpPr>
          <p:nvPr>
            <p:ph type="ftr" sz="quarter" idx="11"/>
          </p:nvPr>
        </p:nvSpPr>
        <p:spPr>
          <a:xfrm>
            <a:off x="301625" y="6410325"/>
            <a:ext cx="3584575" cy="366713"/>
          </a:xfrm>
        </p:spPr>
        <p:txBody>
          <a:bodyPr/>
          <a:lstStyle>
            <a:lvl1pPr>
              <a:defRPr/>
            </a:lvl1pPr>
          </a:lstStyle>
          <a:p>
            <a:pPr>
              <a:defRPr/>
            </a:pPr>
            <a:endParaRPr lang="en-US"/>
          </a:p>
        </p:txBody>
      </p:sp>
      <p:sp>
        <p:nvSpPr>
          <p:cNvPr id="18" name="Slide Number Placeholder 6"/>
          <p:cNvSpPr>
            <a:spLocks noGrp="1"/>
          </p:cNvSpPr>
          <p:nvPr>
            <p:ph type="sldNum" sz="quarter" idx="12"/>
          </p:nvPr>
        </p:nvSpPr>
        <p:spPr>
          <a:xfrm>
            <a:off x="1371600" y="309563"/>
            <a:ext cx="457200" cy="441325"/>
          </a:xfrm>
        </p:spPr>
        <p:txBody>
          <a:bodyPr/>
          <a:lstStyle>
            <a:lvl1pPr>
              <a:defRPr/>
            </a:lvl1pPr>
          </a:lstStyle>
          <a:p>
            <a:pPr>
              <a:defRPr/>
            </a:pPr>
            <a:fld id="{20119ED5-8942-4B81-BD67-FB5B28D591C8}"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1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4724400"/>
            <a:ext cx="6698043" cy="664536"/>
          </a:xfrm>
        </p:spPr>
        <p:txBody>
          <a:bodyPr>
            <a:noAutofit/>
          </a:bodyPr>
          <a:lstStyle>
            <a:lvl1pPr marL="0" algn="r">
              <a:buNone/>
              <a:defRPr sz="3200" b="1"/>
            </a:lvl1pPr>
            <a:extLst/>
          </a:lstStyle>
          <a:p>
            <a:r>
              <a:rPr lang="en-US" dirty="0" smtClean="0"/>
              <a:t>Click to edit Master title style</a:t>
            </a:r>
            <a:endParaRPr lang="en-US" dirty="0"/>
          </a:p>
        </p:txBody>
      </p:sp>
      <p:sp>
        <p:nvSpPr>
          <p:cNvPr id="13" name="Picture Placeholder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ormAutofit/>
          </a:bodyPr>
          <a:lstStyle>
            <a:lvl1pPr indent="0">
              <a:buNone/>
              <a:defRPr sz="3200"/>
            </a:lvl1pPr>
            <a:extLst/>
          </a:lstStyle>
          <a:p>
            <a:pPr lvl="0"/>
            <a:r>
              <a:rPr lang="en-US" noProof="0" smtClean="0"/>
              <a:t>Click icon to add picture</a:t>
            </a:r>
            <a:endParaRPr lang="en-US" noProof="0" dirty="0"/>
          </a:p>
        </p:txBody>
      </p:sp>
      <p:sp>
        <p:nvSpPr>
          <p:cNvPr id="4" name="Date Placeholder 7"/>
          <p:cNvSpPr>
            <a:spLocks noGrp="1"/>
          </p:cNvSpPr>
          <p:nvPr>
            <p:ph type="dt" sz="half" idx="10"/>
          </p:nvPr>
        </p:nvSpPr>
        <p:spPr>
          <a:xfrm>
            <a:off x="5562600" y="6508750"/>
            <a:ext cx="3001963" cy="274638"/>
          </a:xfrm>
        </p:spPr>
        <p:txBody>
          <a:bodyPr vert="horz" rtlCol="0"/>
          <a:lstStyle>
            <a:lvl1pPr>
              <a:defRPr/>
            </a:lvl1pPr>
            <a:extLst/>
          </a:lstStyle>
          <a:p>
            <a:pPr>
              <a:defRPr/>
            </a:pPr>
            <a:fld id="{E35723F9-6162-4C23-AB0E-F982BA2E6A5B}" type="datetimeFigureOut">
              <a:rPr lang="en-US"/>
              <a:pPr>
                <a:defRPr/>
              </a:pPr>
              <a:t>6/10/2014</a:t>
            </a:fld>
            <a:endParaRPr lang="en-US"/>
          </a:p>
        </p:txBody>
      </p:sp>
      <p:sp>
        <p:nvSpPr>
          <p:cNvPr id="5" name="Slide Number Placeholder 8"/>
          <p:cNvSpPr>
            <a:spLocks noGrp="1"/>
          </p:cNvSpPr>
          <p:nvPr>
            <p:ph type="sldNum" sz="quarter" idx="11"/>
          </p:nvPr>
        </p:nvSpPr>
        <p:spPr>
          <a:xfrm>
            <a:off x="8639175" y="6508750"/>
            <a:ext cx="463550" cy="274638"/>
          </a:xfrm>
        </p:spPr>
        <p:txBody>
          <a:bodyPr vert="horz" rtlCol="0"/>
          <a:lstStyle>
            <a:lvl1pPr>
              <a:defRPr>
                <a:solidFill>
                  <a:schemeClr val="tx2">
                    <a:shade val="90000"/>
                  </a:schemeClr>
                </a:solidFill>
              </a:defRPr>
            </a:lvl1pPr>
            <a:extLst/>
          </a:lstStyle>
          <a:p>
            <a:pPr>
              <a:defRPr/>
            </a:pPr>
            <a:fld id="{3715B0D6-F89A-4093-979A-CC65C5E0F62A}" type="slidenum">
              <a:rPr lang="en-US"/>
              <a:pPr>
                <a:defRPr/>
              </a:pPr>
              <a:t>‹#›</a:t>
            </a:fld>
            <a:endParaRPr lang="en-US"/>
          </a:p>
        </p:txBody>
      </p:sp>
      <p:sp>
        <p:nvSpPr>
          <p:cNvPr id="6" name="Footer Placeholder 9"/>
          <p:cNvSpPr>
            <a:spLocks noGrp="1"/>
          </p:cNvSpPr>
          <p:nvPr>
            <p:ph type="ftr" sz="quarter" idx="12"/>
          </p:nvPr>
        </p:nvSpPr>
        <p:spPr>
          <a:xfrm>
            <a:off x="1600200" y="6508750"/>
            <a:ext cx="3906838" cy="274638"/>
          </a:xfrm>
        </p:spPr>
        <p:txBody>
          <a:bodyPr vert="horz" rtlCol="0"/>
          <a:lstStyle>
            <a:lvl1pPr>
              <a:defRPr/>
            </a:lvl1pPr>
            <a:extLst/>
          </a:lstStyle>
          <a:p>
            <a:pPr>
              <a:defRPr/>
            </a:pPr>
            <a:endParaRPr lang="en-US"/>
          </a:p>
        </p:txBody>
      </p:sp>
    </p:spTree>
    <p:extLst>
      <p:ext uri="{BB962C8B-B14F-4D97-AF65-F5344CB8AC3E}">
        <p14:creationId xmlns:p14="http://schemas.microsoft.com/office/powerpoint/2010/main" val="36673249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userDrawn="1">
  <p:cSld name="2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4724400"/>
            <a:ext cx="6698043" cy="664536"/>
          </a:xfrm>
        </p:spPr>
        <p:txBody>
          <a:bodyPr>
            <a:noAutofit/>
          </a:bodyPr>
          <a:lstStyle>
            <a:lvl1pPr marL="0" algn="r">
              <a:buNone/>
              <a:defRPr sz="3200" b="1"/>
            </a:lvl1pPr>
            <a:extLst/>
          </a:lstStyle>
          <a:p>
            <a:r>
              <a:rPr lang="en-US" dirty="0" smtClean="0"/>
              <a:t>Click to edit Master title style</a:t>
            </a:r>
            <a:endParaRPr lang="en-US" dirty="0"/>
          </a:p>
        </p:txBody>
      </p:sp>
      <p:sp>
        <p:nvSpPr>
          <p:cNvPr id="13" name="Picture Placeholder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ormAutofit/>
          </a:bodyPr>
          <a:lstStyle>
            <a:lvl1pPr indent="0">
              <a:buNone/>
              <a:defRPr sz="3200"/>
            </a:lvl1pPr>
            <a:extLst/>
          </a:lstStyle>
          <a:p>
            <a:pPr lvl="0"/>
            <a:r>
              <a:rPr lang="en-US" noProof="0" smtClean="0"/>
              <a:t>Click icon to add picture</a:t>
            </a:r>
            <a:endParaRPr lang="en-US" noProof="0" dirty="0"/>
          </a:p>
        </p:txBody>
      </p:sp>
      <p:sp>
        <p:nvSpPr>
          <p:cNvPr id="4" name="Date Placeholder 7"/>
          <p:cNvSpPr>
            <a:spLocks noGrp="1"/>
          </p:cNvSpPr>
          <p:nvPr>
            <p:ph type="dt" sz="half" idx="10"/>
          </p:nvPr>
        </p:nvSpPr>
        <p:spPr>
          <a:xfrm>
            <a:off x="5562600" y="6508750"/>
            <a:ext cx="3001963" cy="274638"/>
          </a:xfrm>
        </p:spPr>
        <p:txBody>
          <a:bodyPr vert="horz" rtlCol="0"/>
          <a:lstStyle>
            <a:lvl1pPr>
              <a:defRPr/>
            </a:lvl1pPr>
            <a:extLst/>
          </a:lstStyle>
          <a:p>
            <a:pPr>
              <a:defRPr/>
            </a:pPr>
            <a:fld id="{E35723F9-6162-4C23-AB0E-F982BA2E6A5B}" type="datetimeFigureOut">
              <a:rPr lang="en-US"/>
              <a:pPr>
                <a:defRPr/>
              </a:pPr>
              <a:t>6/10/2014</a:t>
            </a:fld>
            <a:endParaRPr lang="en-US"/>
          </a:p>
        </p:txBody>
      </p:sp>
      <p:sp>
        <p:nvSpPr>
          <p:cNvPr id="5" name="Slide Number Placeholder 8"/>
          <p:cNvSpPr>
            <a:spLocks noGrp="1"/>
          </p:cNvSpPr>
          <p:nvPr>
            <p:ph type="sldNum" sz="quarter" idx="11"/>
          </p:nvPr>
        </p:nvSpPr>
        <p:spPr>
          <a:xfrm>
            <a:off x="8639175" y="6508750"/>
            <a:ext cx="463550" cy="274638"/>
          </a:xfrm>
        </p:spPr>
        <p:txBody>
          <a:bodyPr vert="horz" rtlCol="0"/>
          <a:lstStyle>
            <a:lvl1pPr>
              <a:defRPr>
                <a:solidFill>
                  <a:schemeClr val="tx2">
                    <a:shade val="90000"/>
                  </a:schemeClr>
                </a:solidFill>
              </a:defRPr>
            </a:lvl1pPr>
            <a:extLst/>
          </a:lstStyle>
          <a:p>
            <a:pPr>
              <a:defRPr/>
            </a:pPr>
            <a:fld id="{3715B0D6-F89A-4093-979A-CC65C5E0F62A}" type="slidenum">
              <a:rPr lang="en-US"/>
              <a:pPr>
                <a:defRPr/>
              </a:pPr>
              <a:t>‹#›</a:t>
            </a:fld>
            <a:endParaRPr lang="en-US"/>
          </a:p>
        </p:txBody>
      </p:sp>
      <p:sp>
        <p:nvSpPr>
          <p:cNvPr id="6" name="Footer Placeholder 9"/>
          <p:cNvSpPr>
            <a:spLocks noGrp="1"/>
          </p:cNvSpPr>
          <p:nvPr>
            <p:ph type="ftr" sz="quarter" idx="12"/>
          </p:nvPr>
        </p:nvSpPr>
        <p:spPr>
          <a:xfrm>
            <a:off x="1600200" y="6508750"/>
            <a:ext cx="3906838" cy="274638"/>
          </a:xfrm>
        </p:spPr>
        <p:txBody>
          <a:bodyPr vert="horz" rtlCol="0"/>
          <a:lstStyle>
            <a:lvl1pPr>
              <a:defRPr/>
            </a:lvl1pPr>
            <a:extLst/>
          </a:lstStyle>
          <a:p>
            <a:pPr>
              <a:defRPr/>
            </a:pPr>
            <a:endParaRPr lang="en-US"/>
          </a:p>
        </p:txBody>
      </p:sp>
    </p:spTree>
    <p:extLst>
      <p:ext uri="{BB962C8B-B14F-4D97-AF65-F5344CB8AC3E}">
        <p14:creationId xmlns:p14="http://schemas.microsoft.com/office/powerpoint/2010/main" val="36673249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3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4724400"/>
            <a:ext cx="6698043" cy="664536"/>
          </a:xfrm>
        </p:spPr>
        <p:txBody>
          <a:bodyPr>
            <a:noAutofit/>
          </a:bodyPr>
          <a:lstStyle>
            <a:lvl1pPr marL="0" algn="r">
              <a:buNone/>
              <a:defRPr sz="3200" b="1"/>
            </a:lvl1pPr>
            <a:extLst/>
          </a:lstStyle>
          <a:p>
            <a:r>
              <a:rPr lang="en-US" dirty="0" smtClean="0"/>
              <a:t>Click to edit Master title style</a:t>
            </a:r>
            <a:endParaRPr lang="en-US" dirty="0"/>
          </a:p>
        </p:txBody>
      </p:sp>
      <p:sp>
        <p:nvSpPr>
          <p:cNvPr id="13" name="Picture Placeholder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ormAutofit/>
          </a:bodyPr>
          <a:lstStyle>
            <a:lvl1pPr indent="0">
              <a:buNone/>
              <a:defRPr sz="3200"/>
            </a:lvl1pPr>
            <a:extLst/>
          </a:lstStyle>
          <a:p>
            <a:pPr lvl="0"/>
            <a:r>
              <a:rPr lang="en-US" noProof="0" smtClean="0"/>
              <a:t>Click icon to add picture</a:t>
            </a:r>
            <a:endParaRPr lang="en-US" noProof="0" dirty="0"/>
          </a:p>
        </p:txBody>
      </p:sp>
      <p:sp>
        <p:nvSpPr>
          <p:cNvPr id="4" name="Date Placeholder 7"/>
          <p:cNvSpPr>
            <a:spLocks noGrp="1"/>
          </p:cNvSpPr>
          <p:nvPr>
            <p:ph type="dt" sz="half" idx="10"/>
          </p:nvPr>
        </p:nvSpPr>
        <p:spPr>
          <a:xfrm>
            <a:off x="5562600" y="6508750"/>
            <a:ext cx="3001963" cy="274638"/>
          </a:xfrm>
        </p:spPr>
        <p:txBody>
          <a:bodyPr vert="horz" rtlCol="0"/>
          <a:lstStyle>
            <a:lvl1pPr>
              <a:defRPr/>
            </a:lvl1pPr>
            <a:extLst/>
          </a:lstStyle>
          <a:p>
            <a:pPr>
              <a:defRPr/>
            </a:pPr>
            <a:fld id="{E35723F9-6162-4C23-AB0E-F982BA2E6A5B}" type="datetimeFigureOut">
              <a:rPr lang="en-US"/>
              <a:pPr>
                <a:defRPr/>
              </a:pPr>
              <a:t>6/10/2014</a:t>
            </a:fld>
            <a:endParaRPr lang="en-US"/>
          </a:p>
        </p:txBody>
      </p:sp>
      <p:sp>
        <p:nvSpPr>
          <p:cNvPr id="5" name="Slide Number Placeholder 8"/>
          <p:cNvSpPr>
            <a:spLocks noGrp="1"/>
          </p:cNvSpPr>
          <p:nvPr>
            <p:ph type="sldNum" sz="quarter" idx="11"/>
          </p:nvPr>
        </p:nvSpPr>
        <p:spPr>
          <a:xfrm>
            <a:off x="8639175" y="6508750"/>
            <a:ext cx="463550" cy="274638"/>
          </a:xfrm>
        </p:spPr>
        <p:txBody>
          <a:bodyPr vert="horz" rtlCol="0"/>
          <a:lstStyle>
            <a:lvl1pPr>
              <a:defRPr>
                <a:solidFill>
                  <a:schemeClr val="tx2">
                    <a:shade val="90000"/>
                  </a:schemeClr>
                </a:solidFill>
              </a:defRPr>
            </a:lvl1pPr>
            <a:extLst/>
          </a:lstStyle>
          <a:p>
            <a:pPr>
              <a:defRPr/>
            </a:pPr>
            <a:fld id="{3715B0D6-F89A-4093-979A-CC65C5E0F62A}" type="slidenum">
              <a:rPr lang="en-US"/>
              <a:pPr>
                <a:defRPr/>
              </a:pPr>
              <a:t>‹#›</a:t>
            </a:fld>
            <a:endParaRPr lang="en-US"/>
          </a:p>
        </p:txBody>
      </p:sp>
      <p:sp>
        <p:nvSpPr>
          <p:cNvPr id="6" name="Footer Placeholder 9"/>
          <p:cNvSpPr>
            <a:spLocks noGrp="1"/>
          </p:cNvSpPr>
          <p:nvPr>
            <p:ph type="ftr" sz="quarter" idx="12"/>
          </p:nvPr>
        </p:nvSpPr>
        <p:spPr>
          <a:xfrm>
            <a:off x="1600200" y="6508750"/>
            <a:ext cx="3906838" cy="274638"/>
          </a:xfrm>
        </p:spPr>
        <p:txBody>
          <a:bodyPr vert="horz" rtlCol="0"/>
          <a:lstStyle>
            <a:lvl1pPr>
              <a:defRPr/>
            </a:lvl1pPr>
            <a:extLst/>
          </a:lstStyle>
          <a:p>
            <a:pPr>
              <a:defRPr/>
            </a:pPr>
            <a:endParaRPr lang="en-US"/>
          </a:p>
        </p:txBody>
      </p:sp>
    </p:spTree>
    <p:extLst>
      <p:ext uri="{BB962C8B-B14F-4D97-AF65-F5344CB8AC3E}">
        <p14:creationId xmlns:p14="http://schemas.microsoft.com/office/powerpoint/2010/main" val="36673249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4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4724400"/>
            <a:ext cx="6698043" cy="664536"/>
          </a:xfrm>
        </p:spPr>
        <p:txBody>
          <a:bodyPr>
            <a:noAutofit/>
          </a:bodyPr>
          <a:lstStyle>
            <a:lvl1pPr marL="0" algn="r">
              <a:buNone/>
              <a:defRPr sz="3200" b="1"/>
            </a:lvl1pPr>
            <a:extLst/>
          </a:lstStyle>
          <a:p>
            <a:r>
              <a:rPr lang="en-US" dirty="0" smtClean="0"/>
              <a:t>Click to edit Master title style</a:t>
            </a:r>
            <a:endParaRPr lang="en-US" dirty="0"/>
          </a:p>
        </p:txBody>
      </p:sp>
      <p:sp>
        <p:nvSpPr>
          <p:cNvPr id="13" name="Picture Placeholder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ormAutofit/>
          </a:bodyPr>
          <a:lstStyle>
            <a:lvl1pPr indent="0">
              <a:buNone/>
              <a:defRPr sz="3200"/>
            </a:lvl1pPr>
            <a:extLst/>
          </a:lstStyle>
          <a:p>
            <a:pPr lvl="0"/>
            <a:r>
              <a:rPr lang="en-US" noProof="0" smtClean="0"/>
              <a:t>Click icon to add picture</a:t>
            </a:r>
            <a:endParaRPr lang="en-US" noProof="0" dirty="0"/>
          </a:p>
        </p:txBody>
      </p:sp>
      <p:sp>
        <p:nvSpPr>
          <p:cNvPr id="4" name="Date Placeholder 7"/>
          <p:cNvSpPr>
            <a:spLocks noGrp="1"/>
          </p:cNvSpPr>
          <p:nvPr>
            <p:ph type="dt" sz="half" idx="10"/>
          </p:nvPr>
        </p:nvSpPr>
        <p:spPr>
          <a:xfrm>
            <a:off x="5562600" y="6508750"/>
            <a:ext cx="3001963" cy="274638"/>
          </a:xfrm>
        </p:spPr>
        <p:txBody>
          <a:bodyPr vert="horz" rtlCol="0"/>
          <a:lstStyle>
            <a:lvl1pPr>
              <a:defRPr/>
            </a:lvl1pPr>
            <a:extLst/>
          </a:lstStyle>
          <a:p>
            <a:pPr>
              <a:defRPr/>
            </a:pPr>
            <a:fld id="{E35723F9-6162-4C23-AB0E-F982BA2E6A5B}" type="datetimeFigureOut">
              <a:rPr lang="en-US"/>
              <a:pPr>
                <a:defRPr/>
              </a:pPr>
              <a:t>6/10/2014</a:t>
            </a:fld>
            <a:endParaRPr lang="en-US"/>
          </a:p>
        </p:txBody>
      </p:sp>
      <p:sp>
        <p:nvSpPr>
          <p:cNvPr id="5" name="Slide Number Placeholder 8"/>
          <p:cNvSpPr>
            <a:spLocks noGrp="1"/>
          </p:cNvSpPr>
          <p:nvPr>
            <p:ph type="sldNum" sz="quarter" idx="11"/>
          </p:nvPr>
        </p:nvSpPr>
        <p:spPr>
          <a:xfrm>
            <a:off x="8639175" y="6508750"/>
            <a:ext cx="463550" cy="274638"/>
          </a:xfrm>
        </p:spPr>
        <p:txBody>
          <a:bodyPr vert="horz" rtlCol="0"/>
          <a:lstStyle>
            <a:lvl1pPr>
              <a:defRPr>
                <a:solidFill>
                  <a:schemeClr val="tx2">
                    <a:shade val="90000"/>
                  </a:schemeClr>
                </a:solidFill>
              </a:defRPr>
            </a:lvl1pPr>
            <a:extLst/>
          </a:lstStyle>
          <a:p>
            <a:pPr>
              <a:defRPr/>
            </a:pPr>
            <a:fld id="{3715B0D6-F89A-4093-979A-CC65C5E0F62A}" type="slidenum">
              <a:rPr lang="en-US"/>
              <a:pPr>
                <a:defRPr/>
              </a:pPr>
              <a:t>‹#›</a:t>
            </a:fld>
            <a:endParaRPr lang="en-US"/>
          </a:p>
        </p:txBody>
      </p:sp>
      <p:sp>
        <p:nvSpPr>
          <p:cNvPr id="6" name="Footer Placeholder 9"/>
          <p:cNvSpPr>
            <a:spLocks noGrp="1"/>
          </p:cNvSpPr>
          <p:nvPr>
            <p:ph type="ftr" sz="quarter" idx="12"/>
          </p:nvPr>
        </p:nvSpPr>
        <p:spPr>
          <a:xfrm>
            <a:off x="1600200" y="6508750"/>
            <a:ext cx="3906838" cy="274638"/>
          </a:xfrm>
        </p:spPr>
        <p:txBody>
          <a:bodyPr vert="horz" rtlCol="0"/>
          <a:lstStyle>
            <a:lvl1pPr>
              <a:defRPr/>
            </a:lvl1pPr>
            <a:extLst/>
          </a:lstStyle>
          <a:p>
            <a:pPr>
              <a:defRPr/>
            </a:pPr>
            <a:endParaRPr lang="en-US"/>
          </a:p>
        </p:txBody>
      </p:sp>
    </p:spTree>
    <p:extLst>
      <p:ext uri="{BB962C8B-B14F-4D97-AF65-F5344CB8AC3E}">
        <p14:creationId xmlns:p14="http://schemas.microsoft.com/office/powerpoint/2010/main" val="36673249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5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4724400"/>
            <a:ext cx="6698043" cy="664536"/>
          </a:xfrm>
        </p:spPr>
        <p:txBody>
          <a:bodyPr>
            <a:noAutofit/>
          </a:bodyPr>
          <a:lstStyle>
            <a:lvl1pPr marL="0" algn="r">
              <a:buNone/>
              <a:defRPr sz="3200" b="1"/>
            </a:lvl1pPr>
            <a:extLst/>
          </a:lstStyle>
          <a:p>
            <a:r>
              <a:rPr lang="en-US" dirty="0" smtClean="0"/>
              <a:t>Click to edit Master title style</a:t>
            </a:r>
            <a:endParaRPr lang="en-US" dirty="0"/>
          </a:p>
        </p:txBody>
      </p:sp>
      <p:sp>
        <p:nvSpPr>
          <p:cNvPr id="13" name="Picture Placeholder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ormAutofit/>
          </a:bodyPr>
          <a:lstStyle>
            <a:lvl1pPr indent="0">
              <a:buNone/>
              <a:defRPr sz="3200"/>
            </a:lvl1pPr>
            <a:extLst/>
          </a:lstStyle>
          <a:p>
            <a:pPr lvl="0"/>
            <a:r>
              <a:rPr lang="en-US" noProof="0" smtClean="0"/>
              <a:t>Click icon to add picture</a:t>
            </a:r>
            <a:endParaRPr lang="en-US" noProof="0" dirty="0"/>
          </a:p>
        </p:txBody>
      </p:sp>
      <p:sp>
        <p:nvSpPr>
          <p:cNvPr id="4" name="Date Placeholder 7"/>
          <p:cNvSpPr>
            <a:spLocks noGrp="1"/>
          </p:cNvSpPr>
          <p:nvPr>
            <p:ph type="dt" sz="half" idx="10"/>
          </p:nvPr>
        </p:nvSpPr>
        <p:spPr>
          <a:xfrm>
            <a:off x="5562600" y="6508750"/>
            <a:ext cx="3001963" cy="274638"/>
          </a:xfrm>
        </p:spPr>
        <p:txBody>
          <a:bodyPr vert="horz" rtlCol="0"/>
          <a:lstStyle>
            <a:lvl1pPr>
              <a:defRPr/>
            </a:lvl1pPr>
            <a:extLst/>
          </a:lstStyle>
          <a:p>
            <a:pPr>
              <a:defRPr/>
            </a:pPr>
            <a:fld id="{E35723F9-6162-4C23-AB0E-F982BA2E6A5B}" type="datetimeFigureOut">
              <a:rPr lang="en-US"/>
              <a:pPr>
                <a:defRPr/>
              </a:pPr>
              <a:t>6/10/2014</a:t>
            </a:fld>
            <a:endParaRPr lang="en-US"/>
          </a:p>
        </p:txBody>
      </p:sp>
      <p:sp>
        <p:nvSpPr>
          <p:cNvPr id="5" name="Slide Number Placeholder 8"/>
          <p:cNvSpPr>
            <a:spLocks noGrp="1"/>
          </p:cNvSpPr>
          <p:nvPr>
            <p:ph type="sldNum" sz="quarter" idx="11"/>
          </p:nvPr>
        </p:nvSpPr>
        <p:spPr>
          <a:xfrm>
            <a:off x="8639175" y="6508750"/>
            <a:ext cx="463550" cy="274638"/>
          </a:xfrm>
        </p:spPr>
        <p:txBody>
          <a:bodyPr vert="horz" rtlCol="0"/>
          <a:lstStyle>
            <a:lvl1pPr>
              <a:defRPr>
                <a:solidFill>
                  <a:schemeClr val="tx2">
                    <a:shade val="90000"/>
                  </a:schemeClr>
                </a:solidFill>
              </a:defRPr>
            </a:lvl1pPr>
            <a:extLst/>
          </a:lstStyle>
          <a:p>
            <a:pPr>
              <a:defRPr/>
            </a:pPr>
            <a:fld id="{3715B0D6-F89A-4093-979A-CC65C5E0F62A}" type="slidenum">
              <a:rPr lang="en-US"/>
              <a:pPr>
                <a:defRPr/>
              </a:pPr>
              <a:t>‹#›</a:t>
            </a:fld>
            <a:endParaRPr lang="en-US"/>
          </a:p>
        </p:txBody>
      </p:sp>
      <p:sp>
        <p:nvSpPr>
          <p:cNvPr id="6" name="Footer Placeholder 9"/>
          <p:cNvSpPr>
            <a:spLocks noGrp="1"/>
          </p:cNvSpPr>
          <p:nvPr>
            <p:ph type="ftr" sz="quarter" idx="12"/>
          </p:nvPr>
        </p:nvSpPr>
        <p:spPr>
          <a:xfrm>
            <a:off x="1600200" y="6508750"/>
            <a:ext cx="3906838" cy="274638"/>
          </a:xfrm>
        </p:spPr>
        <p:txBody>
          <a:bodyPr vert="horz" rtlCol="0"/>
          <a:lstStyle>
            <a:lvl1pPr>
              <a:defRPr/>
            </a:lvl1pPr>
            <a:extLst/>
          </a:lstStyle>
          <a:p>
            <a:pPr>
              <a:defRPr/>
            </a:pPr>
            <a:endParaRPr lang="en-US"/>
          </a:p>
        </p:txBody>
      </p:sp>
    </p:spTree>
    <p:extLst>
      <p:ext uri="{BB962C8B-B14F-4D97-AF65-F5344CB8AC3E}">
        <p14:creationId xmlns:p14="http://schemas.microsoft.com/office/powerpoint/2010/main" val="36673249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6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4724400"/>
            <a:ext cx="6698043" cy="664536"/>
          </a:xfrm>
        </p:spPr>
        <p:txBody>
          <a:bodyPr>
            <a:noAutofit/>
          </a:bodyPr>
          <a:lstStyle>
            <a:lvl1pPr marL="0" algn="r">
              <a:buNone/>
              <a:defRPr sz="3200" b="1"/>
            </a:lvl1pPr>
            <a:extLst/>
          </a:lstStyle>
          <a:p>
            <a:r>
              <a:rPr lang="en-US" dirty="0" smtClean="0"/>
              <a:t>Click to edit Master title style</a:t>
            </a:r>
            <a:endParaRPr lang="en-US" dirty="0"/>
          </a:p>
        </p:txBody>
      </p:sp>
      <p:sp>
        <p:nvSpPr>
          <p:cNvPr id="13" name="Picture Placeholder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ormAutofit/>
          </a:bodyPr>
          <a:lstStyle>
            <a:lvl1pPr indent="0">
              <a:buNone/>
              <a:defRPr sz="3200"/>
            </a:lvl1pPr>
            <a:extLst/>
          </a:lstStyle>
          <a:p>
            <a:pPr lvl="0"/>
            <a:r>
              <a:rPr lang="en-US" noProof="0" smtClean="0"/>
              <a:t>Click icon to add picture</a:t>
            </a:r>
            <a:endParaRPr lang="en-US" noProof="0" dirty="0"/>
          </a:p>
        </p:txBody>
      </p:sp>
      <p:sp>
        <p:nvSpPr>
          <p:cNvPr id="4" name="Date Placeholder 7"/>
          <p:cNvSpPr>
            <a:spLocks noGrp="1"/>
          </p:cNvSpPr>
          <p:nvPr>
            <p:ph type="dt" sz="half" idx="10"/>
          </p:nvPr>
        </p:nvSpPr>
        <p:spPr>
          <a:xfrm>
            <a:off x="5562600" y="6508750"/>
            <a:ext cx="3001963" cy="274638"/>
          </a:xfrm>
        </p:spPr>
        <p:txBody>
          <a:bodyPr vert="horz" rtlCol="0"/>
          <a:lstStyle>
            <a:lvl1pPr>
              <a:defRPr/>
            </a:lvl1pPr>
            <a:extLst/>
          </a:lstStyle>
          <a:p>
            <a:pPr>
              <a:defRPr/>
            </a:pPr>
            <a:fld id="{E35723F9-6162-4C23-AB0E-F982BA2E6A5B}" type="datetimeFigureOut">
              <a:rPr lang="en-US"/>
              <a:pPr>
                <a:defRPr/>
              </a:pPr>
              <a:t>6/10/2014</a:t>
            </a:fld>
            <a:endParaRPr lang="en-US"/>
          </a:p>
        </p:txBody>
      </p:sp>
      <p:sp>
        <p:nvSpPr>
          <p:cNvPr id="5" name="Slide Number Placeholder 8"/>
          <p:cNvSpPr>
            <a:spLocks noGrp="1"/>
          </p:cNvSpPr>
          <p:nvPr>
            <p:ph type="sldNum" sz="quarter" idx="11"/>
          </p:nvPr>
        </p:nvSpPr>
        <p:spPr>
          <a:xfrm>
            <a:off x="8639175" y="6508750"/>
            <a:ext cx="463550" cy="274638"/>
          </a:xfrm>
        </p:spPr>
        <p:txBody>
          <a:bodyPr vert="horz" rtlCol="0"/>
          <a:lstStyle>
            <a:lvl1pPr>
              <a:defRPr>
                <a:solidFill>
                  <a:schemeClr val="tx2">
                    <a:shade val="90000"/>
                  </a:schemeClr>
                </a:solidFill>
              </a:defRPr>
            </a:lvl1pPr>
            <a:extLst/>
          </a:lstStyle>
          <a:p>
            <a:pPr>
              <a:defRPr/>
            </a:pPr>
            <a:fld id="{3715B0D6-F89A-4093-979A-CC65C5E0F62A}" type="slidenum">
              <a:rPr lang="en-US"/>
              <a:pPr>
                <a:defRPr/>
              </a:pPr>
              <a:t>‹#›</a:t>
            </a:fld>
            <a:endParaRPr lang="en-US"/>
          </a:p>
        </p:txBody>
      </p:sp>
      <p:sp>
        <p:nvSpPr>
          <p:cNvPr id="6" name="Footer Placeholder 9"/>
          <p:cNvSpPr>
            <a:spLocks noGrp="1"/>
          </p:cNvSpPr>
          <p:nvPr>
            <p:ph type="ftr" sz="quarter" idx="12"/>
          </p:nvPr>
        </p:nvSpPr>
        <p:spPr>
          <a:xfrm>
            <a:off x="1600200" y="6508750"/>
            <a:ext cx="3906838" cy="274638"/>
          </a:xfrm>
        </p:spPr>
        <p:txBody>
          <a:bodyPr vert="horz" rtlCol="0"/>
          <a:lstStyle>
            <a:lvl1pPr>
              <a:defRPr/>
            </a:lvl1pPr>
            <a:extLst/>
          </a:lstStyle>
          <a:p>
            <a:pPr>
              <a:defRPr/>
            </a:pPr>
            <a:endParaRPr lang="en-US"/>
          </a:p>
        </p:txBody>
      </p:sp>
    </p:spTree>
    <p:extLst>
      <p:ext uri="{BB962C8B-B14F-4D97-AF65-F5344CB8AC3E}">
        <p14:creationId xmlns:p14="http://schemas.microsoft.com/office/powerpoint/2010/main" val="36673249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8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4724400"/>
            <a:ext cx="6698043" cy="664536"/>
          </a:xfrm>
        </p:spPr>
        <p:txBody>
          <a:bodyPr>
            <a:noAutofit/>
          </a:bodyPr>
          <a:lstStyle>
            <a:lvl1pPr marL="0" algn="r">
              <a:buNone/>
              <a:defRPr sz="3200" b="1"/>
            </a:lvl1pPr>
            <a:extLst/>
          </a:lstStyle>
          <a:p>
            <a:r>
              <a:rPr lang="en-US" dirty="0" smtClean="0"/>
              <a:t>Click to edit Master title style</a:t>
            </a:r>
            <a:endParaRPr lang="en-US" dirty="0"/>
          </a:p>
        </p:txBody>
      </p:sp>
      <p:sp>
        <p:nvSpPr>
          <p:cNvPr id="13" name="Picture Placeholder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ormAutofit/>
          </a:bodyPr>
          <a:lstStyle>
            <a:lvl1pPr indent="0">
              <a:buNone/>
              <a:defRPr sz="3200"/>
            </a:lvl1pPr>
            <a:extLst/>
          </a:lstStyle>
          <a:p>
            <a:pPr lvl="0"/>
            <a:r>
              <a:rPr lang="en-US" noProof="0" smtClean="0"/>
              <a:t>Click icon to add picture</a:t>
            </a:r>
            <a:endParaRPr lang="en-US" noProof="0" dirty="0"/>
          </a:p>
        </p:txBody>
      </p:sp>
      <p:sp>
        <p:nvSpPr>
          <p:cNvPr id="4" name="Date Placeholder 7"/>
          <p:cNvSpPr>
            <a:spLocks noGrp="1"/>
          </p:cNvSpPr>
          <p:nvPr>
            <p:ph type="dt" sz="half" idx="10"/>
          </p:nvPr>
        </p:nvSpPr>
        <p:spPr>
          <a:xfrm>
            <a:off x="5562600" y="6508750"/>
            <a:ext cx="3001963" cy="274638"/>
          </a:xfrm>
        </p:spPr>
        <p:txBody>
          <a:bodyPr vert="horz" rtlCol="0"/>
          <a:lstStyle>
            <a:lvl1pPr>
              <a:defRPr/>
            </a:lvl1pPr>
            <a:extLst/>
          </a:lstStyle>
          <a:p>
            <a:pPr>
              <a:defRPr/>
            </a:pPr>
            <a:fld id="{E35723F9-6162-4C23-AB0E-F982BA2E6A5B}" type="datetimeFigureOut">
              <a:rPr lang="en-US"/>
              <a:pPr>
                <a:defRPr/>
              </a:pPr>
              <a:t>6/10/2014</a:t>
            </a:fld>
            <a:endParaRPr lang="en-US"/>
          </a:p>
        </p:txBody>
      </p:sp>
      <p:sp>
        <p:nvSpPr>
          <p:cNvPr id="5" name="Slide Number Placeholder 8"/>
          <p:cNvSpPr>
            <a:spLocks noGrp="1"/>
          </p:cNvSpPr>
          <p:nvPr>
            <p:ph type="sldNum" sz="quarter" idx="11"/>
          </p:nvPr>
        </p:nvSpPr>
        <p:spPr>
          <a:xfrm>
            <a:off x="8639175" y="6508750"/>
            <a:ext cx="463550" cy="274638"/>
          </a:xfrm>
        </p:spPr>
        <p:txBody>
          <a:bodyPr vert="horz" rtlCol="0"/>
          <a:lstStyle>
            <a:lvl1pPr>
              <a:defRPr>
                <a:solidFill>
                  <a:schemeClr val="tx2">
                    <a:shade val="90000"/>
                  </a:schemeClr>
                </a:solidFill>
              </a:defRPr>
            </a:lvl1pPr>
            <a:extLst/>
          </a:lstStyle>
          <a:p>
            <a:pPr>
              <a:defRPr/>
            </a:pPr>
            <a:fld id="{3715B0D6-F89A-4093-979A-CC65C5E0F62A}" type="slidenum">
              <a:rPr lang="en-US"/>
              <a:pPr>
                <a:defRPr/>
              </a:pPr>
              <a:t>‹#›</a:t>
            </a:fld>
            <a:endParaRPr lang="en-US"/>
          </a:p>
        </p:txBody>
      </p:sp>
      <p:sp>
        <p:nvSpPr>
          <p:cNvPr id="6" name="Footer Placeholder 9"/>
          <p:cNvSpPr>
            <a:spLocks noGrp="1"/>
          </p:cNvSpPr>
          <p:nvPr>
            <p:ph type="ftr" sz="quarter" idx="12"/>
          </p:nvPr>
        </p:nvSpPr>
        <p:spPr>
          <a:xfrm>
            <a:off x="1600200" y="6508750"/>
            <a:ext cx="3906838" cy="274638"/>
          </a:xfrm>
        </p:spPr>
        <p:txBody>
          <a:bodyPr vert="horz" rtlCol="0"/>
          <a:lstStyle>
            <a:lvl1pPr>
              <a:defRPr/>
            </a:lvl1pPr>
            <a:extLst/>
          </a:lstStyle>
          <a:p>
            <a:pPr>
              <a:defRPr/>
            </a:pPr>
            <a:endParaRPr lang="en-US"/>
          </a:p>
        </p:txBody>
      </p:sp>
    </p:spTree>
    <p:extLst>
      <p:ext uri="{BB962C8B-B14F-4D97-AF65-F5344CB8AC3E}">
        <p14:creationId xmlns:p14="http://schemas.microsoft.com/office/powerpoint/2010/main" val="36673249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0" y="457200"/>
            <a:ext cx="9144000" cy="838200"/>
          </a:xfrm>
        </p:spPr>
        <p:txBody>
          <a:bodyPr>
            <a:normAutofit/>
          </a:bodyPr>
          <a:lstStyle>
            <a:lvl1pPr>
              <a:defRPr sz="3600"/>
            </a:lvl1pPr>
          </a:lstStyle>
          <a:p>
            <a:r>
              <a:rPr lang="en-US" dirty="0" smtClean="0"/>
              <a:t>Click to edit Master title style</a:t>
            </a:r>
            <a:endParaRPr lang="en-US" dirty="0"/>
          </a:p>
        </p:txBody>
      </p:sp>
      <p:sp>
        <p:nvSpPr>
          <p:cNvPr id="3" name="Date Placeholder 13"/>
          <p:cNvSpPr>
            <a:spLocks noGrp="1"/>
          </p:cNvSpPr>
          <p:nvPr>
            <p:ph type="dt" sz="half" idx="10"/>
          </p:nvPr>
        </p:nvSpPr>
        <p:spPr/>
        <p:txBody>
          <a:bodyPr/>
          <a:lstStyle>
            <a:lvl1pPr>
              <a:defRPr/>
            </a:lvl1pPr>
          </a:lstStyle>
          <a:p>
            <a:pPr>
              <a:defRPr/>
            </a:pPr>
            <a:endParaRPr lang="en-US"/>
          </a:p>
        </p:txBody>
      </p:sp>
      <p:sp>
        <p:nvSpPr>
          <p:cNvPr id="4" name="Footer Placeholder 2"/>
          <p:cNvSpPr>
            <a:spLocks noGrp="1"/>
          </p:cNvSpPr>
          <p:nvPr>
            <p:ph type="ftr" sz="quarter" idx="11"/>
          </p:nvPr>
        </p:nvSpPr>
        <p:spPr/>
        <p:txBody>
          <a:bodyPr/>
          <a:lstStyle>
            <a:lvl1pPr>
              <a:defRPr/>
            </a:lvl1pPr>
          </a:lstStyle>
          <a:p>
            <a:pPr>
              <a:defRPr/>
            </a:pPr>
            <a:r>
              <a:rPr lang="en-US"/>
              <a:t>DESIGN SAMPLE DEC 1</a:t>
            </a:r>
          </a:p>
        </p:txBody>
      </p:sp>
      <p:sp>
        <p:nvSpPr>
          <p:cNvPr id="5" name="Slide Number Placeholder 22"/>
          <p:cNvSpPr>
            <a:spLocks noGrp="1"/>
          </p:cNvSpPr>
          <p:nvPr>
            <p:ph type="sldNum" sz="quarter" idx="12"/>
          </p:nvPr>
        </p:nvSpPr>
        <p:spPr/>
        <p:txBody>
          <a:bodyPr/>
          <a:lstStyle>
            <a:lvl1pPr>
              <a:defRPr>
                <a:solidFill>
                  <a:schemeClr val="tx1"/>
                </a:solidFill>
              </a:defRPr>
            </a:lvl1pPr>
          </a:lstStyle>
          <a:p>
            <a:pPr>
              <a:defRPr/>
            </a:pPr>
            <a:fld id="{371CDBCC-57D6-4AF4-91B3-EB8BA5111C2A}" type="slidenum">
              <a:rPr lang="en-US"/>
              <a:pPr>
                <a:defRPr/>
              </a:pPr>
              <a:t>‹#›</a:t>
            </a:fld>
            <a:endParaRPr lang="en-US" dirty="0"/>
          </a:p>
        </p:txBody>
      </p:sp>
    </p:spTree>
    <p:extLst>
      <p:ext uri="{BB962C8B-B14F-4D97-AF65-F5344CB8AC3E}">
        <p14:creationId xmlns:p14="http://schemas.microsoft.com/office/powerpoint/2010/main" val="39014311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auto">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6" name="Rectangle 15"/>
          <p:cNvSpPr>
            <a:spLocks noChangeArrowheads="1"/>
          </p:cNvSpPr>
          <p:nvPr/>
        </p:nvSpPr>
        <p:spPr bwMode="auto">
          <a:xfrm>
            <a:off x="0" y="0"/>
            <a:ext cx="9144000" cy="13716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8" name="Rectangle 17"/>
          <p:cNvSpPr>
            <a:spLocks noChangeArrowheads="1"/>
          </p:cNvSpPr>
          <p:nvPr/>
        </p:nvSpPr>
        <p:spPr bwMode="auto">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9" name="Rectangle 18"/>
          <p:cNvSpPr>
            <a:spLocks noChangeArrowheads="1"/>
          </p:cNvSpPr>
          <p:nvPr/>
        </p:nvSpPr>
        <p:spPr bwMode="auto">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9" name="Rectangle 8"/>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4" name="Date Placeholder 13"/>
          <p:cNvSpPr>
            <a:spLocks noGrp="1"/>
          </p:cNvSpPr>
          <p:nvPr>
            <p:ph type="dt" sz="half" idx="2"/>
          </p:nvPr>
        </p:nvSpPr>
        <p:spPr>
          <a:xfrm>
            <a:off x="5791200" y="6405563"/>
            <a:ext cx="3044825" cy="365125"/>
          </a:xfrm>
          <a:prstGeom prst="rect">
            <a:avLst/>
          </a:prstGeom>
        </p:spPr>
        <p:txBody>
          <a:bodyPr vert="horz"/>
          <a:lstStyle>
            <a:lvl1pPr algn="r" fontAlgn="auto">
              <a:spcBef>
                <a:spcPts val="0"/>
              </a:spcBef>
              <a:spcAft>
                <a:spcPts val="0"/>
              </a:spcAft>
              <a:defRPr sz="1400">
                <a:solidFill>
                  <a:srgbClr val="FFFFFF"/>
                </a:solidFill>
                <a:latin typeface="+mn-lt"/>
              </a:defRPr>
            </a:lvl1pPr>
          </a:lstStyle>
          <a:p>
            <a:pPr>
              <a:defRPr/>
            </a:pPr>
            <a:fld id="{DCB83A63-723B-4EF9-AF25-40ABF8B3FA4E}" type="datetime1">
              <a:rPr lang="en-US" smtClean="0"/>
              <a:pPr>
                <a:defRPr/>
              </a:pPr>
              <a:t>6/10/2014</a:t>
            </a:fld>
            <a:endParaRPr lang="en-US" dirty="0"/>
          </a:p>
        </p:txBody>
      </p:sp>
      <p:sp>
        <p:nvSpPr>
          <p:cNvPr id="3" name="Footer Placeholder 2"/>
          <p:cNvSpPr>
            <a:spLocks noGrp="1"/>
          </p:cNvSpPr>
          <p:nvPr>
            <p:ph type="ftr" sz="quarter" idx="3"/>
          </p:nvPr>
        </p:nvSpPr>
        <p:spPr>
          <a:xfrm>
            <a:off x="304800" y="6410325"/>
            <a:ext cx="3581400" cy="366713"/>
          </a:xfrm>
          <a:prstGeom prst="rect">
            <a:avLst/>
          </a:prstGeom>
        </p:spPr>
        <p:txBody>
          <a:bodyPr vert="horz"/>
          <a:lstStyle>
            <a:lvl1pPr algn="l" fontAlgn="auto">
              <a:spcBef>
                <a:spcPts val="0"/>
              </a:spcBef>
              <a:spcAft>
                <a:spcPts val="0"/>
              </a:spcAft>
              <a:defRPr sz="1200">
                <a:solidFill>
                  <a:srgbClr val="FFFFFF"/>
                </a:solidFill>
                <a:latin typeface="+mn-lt"/>
              </a:defRPr>
            </a:lvl1pPr>
          </a:lstStyle>
          <a:p>
            <a:pPr>
              <a:defRPr/>
            </a:pPr>
            <a:endParaRPr lang="en-US"/>
          </a:p>
        </p:txBody>
      </p:sp>
      <p:sp>
        <p:nvSpPr>
          <p:cNvPr id="8" name="Rectangle 7"/>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endParaRPr>
          </a:p>
        </p:txBody>
      </p:sp>
      <p:sp>
        <p:nvSpPr>
          <p:cNvPr id="10" name="Straight Connector 9"/>
          <p:cNvSpPr>
            <a:spLocks noChangeShapeType="1"/>
          </p:cNvSpPr>
          <p:nvPr/>
        </p:nvSpPr>
        <p:spPr bwMode="auto">
          <a:xfrm>
            <a:off x="152400" y="1255713"/>
            <a:ext cx="8832850"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2" name="Oval 11"/>
          <p:cNvSpPr/>
          <p:nvPr/>
        </p:nvSpPr>
        <p:spPr>
          <a:xfrm>
            <a:off x="4267200" y="955675"/>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Oval 14"/>
          <p:cNvSpPr/>
          <p:nvPr/>
        </p:nvSpPr>
        <p:spPr>
          <a:xfrm>
            <a:off x="4362450" y="1050925"/>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Slide Number Placeholder 22"/>
          <p:cNvSpPr>
            <a:spLocks noGrp="1"/>
          </p:cNvSpPr>
          <p:nvPr>
            <p:ph type="sldNum" sz="quarter" idx="4"/>
          </p:nvPr>
        </p:nvSpPr>
        <p:spPr>
          <a:xfrm>
            <a:off x="4343400" y="1027113"/>
            <a:ext cx="457200" cy="441325"/>
          </a:xfrm>
          <a:prstGeom prst="rect">
            <a:avLst/>
          </a:prstGeom>
        </p:spPr>
        <p:txBody>
          <a:bodyPr vert="horz" lIns="45720" rIns="45720" anchor="ctr">
            <a:normAutofit/>
          </a:bodyPr>
          <a:lstStyle>
            <a:lvl1pPr algn="ctr" fontAlgn="auto">
              <a:spcBef>
                <a:spcPts val="0"/>
              </a:spcBef>
              <a:spcAft>
                <a:spcPts val="0"/>
              </a:spcAft>
              <a:defRPr sz="1600">
                <a:solidFill>
                  <a:schemeClr val="accent3">
                    <a:shade val="75000"/>
                  </a:schemeClr>
                </a:solidFill>
                <a:latin typeface="+mn-lt"/>
              </a:defRPr>
            </a:lvl1pPr>
          </a:lstStyle>
          <a:p>
            <a:pPr>
              <a:defRPr/>
            </a:pPr>
            <a:fld id="{A48F9F7B-CFD3-427C-AA27-636EAEBF988C}" type="slidenum">
              <a:rPr lang="en-US"/>
              <a:pPr>
                <a:defRPr/>
              </a:pPr>
              <a:t>‹#›</a:t>
            </a:fld>
            <a:endParaRPr lang="en-US" dirty="0"/>
          </a:p>
        </p:txBody>
      </p:sp>
      <p:sp>
        <p:nvSpPr>
          <p:cNvPr id="22" name="Title Placeholder 21"/>
          <p:cNvSpPr>
            <a:spLocks noGrp="1"/>
          </p:cNvSpPr>
          <p:nvPr>
            <p:ph type="title"/>
          </p:nvPr>
        </p:nvSpPr>
        <p:spPr>
          <a:xfrm>
            <a:off x="301625" y="228600"/>
            <a:ext cx="8534400" cy="758825"/>
          </a:xfrm>
          <a:prstGeom prst="rect">
            <a:avLst/>
          </a:prstGeom>
        </p:spPr>
        <p:txBody>
          <a:bodyPr vert="horz" anchor="b">
            <a:normAutofit/>
            <a:scene3d>
              <a:camera prst="orthographicFront"/>
              <a:lightRig rig="threePt" dir="t"/>
            </a:scene3d>
            <a:sp3d extrusionH="57150">
              <a:bevelT w="38100" h="38100"/>
            </a:sp3d>
          </a:bodyPr>
          <a:lstStyle/>
          <a:p>
            <a:r>
              <a:rPr lang="en-US" smtClean="0"/>
              <a:t>Click to edit Master title style</a:t>
            </a:r>
            <a:endParaRPr lang="en-US" dirty="0"/>
          </a:p>
        </p:txBody>
      </p:sp>
      <p:sp>
        <p:nvSpPr>
          <p:cNvPr id="4111" name="Text Placeholder 12"/>
          <p:cNvSpPr>
            <a:spLocks noGrp="1"/>
          </p:cNvSpPr>
          <p:nvPr>
            <p:ph type="body" idx="1"/>
          </p:nvPr>
        </p:nvSpPr>
        <p:spPr bwMode="auto">
          <a:xfrm>
            <a:off x="301625" y="1524000"/>
            <a:ext cx="8534400" cy="45989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 id="2147483768" r:id="rId12"/>
    <p:sldLayoutId id="2147483769" r:id="rId13"/>
    <p:sldLayoutId id="2147483770" r:id="rId14"/>
    <p:sldLayoutId id="2147483771" r:id="rId15"/>
    <p:sldLayoutId id="2147483773" r:id="rId16"/>
    <p:sldLayoutId id="2147483774" r:id="rId17"/>
  </p:sldLayoutIdLst>
  <p:hf hdr="0" ftr="0" dt="0"/>
  <p:txStyles>
    <p:titleStyle>
      <a:lvl1pPr algn="ctr" rtl="0" eaLnBrk="0" fontAlgn="base" hangingPunct="0">
        <a:spcBef>
          <a:spcPct val="0"/>
        </a:spcBef>
        <a:spcAft>
          <a:spcPct val="0"/>
        </a:spcAft>
        <a:defRPr sz="3300" kern="1200">
          <a:solidFill>
            <a:srgbClr val="88A44D"/>
          </a:solidFill>
          <a:latin typeface="+mj-lt"/>
          <a:ea typeface="+mj-ea"/>
          <a:cs typeface="+mj-cs"/>
        </a:defRPr>
      </a:lvl1pPr>
      <a:lvl2pPr algn="ctr" rtl="0" eaLnBrk="0" fontAlgn="base" hangingPunct="0">
        <a:spcBef>
          <a:spcPct val="0"/>
        </a:spcBef>
        <a:spcAft>
          <a:spcPct val="0"/>
        </a:spcAft>
        <a:defRPr sz="3300">
          <a:solidFill>
            <a:srgbClr val="88A44D"/>
          </a:solidFill>
          <a:latin typeface="Georgia" pitchFamily="18" charset="0"/>
        </a:defRPr>
      </a:lvl2pPr>
      <a:lvl3pPr algn="ctr" rtl="0" eaLnBrk="0" fontAlgn="base" hangingPunct="0">
        <a:spcBef>
          <a:spcPct val="0"/>
        </a:spcBef>
        <a:spcAft>
          <a:spcPct val="0"/>
        </a:spcAft>
        <a:defRPr sz="3300">
          <a:solidFill>
            <a:srgbClr val="88A44D"/>
          </a:solidFill>
          <a:latin typeface="Georgia" pitchFamily="18" charset="0"/>
        </a:defRPr>
      </a:lvl3pPr>
      <a:lvl4pPr algn="ctr" rtl="0" eaLnBrk="0" fontAlgn="base" hangingPunct="0">
        <a:spcBef>
          <a:spcPct val="0"/>
        </a:spcBef>
        <a:spcAft>
          <a:spcPct val="0"/>
        </a:spcAft>
        <a:defRPr sz="3300">
          <a:solidFill>
            <a:srgbClr val="88A44D"/>
          </a:solidFill>
          <a:latin typeface="Georgia" pitchFamily="18" charset="0"/>
        </a:defRPr>
      </a:lvl4pPr>
      <a:lvl5pPr algn="ctr" rtl="0" eaLnBrk="0" fontAlgn="base" hangingPunct="0">
        <a:spcBef>
          <a:spcPct val="0"/>
        </a:spcBef>
        <a:spcAft>
          <a:spcPct val="0"/>
        </a:spcAft>
        <a:defRPr sz="3300">
          <a:solidFill>
            <a:srgbClr val="88A44D"/>
          </a:solidFill>
          <a:latin typeface="Georgia" pitchFamily="18" charset="0"/>
        </a:defRPr>
      </a:lvl5pPr>
      <a:lvl6pPr marL="457200" algn="ctr" rtl="0" fontAlgn="base">
        <a:spcBef>
          <a:spcPct val="0"/>
        </a:spcBef>
        <a:spcAft>
          <a:spcPct val="0"/>
        </a:spcAft>
        <a:defRPr sz="3300">
          <a:solidFill>
            <a:srgbClr val="88A44D"/>
          </a:solidFill>
          <a:latin typeface="Georgia" pitchFamily="18" charset="0"/>
        </a:defRPr>
      </a:lvl6pPr>
      <a:lvl7pPr marL="914400" algn="ctr" rtl="0" fontAlgn="base">
        <a:spcBef>
          <a:spcPct val="0"/>
        </a:spcBef>
        <a:spcAft>
          <a:spcPct val="0"/>
        </a:spcAft>
        <a:defRPr sz="3300">
          <a:solidFill>
            <a:srgbClr val="88A44D"/>
          </a:solidFill>
          <a:latin typeface="Georgia" pitchFamily="18" charset="0"/>
        </a:defRPr>
      </a:lvl7pPr>
      <a:lvl8pPr marL="1371600" algn="ctr" rtl="0" fontAlgn="base">
        <a:spcBef>
          <a:spcPct val="0"/>
        </a:spcBef>
        <a:spcAft>
          <a:spcPct val="0"/>
        </a:spcAft>
        <a:defRPr sz="3300">
          <a:solidFill>
            <a:srgbClr val="88A44D"/>
          </a:solidFill>
          <a:latin typeface="Georgia" pitchFamily="18" charset="0"/>
        </a:defRPr>
      </a:lvl8pPr>
      <a:lvl9pPr marL="1828800" algn="ctr" rtl="0" fontAlgn="base">
        <a:spcBef>
          <a:spcPct val="0"/>
        </a:spcBef>
        <a:spcAft>
          <a:spcPct val="0"/>
        </a:spcAft>
        <a:defRPr sz="3300">
          <a:solidFill>
            <a:srgbClr val="88A44D"/>
          </a:solidFill>
          <a:latin typeface="Georgia" pitchFamily="18" charset="0"/>
        </a:defRPr>
      </a:lvl9pPr>
    </p:titleStyle>
    <p:bodyStyle>
      <a:lvl1pPr marL="273050" indent="-273050" algn="l" rtl="0" eaLnBrk="0" fontAlgn="base" hangingPunct="0">
        <a:spcBef>
          <a:spcPct val="20000"/>
        </a:spcBef>
        <a:spcAft>
          <a:spcPct val="0"/>
        </a:spcAft>
        <a:buClr>
          <a:schemeClr val="accent1"/>
        </a:buClr>
        <a:buSzPct val="85000"/>
        <a:buFont typeface="Wingdings 2" pitchFamily="18" charset="2"/>
        <a:buChar char=""/>
        <a:defRPr sz="2700" kern="1200">
          <a:solidFill>
            <a:schemeClr val="tx1"/>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itchFamily="2" charset="2"/>
        <a:buChar char=""/>
        <a:defRPr sz="2200" kern="1200">
          <a:solidFill>
            <a:schemeClr val="tx2"/>
          </a:solidFill>
          <a:latin typeface="+mn-lt"/>
          <a:ea typeface="+mn-ea"/>
          <a:cs typeface="+mn-cs"/>
        </a:defRPr>
      </a:lvl2pPr>
      <a:lvl3pPr marL="822325" indent="-228600" algn="l" rtl="0" eaLnBrk="0" fontAlgn="base" hangingPunct="0">
        <a:spcBef>
          <a:spcPct val="20000"/>
        </a:spcBef>
        <a:spcAft>
          <a:spcPct val="0"/>
        </a:spcAft>
        <a:buClr>
          <a:srgbClr val="9BBB59"/>
        </a:buClr>
        <a:buSzPct val="75000"/>
        <a:buFont typeface="Wingdings 2" pitchFamily="18" charset="2"/>
        <a:buChar char=""/>
        <a:defRPr sz="2000" kern="1200">
          <a:solidFill>
            <a:schemeClr val="tx1"/>
          </a:solidFill>
          <a:latin typeface="+mn-lt"/>
          <a:ea typeface="+mn-ea"/>
          <a:cs typeface="+mn-cs"/>
        </a:defRPr>
      </a:lvl3pPr>
      <a:lvl4pPr marL="1096963" indent="-228600" algn="l" rtl="0" eaLnBrk="0" fontAlgn="base" hangingPunct="0">
        <a:spcBef>
          <a:spcPct val="20000"/>
        </a:spcBef>
        <a:spcAft>
          <a:spcPct val="0"/>
        </a:spcAft>
        <a:buClr>
          <a:srgbClr val="8064A2"/>
        </a:buClr>
        <a:buSzPct val="70000"/>
        <a:buFont typeface="Wingdings" pitchFamily="2" charset="2"/>
        <a:buChar char=""/>
        <a:defRPr sz="2000" kern="1200">
          <a:solidFill>
            <a:schemeClr val="tx2"/>
          </a:solidFill>
          <a:latin typeface="+mn-lt"/>
          <a:ea typeface="+mn-ea"/>
          <a:cs typeface="+mn-cs"/>
        </a:defRPr>
      </a:lvl4pPr>
      <a:lvl5pPr marL="1371600" indent="-228600" algn="l" rtl="0" eaLnBrk="0" fontAlgn="base" hangingPunct="0">
        <a:spcBef>
          <a:spcPct val="20000"/>
        </a:spcBef>
        <a:spcAft>
          <a:spcPct val="0"/>
        </a:spcAft>
        <a:buClr>
          <a:srgbClr val="4BACC6"/>
        </a:buClr>
        <a:buChar char="•"/>
        <a:defRPr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sz="1400" kern="1200" cap="all"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7.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wmf"/></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18.png"/><Relationship Id="rId18" Type="http://schemas.openxmlformats.org/officeDocument/2006/relationships/hyperlink" Target="http://www.nigms.nih.gov/" TargetMode="External"/><Relationship Id="rId26" Type="http://schemas.openxmlformats.org/officeDocument/2006/relationships/hyperlink" Target="http://upload.wikimedia.org/wikipedia/commons/1/16/US-NIH-FogartyInternationalCenter-2008Logo.svg" TargetMode="External"/><Relationship Id="rId39" Type="http://schemas.openxmlformats.org/officeDocument/2006/relationships/image" Target="../media/image33.png"/><Relationship Id="rId3" Type="http://schemas.openxmlformats.org/officeDocument/2006/relationships/hyperlink" Target="http://upload.wikimedia.org/wikipedia/commons/4/46/US-NIH-CIT-Logo.svg" TargetMode="External"/><Relationship Id="rId21" Type="http://schemas.openxmlformats.org/officeDocument/2006/relationships/image" Target="../media/image23.png"/><Relationship Id="rId34" Type="http://schemas.openxmlformats.org/officeDocument/2006/relationships/image" Target="../media/image30.png"/><Relationship Id="rId42" Type="http://schemas.openxmlformats.org/officeDocument/2006/relationships/hyperlink" Target="http://upload.wikimedia.org/wikipedia/commons/2/23/US-NIH-NICHD-2008Logo.svg" TargetMode="External"/><Relationship Id="rId47" Type="http://schemas.openxmlformats.org/officeDocument/2006/relationships/image" Target="../media/image37.png"/><Relationship Id="rId7" Type="http://schemas.openxmlformats.org/officeDocument/2006/relationships/image" Target="../media/image14.png"/><Relationship Id="rId12" Type="http://schemas.openxmlformats.org/officeDocument/2006/relationships/hyperlink" Target="http://upload.wikimedia.org/wikipedia/commons/7/79/US-NIH-NCCAM-Logo.svg" TargetMode="External"/><Relationship Id="rId17" Type="http://schemas.openxmlformats.org/officeDocument/2006/relationships/image" Target="../media/image21.png"/><Relationship Id="rId25" Type="http://schemas.openxmlformats.org/officeDocument/2006/relationships/image" Target="../media/image25.png"/><Relationship Id="rId33" Type="http://schemas.openxmlformats.org/officeDocument/2006/relationships/hyperlink" Target="http://upload.wikimedia.org/wikipedia/commons/4/44/US-NIH-NIBIB-Logo.svg" TargetMode="External"/><Relationship Id="rId38" Type="http://schemas.openxmlformats.org/officeDocument/2006/relationships/hyperlink" Target="http://upload.wikimedia.org/wikipedia/commons/1/1f/US-NIH-NHGRI-Logo.svg" TargetMode="External"/><Relationship Id="rId46" Type="http://schemas.openxmlformats.org/officeDocument/2006/relationships/hyperlink" Target="http://upload.wikimedia.org/wikipedia/commons/2/22/US-NIH-NCI-Logo.svg" TargetMode="External"/><Relationship Id="rId2" Type="http://schemas.openxmlformats.org/officeDocument/2006/relationships/notesSlide" Target="../notesSlides/notesSlide6.xml"/><Relationship Id="rId16" Type="http://schemas.openxmlformats.org/officeDocument/2006/relationships/hyperlink" Target="http://upload.wikimedia.org/wikipedia/commons/3/3b/US-NIH-NIEHS-Logo.svg" TargetMode="External"/><Relationship Id="rId20" Type="http://schemas.openxmlformats.org/officeDocument/2006/relationships/hyperlink" Target="http://www.nlm.nih.gov/" TargetMode="External"/><Relationship Id="rId29" Type="http://schemas.openxmlformats.org/officeDocument/2006/relationships/hyperlink" Target="http://upload.wikimedia.org/wikipedia/commons/5/59/US-NIH-NHLBI-Logo.svg" TargetMode="External"/><Relationship Id="rId41" Type="http://schemas.openxmlformats.org/officeDocument/2006/relationships/image" Target="../media/image34.png"/><Relationship Id="rId1" Type="http://schemas.openxmlformats.org/officeDocument/2006/relationships/slideLayout" Target="../slideLayouts/slideLayout6.xml"/><Relationship Id="rId6" Type="http://schemas.openxmlformats.org/officeDocument/2006/relationships/image" Target="../media/image13.jpeg"/><Relationship Id="rId11" Type="http://schemas.openxmlformats.org/officeDocument/2006/relationships/image" Target="../media/image17.png"/><Relationship Id="rId24" Type="http://schemas.openxmlformats.org/officeDocument/2006/relationships/hyperlink" Target="http://clinicalcenter.nih.gov/" TargetMode="External"/><Relationship Id="rId32" Type="http://schemas.openxmlformats.org/officeDocument/2006/relationships/image" Target="../media/image29.png"/><Relationship Id="rId37" Type="http://schemas.openxmlformats.org/officeDocument/2006/relationships/image" Target="../media/image32.jpeg"/><Relationship Id="rId40" Type="http://schemas.openxmlformats.org/officeDocument/2006/relationships/hyperlink" Target="http://upload.wikimedia.org/wikipedia/commons/6/6a/US-NIH-NIDA-Logo.svg" TargetMode="External"/><Relationship Id="rId45" Type="http://schemas.openxmlformats.org/officeDocument/2006/relationships/image" Target="../media/image36.png"/><Relationship Id="rId5" Type="http://schemas.openxmlformats.org/officeDocument/2006/relationships/hyperlink" Target="http://ncrr.pnl.gov/images/logo_ncrr.png" TargetMode="External"/><Relationship Id="rId15" Type="http://schemas.openxmlformats.org/officeDocument/2006/relationships/image" Target="../media/image20.jpeg"/><Relationship Id="rId23" Type="http://schemas.openxmlformats.org/officeDocument/2006/relationships/image" Target="../media/image24.jpeg"/><Relationship Id="rId28" Type="http://schemas.openxmlformats.org/officeDocument/2006/relationships/image" Target="../media/image27.png"/><Relationship Id="rId36" Type="http://schemas.openxmlformats.org/officeDocument/2006/relationships/hyperlink" Target="http://www.jhu.edu/wctb/coms/nei.gif" TargetMode="External"/><Relationship Id="rId10" Type="http://schemas.openxmlformats.org/officeDocument/2006/relationships/image" Target="../media/image16.jpeg"/><Relationship Id="rId19" Type="http://schemas.openxmlformats.org/officeDocument/2006/relationships/image" Target="../media/image22.jpeg"/><Relationship Id="rId31" Type="http://schemas.openxmlformats.org/officeDocument/2006/relationships/hyperlink" Target="http://www.niams.nih.gov/" TargetMode="External"/><Relationship Id="rId44" Type="http://schemas.openxmlformats.org/officeDocument/2006/relationships/hyperlink" Target="http://upload.wikimedia.org/wikipedia/commons/5/5a/US-NIH-NIDCR-Logo.svg" TargetMode="External"/><Relationship Id="rId4" Type="http://schemas.openxmlformats.org/officeDocument/2006/relationships/image" Target="../media/image12.png"/><Relationship Id="rId9" Type="http://schemas.openxmlformats.org/officeDocument/2006/relationships/hyperlink" Target="http://www.jhu.edu/nthakor/images/logos/NINDS_logo.png" TargetMode="External"/><Relationship Id="rId14" Type="http://schemas.openxmlformats.org/officeDocument/2006/relationships/image" Target="../media/image19.png"/><Relationship Id="rId22" Type="http://schemas.openxmlformats.org/officeDocument/2006/relationships/hyperlink" Target="http://upload.wikimedia.org/wikipedia/commons/thumb/7/72/US-NIH-NCMHD-Logo.svg/597px-US-NIH-NCMHD-Logo.svg.png" TargetMode="External"/><Relationship Id="rId27" Type="http://schemas.openxmlformats.org/officeDocument/2006/relationships/image" Target="../media/image26.png"/><Relationship Id="rId30" Type="http://schemas.openxmlformats.org/officeDocument/2006/relationships/image" Target="../media/image28.png"/><Relationship Id="rId35" Type="http://schemas.openxmlformats.org/officeDocument/2006/relationships/image" Target="../media/image31.png"/><Relationship Id="rId43" Type="http://schemas.openxmlformats.org/officeDocument/2006/relationships/image" Target="../media/image35.png"/><Relationship Id="rId48" Type="http://schemas.openxmlformats.org/officeDocument/2006/relationships/image" Target="../media/image38.png"/></Relationships>
</file>

<file path=ppt/slides/_rels/slide8.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41.g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wmf"/><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microsoft.com/office/2007/relationships/hdphoto" Target="../media/hdphoto2.wdp"/></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hyperlink" Target="http://commons.era.nih.gov/" TargetMode="External"/><Relationship Id="rId2" Type="http://schemas.openxmlformats.org/officeDocument/2006/relationships/notesSlide" Target="../notesSlides/notesSlide26.xml"/><Relationship Id="rId1" Type="http://schemas.openxmlformats.org/officeDocument/2006/relationships/slideLayout" Target="../slideLayouts/slideLayout6.xml"/><Relationship Id="rId4" Type="http://schemas.openxmlformats.org/officeDocument/2006/relationships/image" Target="../media/image54.jpeg"/></Relationships>
</file>

<file path=ppt/slides/_rels/slide33.xml.rels><?xml version="1.0" encoding="UTF-8" standalone="yes"?>
<Relationships xmlns="http://schemas.openxmlformats.org/package/2006/relationships"><Relationship Id="rId3" Type="http://schemas.openxmlformats.org/officeDocument/2006/relationships/hyperlink" Target="http://commons.era.nih.gov/" TargetMode="External"/><Relationship Id="rId2" Type="http://schemas.openxmlformats.org/officeDocument/2006/relationships/notesSlide" Target="../notesSlides/notesSlide27.xml"/><Relationship Id="rId1" Type="http://schemas.openxmlformats.org/officeDocument/2006/relationships/slideLayout" Target="../slideLayouts/slideLayout6.xml"/><Relationship Id="rId4" Type="http://schemas.openxmlformats.org/officeDocument/2006/relationships/image" Target="../media/image54.jpeg"/></Relationships>
</file>

<file path=ppt/slides/_rels/slide34.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1.xml"/><Relationship Id="rId1" Type="http://schemas.openxmlformats.org/officeDocument/2006/relationships/slideLayout" Target="../slideLayouts/slideLayout6.xml"/><Relationship Id="rId4" Type="http://schemas.openxmlformats.org/officeDocument/2006/relationships/image" Target="../media/image60.png"/></Relationships>
</file>

<file path=ppt/slides/_rels/slide3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2.xml"/><Relationship Id="rId1" Type="http://schemas.openxmlformats.org/officeDocument/2006/relationships/slideLayout" Target="../slideLayouts/slideLayout6.xml"/><Relationship Id="rId5" Type="http://schemas.openxmlformats.org/officeDocument/2006/relationships/image" Target="../media/image62.png"/><Relationship Id="rId4" Type="http://schemas.openxmlformats.org/officeDocument/2006/relationships/hyperlink" Target="http://grants.nih.gov/grants/grants_process.htm" TargetMode="External"/></Relationships>
</file>

<file path=ppt/slides/_rels/slide4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3.xml"/><Relationship Id="rId1" Type="http://schemas.openxmlformats.org/officeDocument/2006/relationships/slideLayout" Target="../slideLayouts/slideLayout6.xml"/><Relationship Id="rId4" Type="http://schemas.openxmlformats.org/officeDocument/2006/relationships/image" Target="../media/image60.png"/></Relationships>
</file>

<file path=ppt/slides/_rels/slide4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4.xml"/><Relationship Id="rId1" Type="http://schemas.openxmlformats.org/officeDocument/2006/relationships/slideLayout" Target="../slideLayouts/slideLayout6.xml"/><Relationship Id="rId4" Type="http://schemas.openxmlformats.org/officeDocument/2006/relationships/hyperlink" Target="http://grants.nih.gov/grants/funding/funding_program.htm" TargetMode="Externa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hyperlink" Target="http://www.grants.gov/" TargetMode="External"/><Relationship Id="rId4" Type="http://schemas.openxmlformats.org/officeDocument/2006/relationships/image" Target="../media/image65.pn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67.gif"/><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2.xml"/><Relationship Id="rId5" Type="http://schemas.openxmlformats.org/officeDocument/2006/relationships/image" Target="../media/image73.png"/><Relationship Id="rId4" Type="http://schemas.openxmlformats.org/officeDocument/2006/relationships/image" Target="../media/image72.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41.xml"/><Relationship Id="rId1" Type="http://schemas.openxmlformats.org/officeDocument/2006/relationships/slideLayout" Target="../slideLayouts/slideLayout6.xml"/><Relationship Id="rId5" Type="http://schemas.openxmlformats.org/officeDocument/2006/relationships/hyperlink" Target="http://www.grants.nih.gov/" TargetMode="External"/><Relationship Id="rId4" Type="http://schemas.openxmlformats.org/officeDocument/2006/relationships/image" Target="../media/image76.png"/></Relationships>
</file>

<file path=ppt/slides/_rels/slide53.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43.xml"/><Relationship Id="rId1" Type="http://schemas.openxmlformats.org/officeDocument/2006/relationships/slideLayout" Target="../slideLayouts/slideLayout6.xml"/><Relationship Id="rId4" Type="http://schemas.openxmlformats.org/officeDocument/2006/relationships/image" Target="../media/image79.png"/></Relationships>
</file>

<file path=ppt/slides/_rels/slide55.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8" Type="http://schemas.openxmlformats.org/officeDocument/2006/relationships/image" Target="../media/image87.png"/><Relationship Id="rId3" Type="http://schemas.openxmlformats.org/officeDocument/2006/relationships/image" Target="../media/image82.png"/><Relationship Id="rId7" Type="http://schemas.openxmlformats.org/officeDocument/2006/relationships/image" Target="../media/image86.png"/><Relationship Id="rId2" Type="http://schemas.openxmlformats.org/officeDocument/2006/relationships/image" Target="../media/image81.png"/><Relationship Id="rId1" Type="http://schemas.openxmlformats.org/officeDocument/2006/relationships/slideLayout" Target="../slideLayouts/slideLayout2.xml"/><Relationship Id="rId6" Type="http://schemas.openxmlformats.org/officeDocument/2006/relationships/image" Target="../media/image85.png"/><Relationship Id="rId5" Type="http://schemas.openxmlformats.org/officeDocument/2006/relationships/image" Target="../media/image84.png"/><Relationship Id="rId4" Type="http://schemas.openxmlformats.org/officeDocument/2006/relationships/image" Target="../media/image83.png"/></Relationships>
</file>

<file path=ppt/slides/_rels/slide57.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45.xml"/><Relationship Id="rId1" Type="http://schemas.openxmlformats.org/officeDocument/2006/relationships/slideLayout" Target="../slideLayouts/slideLayout6.xml"/><Relationship Id="rId4" Type="http://schemas.openxmlformats.org/officeDocument/2006/relationships/image" Target="../media/image89.jpeg"/></Relationships>
</file>

<file path=ppt/slides/_rels/slide58.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46.xml"/><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3" Type="http://schemas.openxmlformats.org/officeDocument/2006/relationships/hyperlink" Target="http://www.nih.gov/" TargetMode="External"/><Relationship Id="rId2" Type="http://schemas.openxmlformats.org/officeDocument/2006/relationships/notesSlide" Target="../notesSlides/notesSlide47.xml"/><Relationship Id="rId1" Type="http://schemas.openxmlformats.org/officeDocument/2006/relationships/slideLayout" Target="../slideLayouts/slideLayout6.xml"/><Relationship Id="rId5" Type="http://schemas.openxmlformats.org/officeDocument/2006/relationships/hyperlink" Target="http://ned.nih.gov/" TargetMode="External"/><Relationship Id="rId4" Type="http://schemas.openxmlformats.org/officeDocument/2006/relationships/hyperlink" Target="http://projectreporter.nih.gov/" TargetMode="External"/></Relationships>
</file>

<file path=ppt/slides/_rels/slide62.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50.xml"/><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a:xfrm>
            <a:off x="457200" y="609600"/>
            <a:ext cx="8062912" cy="1470025"/>
          </a:xfrm>
        </p:spPr>
        <p:txBody>
          <a:bodyPr/>
          <a:lstStyle/>
          <a:p>
            <a:pPr marL="484632" indent="0" eaLnBrk="1" fontAlgn="auto" hangingPunct="1">
              <a:spcAft>
                <a:spcPts val="0"/>
              </a:spcAft>
              <a:defRPr/>
            </a:pPr>
            <a:r>
              <a:rPr lang="en-US" b="1" dirty="0" smtClean="0">
                <a:solidFill>
                  <a:schemeClr val="accent1">
                    <a:tint val="83000"/>
                    <a:satMod val="150000"/>
                  </a:schemeClr>
                </a:solidFill>
              </a:rPr>
              <a:t>The Nuts and Bolts</a:t>
            </a:r>
            <a:br>
              <a:rPr lang="en-US" b="1" dirty="0" smtClean="0">
                <a:solidFill>
                  <a:schemeClr val="accent1">
                    <a:tint val="83000"/>
                    <a:satMod val="150000"/>
                  </a:schemeClr>
                </a:solidFill>
              </a:rPr>
            </a:br>
            <a:r>
              <a:rPr lang="en-US" b="1" dirty="0" smtClean="0">
                <a:solidFill>
                  <a:schemeClr val="accent1">
                    <a:tint val="83000"/>
                    <a:satMod val="150000"/>
                  </a:schemeClr>
                </a:solidFill>
              </a:rPr>
              <a:t>of NIH Funding</a:t>
            </a:r>
          </a:p>
        </p:txBody>
      </p:sp>
      <p:sp>
        <p:nvSpPr>
          <p:cNvPr id="3" name="Subtitle 2"/>
          <p:cNvSpPr>
            <a:spLocks noGrp="1"/>
          </p:cNvSpPr>
          <p:nvPr>
            <p:ph type="subTitle" idx="1"/>
          </p:nvPr>
        </p:nvSpPr>
        <p:spPr>
          <a:xfrm>
            <a:off x="304800" y="3200400"/>
            <a:ext cx="5029200" cy="2743200"/>
          </a:xfrm>
          <a:ln>
            <a:miter lim="800000"/>
            <a:headEnd/>
            <a:tailEnd/>
          </a:ln>
        </p:spPr>
        <p:txBody>
          <a:bodyPr rtlCol="0">
            <a:normAutofit fontScale="77500" lnSpcReduction="20000"/>
          </a:bodyPr>
          <a:lstStyle/>
          <a:p>
            <a:pPr eaLnBrk="1" fontAlgn="auto" hangingPunct="1">
              <a:spcAft>
                <a:spcPts val="0"/>
              </a:spcAft>
              <a:buFont typeface="Arial" pitchFamily="34" charset="0"/>
              <a:buNone/>
              <a:defRPr/>
            </a:pPr>
            <a:r>
              <a:rPr lang="en-US" sz="3600" b="1" dirty="0" smtClean="0"/>
              <a:t>NIH TOP 10</a:t>
            </a:r>
          </a:p>
          <a:p>
            <a:pPr eaLnBrk="1" fontAlgn="auto" hangingPunct="1">
              <a:spcAft>
                <a:spcPts val="0"/>
              </a:spcAft>
              <a:buFont typeface="Arial" pitchFamily="34" charset="0"/>
              <a:buNone/>
              <a:defRPr/>
            </a:pPr>
            <a:endParaRPr lang="en-US" sz="2800" b="1" dirty="0" smtClean="0"/>
          </a:p>
          <a:p>
            <a:pPr eaLnBrk="1" fontAlgn="auto" hangingPunct="1">
              <a:spcAft>
                <a:spcPts val="0"/>
              </a:spcAft>
              <a:buFont typeface="Arial" pitchFamily="34" charset="0"/>
              <a:buNone/>
              <a:defRPr/>
            </a:pPr>
            <a:endParaRPr lang="en-US" b="1" dirty="0" smtClean="0"/>
          </a:p>
          <a:p>
            <a:pPr eaLnBrk="1" fontAlgn="auto" hangingPunct="1">
              <a:spcAft>
                <a:spcPts val="0"/>
              </a:spcAft>
              <a:buFont typeface="Arial" pitchFamily="34" charset="0"/>
              <a:buNone/>
              <a:defRPr/>
            </a:pPr>
            <a:r>
              <a:rPr lang="en-US" sz="2400" b="1" dirty="0" smtClean="0"/>
              <a:t>Megan </a:t>
            </a:r>
            <a:r>
              <a:rPr lang="en-US" sz="2400" b="1" dirty="0" smtClean="0"/>
              <a:t>Columbus</a:t>
            </a:r>
          </a:p>
          <a:p>
            <a:pPr eaLnBrk="1" fontAlgn="auto" hangingPunct="1">
              <a:spcAft>
                <a:spcPts val="0"/>
              </a:spcAft>
              <a:buFont typeface="Arial" pitchFamily="34" charset="0"/>
              <a:buNone/>
              <a:defRPr/>
            </a:pPr>
            <a:endParaRPr lang="en-US" sz="2400" b="1" dirty="0" smtClean="0"/>
          </a:p>
          <a:p>
            <a:r>
              <a:rPr lang="en-US" sz="2400" cap="none" dirty="0" smtClean="0"/>
              <a:t>Division </a:t>
            </a:r>
            <a:r>
              <a:rPr lang="en-US" sz="2400" cap="none" dirty="0"/>
              <a:t>of </a:t>
            </a:r>
            <a:r>
              <a:rPr lang="en-US" sz="2400" cap="none" dirty="0" smtClean="0"/>
              <a:t>Communication </a:t>
            </a:r>
            <a:r>
              <a:rPr lang="en-US" sz="2400" cap="none" dirty="0"/>
              <a:t>and </a:t>
            </a:r>
            <a:r>
              <a:rPr lang="en-US" sz="2400" cap="none" dirty="0" smtClean="0"/>
              <a:t>Outreach</a:t>
            </a:r>
          </a:p>
          <a:p>
            <a:r>
              <a:rPr lang="en-US" sz="2400" cap="none" dirty="0" smtClean="0"/>
              <a:t>NIH </a:t>
            </a:r>
            <a:r>
              <a:rPr lang="en-US" sz="2400" cap="none" dirty="0"/>
              <a:t>Office of Extramural Research</a:t>
            </a:r>
          </a:p>
          <a:p>
            <a:pPr eaLnBrk="1" fontAlgn="auto" hangingPunct="1">
              <a:spcAft>
                <a:spcPts val="0"/>
              </a:spcAft>
              <a:buFont typeface="Arial" pitchFamily="34" charset="0"/>
              <a:buNone/>
              <a:defRPr/>
            </a:pPr>
            <a:endParaRPr lang="en-US" sz="2400" b="1" dirty="0" smtClean="0"/>
          </a:p>
        </p:txBody>
      </p:sp>
      <p:pic>
        <p:nvPicPr>
          <p:cNvPr id="1026" name="Picture 2" descr="http://www.nih.gov/about/almanac/images/BG1a_72dpi.jpg"/>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16000"/>
                    </a14:imgEffect>
                  </a14:imgLayer>
                </a14:imgProps>
              </a:ext>
              <a:ext uri="{28A0092B-C50C-407E-A947-70E740481C1C}">
                <a14:useLocalDpi xmlns:a14="http://schemas.microsoft.com/office/drawing/2010/main" val="0"/>
              </a:ext>
            </a:extLst>
          </a:blip>
          <a:srcRect/>
          <a:stretch>
            <a:fillRect/>
          </a:stretch>
        </p:blipFill>
        <p:spPr bwMode="auto">
          <a:xfrm>
            <a:off x="4397381" y="2715202"/>
            <a:ext cx="4746619" cy="3533198"/>
          </a:xfrm>
          <a:prstGeom prst="rect">
            <a:avLst/>
          </a:prstGeom>
          <a:noFill/>
          <a:effectLst>
            <a:glow rad="127000">
              <a:schemeClr val="accent1">
                <a:alpha val="0"/>
              </a:schemeClr>
            </a:glow>
            <a:softEdge rad="635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070329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152400"/>
            <a:ext cx="8229600" cy="1143000"/>
          </a:xfrm>
        </p:spPr>
        <p:txBody>
          <a:bodyPr/>
          <a:lstStyle/>
          <a:p>
            <a:pPr>
              <a:defRPr/>
            </a:pPr>
            <a:r>
              <a:rPr lang="en-US" sz="4400" dirty="0" smtClean="0"/>
              <a:t>Top 10 Questions</a:t>
            </a:r>
            <a:endParaRPr lang="en-US" sz="4400" dirty="0"/>
          </a:p>
        </p:txBody>
      </p:sp>
      <p:sp>
        <p:nvSpPr>
          <p:cNvPr id="20483" name="Content Placeholder 4"/>
          <p:cNvSpPr>
            <a:spLocks noGrp="1"/>
          </p:cNvSpPr>
          <p:nvPr>
            <p:ph idx="4294967295"/>
          </p:nvPr>
        </p:nvSpPr>
        <p:spPr>
          <a:xfrm>
            <a:off x="457200" y="1524000"/>
            <a:ext cx="8686800" cy="4525962"/>
          </a:xfrm>
          <a:prstGeom prst="rect">
            <a:avLst/>
          </a:prstGeom>
        </p:spPr>
        <p:txBody>
          <a:bodyPr/>
          <a:lstStyle/>
          <a:p>
            <a:pPr>
              <a:buFont typeface="Wingdings 2" pitchFamily="18" charset="2"/>
              <a:buNone/>
            </a:pPr>
            <a:r>
              <a:rPr lang="en-US" sz="2400" dirty="0" smtClean="0"/>
              <a:t>#1: </a:t>
            </a:r>
            <a:r>
              <a:rPr lang="en-US" dirty="0" smtClean="0"/>
              <a:t>	</a:t>
            </a:r>
            <a:r>
              <a:rPr lang="en-US" sz="2400" dirty="0" smtClean="0"/>
              <a:t>Where’s the money?</a:t>
            </a:r>
          </a:p>
          <a:p>
            <a:pPr>
              <a:buFont typeface="Wingdings 2" pitchFamily="18" charset="2"/>
              <a:buNone/>
            </a:pPr>
            <a:r>
              <a:rPr lang="en-US" sz="2400" dirty="0" smtClean="0"/>
              <a:t>#2:	How do I </a:t>
            </a:r>
            <a:r>
              <a:rPr lang="en-US" sz="2400" dirty="0"/>
              <a:t>g</a:t>
            </a:r>
            <a:r>
              <a:rPr lang="en-US" sz="2400" dirty="0" smtClean="0"/>
              <a:t>et </a:t>
            </a:r>
            <a:r>
              <a:rPr lang="en-US" sz="2400" dirty="0"/>
              <a:t>s</a:t>
            </a:r>
            <a:r>
              <a:rPr lang="en-US" sz="2400" dirty="0" smtClean="0"/>
              <a:t>ome?</a:t>
            </a:r>
          </a:p>
          <a:p>
            <a:pPr>
              <a:buFont typeface="Wingdings 2" pitchFamily="18" charset="2"/>
              <a:buNone/>
            </a:pPr>
            <a:r>
              <a:rPr lang="en-US" sz="2400" dirty="0" smtClean="0"/>
              <a:t>#3:	</a:t>
            </a:r>
            <a:r>
              <a:rPr lang="en-US" sz="2400" dirty="0" smtClean="0"/>
              <a:t>Should I talk to someone at NIH before applying?</a:t>
            </a:r>
            <a:r>
              <a:rPr lang="en-US" sz="2400" dirty="0" smtClean="0"/>
              <a:t>	</a:t>
            </a:r>
          </a:p>
          <a:p>
            <a:pPr>
              <a:buFont typeface="Wingdings 2" pitchFamily="18" charset="2"/>
              <a:buNone/>
            </a:pPr>
            <a:r>
              <a:rPr lang="en-US" sz="2400" dirty="0" smtClean="0"/>
              <a:t>#4:	How </a:t>
            </a:r>
            <a:r>
              <a:rPr lang="en-US" sz="2400" dirty="0"/>
              <a:t>l</a:t>
            </a:r>
            <a:r>
              <a:rPr lang="en-US" sz="2400" dirty="0" smtClean="0"/>
              <a:t>ong does it take to </a:t>
            </a:r>
            <a:r>
              <a:rPr lang="en-US" sz="2400" dirty="0"/>
              <a:t>g</a:t>
            </a:r>
            <a:r>
              <a:rPr lang="en-US" sz="2400" dirty="0" smtClean="0"/>
              <a:t>et funded?</a:t>
            </a:r>
          </a:p>
          <a:p>
            <a:pPr>
              <a:buFont typeface="Wingdings 2" pitchFamily="18" charset="2"/>
              <a:buNone/>
            </a:pPr>
            <a:r>
              <a:rPr lang="en-US" sz="2400" dirty="0" smtClean="0"/>
              <a:t>#5:	What’s the right </a:t>
            </a:r>
            <a:r>
              <a:rPr lang="en-US" sz="2400" dirty="0"/>
              <a:t>t</a:t>
            </a:r>
            <a:r>
              <a:rPr lang="en-US" sz="2400" dirty="0" smtClean="0"/>
              <a:t>ype of grant for </a:t>
            </a:r>
            <a:r>
              <a:rPr lang="en-US" sz="2400" dirty="0"/>
              <a:t>m</a:t>
            </a:r>
            <a:r>
              <a:rPr lang="en-US" sz="2400" dirty="0" smtClean="0"/>
              <a:t>y </a:t>
            </a:r>
            <a:r>
              <a:rPr lang="en-US" sz="2400" dirty="0"/>
              <a:t>i</a:t>
            </a:r>
            <a:r>
              <a:rPr lang="en-US" sz="2400" dirty="0" smtClean="0"/>
              <a:t>dea (and me)?</a:t>
            </a:r>
          </a:p>
          <a:p>
            <a:pPr>
              <a:buFont typeface="Wingdings 2" pitchFamily="18" charset="2"/>
              <a:buNone/>
            </a:pPr>
            <a:r>
              <a:rPr lang="en-US" sz="2400" dirty="0" smtClean="0"/>
              <a:t>#6:	Got Funded! Now What? </a:t>
            </a:r>
          </a:p>
          <a:p>
            <a:pPr>
              <a:buFont typeface="Wingdings 2" pitchFamily="18" charset="2"/>
              <a:buNone/>
            </a:pPr>
            <a:r>
              <a:rPr lang="en-US" sz="2400" dirty="0" smtClean="0"/>
              <a:t>#7:	Not Funded! Now What?</a:t>
            </a:r>
          </a:p>
          <a:p>
            <a:pPr>
              <a:buFont typeface="Wingdings 2" pitchFamily="18" charset="2"/>
              <a:buNone/>
            </a:pPr>
            <a:r>
              <a:rPr lang="en-US" sz="2400" dirty="0" smtClean="0"/>
              <a:t>#8:	How do I track my application?</a:t>
            </a:r>
          </a:p>
          <a:p>
            <a:pPr>
              <a:buFont typeface="Wingdings 2" pitchFamily="18" charset="2"/>
              <a:buNone/>
            </a:pPr>
            <a:r>
              <a:rPr lang="en-US" sz="2400" dirty="0" smtClean="0"/>
              <a:t>#</a:t>
            </a:r>
            <a:r>
              <a:rPr lang="en-US" sz="2400" dirty="0"/>
              <a:t>9</a:t>
            </a:r>
            <a:r>
              <a:rPr lang="en-US" sz="2400" dirty="0" smtClean="0"/>
              <a:t>:	Where is my “go-to” place for info?</a:t>
            </a:r>
          </a:p>
          <a:p>
            <a:pPr>
              <a:buFont typeface="Wingdings 2" pitchFamily="18" charset="2"/>
              <a:buNone/>
            </a:pPr>
            <a:r>
              <a:rPr lang="en-US" sz="2400" dirty="0" smtClean="0"/>
              <a:t>#10:	Final Pieces of Advice?</a:t>
            </a:r>
          </a:p>
          <a:p>
            <a:endParaRPr lang="en-US" sz="2400" dirty="0" smtClean="0"/>
          </a:p>
        </p:txBody>
      </p:sp>
    </p:spTree>
    <p:extLst>
      <p:ext uri="{BB962C8B-B14F-4D97-AF65-F5344CB8AC3E}">
        <p14:creationId xmlns:p14="http://schemas.microsoft.com/office/powerpoint/2010/main" val="404068296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398021" y="5410200"/>
            <a:ext cx="6697662" cy="665163"/>
          </a:xfrm>
        </p:spPr>
        <p:txBody>
          <a:bodyPr/>
          <a:lstStyle/>
          <a:p>
            <a:pPr indent="0" eaLnBrk="1" fontAlgn="auto" hangingPunct="1">
              <a:spcAft>
                <a:spcPts val="0"/>
              </a:spcAft>
              <a:defRPr/>
            </a:pPr>
            <a:r>
              <a:rPr lang="en-US" dirty="0" smtClean="0">
                <a:solidFill>
                  <a:schemeClr val="tx2">
                    <a:tint val="100000"/>
                    <a:shade val="90000"/>
                    <a:satMod val="250000"/>
                    <a:alpha val="100000"/>
                  </a:schemeClr>
                </a:solidFill>
              </a:rPr>
              <a:t>#1 Where is the Money?</a:t>
            </a:r>
            <a:endParaRPr lang="en-US" dirty="0">
              <a:solidFill>
                <a:schemeClr val="tx2">
                  <a:tint val="100000"/>
                  <a:shade val="90000"/>
                  <a:satMod val="250000"/>
                  <a:alpha val="100000"/>
                </a:schemeClr>
              </a:solidFill>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304800"/>
            <a:ext cx="6500813" cy="47355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4627224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394" name="Rectangle 9"/>
          <p:cNvSpPr>
            <a:spLocks noGrp="1" noChangeArrowheads="1"/>
          </p:cNvSpPr>
          <p:nvPr>
            <p:ph type="title"/>
          </p:nvPr>
        </p:nvSpPr>
        <p:spPr>
          <a:xfrm>
            <a:off x="2590800" y="533400"/>
            <a:ext cx="6781800" cy="838200"/>
          </a:xfrm>
        </p:spPr>
        <p:txBody>
          <a:bodyPr>
            <a:normAutofit fontScale="90000"/>
          </a:bodyPr>
          <a:lstStyle/>
          <a:p>
            <a:pPr eaLnBrk="1" hangingPunct="1">
              <a:defRPr/>
            </a:pPr>
            <a:r>
              <a:rPr lang="en-US" altLang="ja-JP" sz="3100" b="1" dirty="0" smtClean="0">
                <a:latin typeface="Arial" pitchFamily="34" charset="0"/>
                <a:cs typeface="Arial" pitchFamily="34" charset="0"/>
              </a:rPr>
              <a:t>NIH: Steward of Biomedical &amp;                                                Behavioral Research for the Nation</a:t>
            </a:r>
            <a:r>
              <a:rPr lang="en-US" altLang="ja-JP" sz="1800" b="1" dirty="0" smtClean="0">
                <a:latin typeface="Arial" pitchFamily="34" charset="0"/>
                <a:cs typeface="Arial" pitchFamily="34" charset="0"/>
              </a:rPr>
              <a:t/>
            </a:r>
            <a:br>
              <a:rPr lang="en-US" altLang="ja-JP" sz="1800" b="1" dirty="0" smtClean="0">
                <a:latin typeface="Arial" pitchFamily="34" charset="0"/>
                <a:cs typeface="Arial" pitchFamily="34" charset="0"/>
              </a:rPr>
            </a:br>
            <a:endParaRPr lang="en-US" sz="1800" b="1" dirty="0" smtClean="0">
              <a:latin typeface="Arial" pitchFamily="34" charset="0"/>
              <a:ea typeface="ＭＳ Ｐゴシック" pitchFamily="34" charset="-128"/>
              <a:cs typeface="Arial" pitchFamily="34" charset="0"/>
            </a:endParaRPr>
          </a:p>
        </p:txBody>
      </p:sp>
      <p:sp>
        <p:nvSpPr>
          <p:cNvPr id="71683" name="Text Box 3"/>
          <p:cNvSpPr txBox="1">
            <a:spLocks noChangeArrowheads="1"/>
          </p:cNvSpPr>
          <p:nvPr/>
        </p:nvSpPr>
        <p:spPr bwMode="auto">
          <a:xfrm>
            <a:off x="3543300" y="1666875"/>
            <a:ext cx="501173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i="1">
                <a:solidFill>
                  <a:schemeClr val="tx1"/>
                </a:solidFill>
                <a:latin typeface="Arial" pitchFamily="34" charset="0"/>
                <a:cs typeface="Arial" pitchFamily="34" charset="0"/>
              </a:defRPr>
            </a:lvl1pPr>
            <a:lvl2pPr marL="742950" indent="-285750" eaLnBrk="0" hangingPunct="0">
              <a:defRPr i="1">
                <a:solidFill>
                  <a:schemeClr val="tx1"/>
                </a:solidFill>
                <a:latin typeface="Arial" pitchFamily="34" charset="0"/>
                <a:cs typeface="Arial" pitchFamily="34" charset="0"/>
              </a:defRPr>
            </a:lvl2pPr>
            <a:lvl3pPr marL="1143000" indent="-228600" eaLnBrk="0" hangingPunct="0">
              <a:defRPr i="1">
                <a:solidFill>
                  <a:schemeClr val="tx1"/>
                </a:solidFill>
                <a:latin typeface="Arial" pitchFamily="34" charset="0"/>
                <a:cs typeface="Arial" pitchFamily="34" charset="0"/>
              </a:defRPr>
            </a:lvl3pPr>
            <a:lvl4pPr marL="1600200" indent="-228600" eaLnBrk="0" hangingPunct="0">
              <a:defRPr i="1">
                <a:solidFill>
                  <a:schemeClr val="tx1"/>
                </a:solidFill>
                <a:latin typeface="Arial" pitchFamily="34" charset="0"/>
                <a:cs typeface="Arial" pitchFamily="34" charset="0"/>
              </a:defRPr>
            </a:lvl4pPr>
            <a:lvl5pPr marL="2057400" indent="-228600" eaLnBrk="0" hangingPunct="0">
              <a:defRPr i="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i="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i="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i="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i="1">
                <a:solidFill>
                  <a:schemeClr val="tx1"/>
                </a:solidFill>
                <a:latin typeface="Arial" pitchFamily="34" charset="0"/>
                <a:cs typeface="Arial" pitchFamily="34" charset="0"/>
              </a:defRPr>
            </a:lvl9pPr>
          </a:lstStyle>
          <a:p>
            <a:pPr eaLnBrk="1" hangingPunct="1"/>
            <a:r>
              <a:rPr lang="en-US" altLang="ja-JP" sz="2400" dirty="0"/>
              <a:t>“Science in pursuit of</a:t>
            </a:r>
            <a:r>
              <a:rPr lang="en-US" altLang="ja-JP" sz="2400" dirty="0">
                <a:solidFill>
                  <a:schemeClr val="bg1"/>
                </a:solidFill>
              </a:rPr>
              <a:t> </a:t>
            </a:r>
            <a:r>
              <a:rPr lang="en-US" altLang="ja-JP" sz="2400" dirty="0">
                <a:solidFill>
                  <a:srgbClr val="000099"/>
                </a:solidFill>
              </a:rPr>
              <a:t>fundamental</a:t>
            </a:r>
            <a:r>
              <a:rPr lang="en-US" altLang="ja-JP" sz="2400" dirty="0">
                <a:solidFill>
                  <a:srgbClr val="FFCC00"/>
                </a:solidFill>
              </a:rPr>
              <a:t> </a:t>
            </a:r>
            <a:r>
              <a:rPr lang="en-US" altLang="ja-JP" sz="2400" dirty="0">
                <a:solidFill>
                  <a:srgbClr val="000099"/>
                </a:solidFill>
              </a:rPr>
              <a:t>knowledge</a:t>
            </a:r>
            <a:r>
              <a:rPr lang="en-US" altLang="ja-JP" sz="2400" dirty="0">
                <a:solidFill>
                  <a:schemeClr val="bg1"/>
                </a:solidFill>
              </a:rPr>
              <a:t> </a:t>
            </a:r>
            <a:r>
              <a:rPr lang="en-US" altLang="ja-JP" sz="2400" dirty="0"/>
              <a:t>about the nature and behavior of living systems . . .</a:t>
            </a:r>
            <a:endParaRPr lang="en-US" sz="2400" dirty="0"/>
          </a:p>
        </p:txBody>
      </p:sp>
      <p:pic>
        <p:nvPicPr>
          <p:cNvPr id="71684" name="Picture 4" descr="1 James Shannon Buildi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28600" y="2057400"/>
            <a:ext cx="2667000" cy="2025650"/>
          </a:xfrm>
          <a:prstGeom prst="rect">
            <a:avLst/>
          </a:prstGeom>
          <a:noFill/>
          <a:ln w="31750">
            <a:solidFill>
              <a:srgbClr val="003399"/>
            </a:solidFill>
            <a:miter lim="800000"/>
            <a:headEnd/>
            <a:tailEnd/>
          </a:ln>
          <a:extLst>
            <a:ext uri="{909E8E84-426E-40DD-AFC4-6F175D3DCCD1}">
              <a14:hiddenFill xmlns:a14="http://schemas.microsoft.com/office/drawing/2010/main">
                <a:solidFill>
                  <a:srgbClr val="FFFFFF"/>
                </a:solidFill>
              </a14:hiddenFill>
            </a:ext>
          </a:extLst>
        </p:spPr>
      </p:pic>
      <p:sp>
        <p:nvSpPr>
          <p:cNvPr id="879621" name="Rectangle 5"/>
          <p:cNvSpPr>
            <a:spLocks noChangeArrowheads="1"/>
          </p:cNvSpPr>
          <p:nvPr/>
        </p:nvSpPr>
        <p:spPr bwMode="auto">
          <a:xfrm>
            <a:off x="3581400" y="3067050"/>
            <a:ext cx="5562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ja-JP" sz="2400" dirty="0"/>
              <a:t>and the</a:t>
            </a:r>
            <a:r>
              <a:rPr lang="en-US" altLang="ja-JP" sz="2400" dirty="0">
                <a:solidFill>
                  <a:schemeClr val="bg1"/>
                </a:solidFill>
              </a:rPr>
              <a:t> </a:t>
            </a:r>
            <a:r>
              <a:rPr lang="en-US" altLang="ja-JP" sz="2400" dirty="0">
                <a:solidFill>
                  <a:srgbClr val="000099"/>
                </a:solidFill>
              </a:rPr>
              <a:t>application of that knowledge  </a:t>
            </a:r>
            <a:r>
              <a:rPr lang="en-US" altLang="ja-JP" sz="2400" dirty="0"/>
              <a:t>to extend healthy life and reduce the burdens of illness and disability</a:t>
            </a:r>
            <a:endParaRPr lang="en-US" sz="2400" dirty="0">
              <a:ea typeface="ＭＳ Ｐゴシック" pitchFamily="34" charset="-128"/>
            </a:endParaRPr>
          </a:p>
        </p:txBody>
      </p:sp>
      <p:pic>
        <p:nvPicPr>
          <p:cNvPr id="879622" name="Picture 6" descr="patient NIH"/>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066800" y="4419600"/>
            <a:ext cx="3028950" cy="1952625"/>
          </a:xfrm>
          <a:prstGeom prst="rect">
            <a:avLst/>
          </a:prstGeom>
          <a:noFill/>
          <a:ln w="28575">
            <a:solidFill>
              <a:srgbClr val="993366"/>
            </a:solidFill>
            <a:miter lim="800000"/>
            <a:headEnd/>
            <a:tailEnd/>
          </a:ln>
          <a:extLst>
            <a:ext uri="{909E8E84-426E-40DD-AFC4-6F175D3DCCD1}">
              <a14:hiddenFill xmlns:a14="http://schemas.microsoft.com/office/drawing/2010/main">
                <a:solidFill>
                  <a:srgbClr val="FFFFFF"/>
                </a:solidFill>
              </a14:hiddenFill>
            </a:ext>
          </a:extLst>
        </p:spPr>
      </p:pic>
      <p:pic>
        <p:nvPicPr>
          <p:cNvPr id="71687" name="Picture 8" descr="Kelley_3861_LR"/>
          <p:cNvPicPr>
            <a:picLocks noChangeAspect="1" noChangeArrowheads="1"/>
          </p:cNvPicPr>
          <p:nvPr/>
        </p:nvPicPr>
        <p:blipFill>
          <a:blip r:embed="rId5" cstate="screen">
            <a:lum bright="10000"/>
            <a:extLst>
              <a:ext uri="{28A0092B-C50C-407E-A947-70E740481C1C}">
                <a14:useLocalDpi xmlns:a14="http://schemas.microsoft.com/office/drawing/2010/main"/>
              </a:ext>
            </a:extLst>
          </a:blip>
          <a:srcRect/>
          <a:stretch>
            <a:fillRect/>
          </a:stretch>
        </p:blipFill>
        <p:spPr bwMode="auto">
          <a:xfrm>
            <a:off x="5133975" y="4419600"/>
            <a:ext cx="2943225" cy="1955800"/>
          </a:xfrm>
          <a:prstGeom prst="rect">
            <a:avLst/>
          </a:prstGeom>
          <a:noFill/>
          <a:ln w="19050">
            <a:solidFill>
              <a:schemeClr val="hlink"/>
            </a:solidFill>
            <a:miter lim="800000"/>
            <a:headEnd/>
            <a:tailEnd/>
          </a:ln>
          <a:extLst>
            <a:ext uri="{909E8E84-426E-40DD-AFC4-6F175D3DCCD1}">
              <a14:hiddenFill xmlns:a14="http://schemas.microsoft.com/office/drawing/2010/main">
                <a:solidFill>
                  <a:srgbClr val="FFFFFF"/>
                </a:solidFill>
              </a14:hiddenFill>
            </a:ext>
          </a:extLst>
        </p:spPr>
      </p:pic>
      <p:pic>
        <p:nvPicPr>
          <p:cNvPr id="10" name="Picture 3"/>
          <p:cNvPicPr>
            <a:picLocks noChangeAspect="1" noChangeArrowheads="1"/>
          </p:cNvPicPr>
          <p:nvPr/>
        </p:nvPicPr>
        <p:blipFill>
          <a:blip r:embed="rId6"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228600" y="592667"/>
            <a:ext cx="2659062" cy="127952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121520496"/>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79621"/>
                                        </p:tgtEl>
                                        <p:attrNameLst>
                                          <p:attrName>style.visibility</p:attrName>
                                        </p:attrNameLst>
                                      </p:cBhvr>
                                      <p:to>
                                        <p:strVal val="visible"/>
                                      </p:to>
                                    </p:set>
                                    <p:animEffect transition="in" filter="fade">
                                      <p:cBhvr>
                                        <p:cTn id="7" dur="1000"/>
                                        <p:tgtEl>
                                          <p:spTgt spid="879621"/>
                                        </p:tgtEl>
                                      </p:cBhvr>
                                    </p:animEffect>
                                  </p:childTnLst>
                                </p:cTn>
                              </p:par>
                              <p:par>
                                <p:cTn id="8" presetID="10" presetClass="entr" presetSubtype="0" fill="hold" nodeType="withEffect">
                                  <p:stCondLst>
                                    <p:cond delay="0"/>
                                  </p:stCondLst>
                                  <p:childTnLst>
                                    <p:set>
                                      <p:cBhvr>
                                        <p:cTn id="9" dur="1" fill="hold">
                                          <p:stCondLst>
                                            <p:cond delay="0"/>
                                          </p:stCondLst>
                                        </p:cTn>
                                        <p:tgtEl>
                                          <p:spTgt spid="879622"/>
                                        </p:tgtEl>
                                        <p:attrNameLst>
                                          <p:attrName>style.visibility</p:attrName>
                                        </p:attrNameLst>
                                      </p:cBhvr>
                                      <p:to>
                                        <p:strVal val="visible"/>
                                      </p:to>
                                    </p:set>
                                    <p:animEffect transition="in" filter="fade">
                                      <p:cBhvr>
                                        <p:cTn id="10" dur="1000"/>
                                        <p:tgtEl>
                                          <p:spTgt spid="8796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962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3"/>
          <p:cNvSpPr>
            <a:spLocks noGrp="1" noChangeArrowheads="1"/>
          </p:cNvSpPr>
          <p:nvPr>
            <p:ph type="title"/>
          </p:nvPr>
        </p:nvSpPr>
        <p:spPr>
          <a:xfrm>
            <a:off x="152400" y="-76200"/>
            <a:ext cx="8915400" cy="990600"/>
          </a:xfrm>
        </p:spPr>
        <p:txBody>
          <a:bodyPr/>
          <a:lstStyle/>
          <a:p>
            <a:pPr eaLnBrk="1" hangingPunct="1"/>
            <a:r>
              <a:rPr lang="en-US" sz="3600" dirty="0" smtClean="0"/>
              <a:t>Understanding the Dual Nature of NIH</a:t>
            </a:r>
          </a:p>
        </p:txBody>
      </p:sp>
      <p:sp>
        <p:nvSpPr>
          <p:cNvPr id="75779" name="Rectangle 2" descr="Blue tissue paper"/>
          <p:cNvSpPr>
            <a:spLocks noChangeArrowheads="1"/>
          </p:cNvSpPr>
          <p:nvPr/>
        </p:nvSpPr>
        <p:spPr bwMode="auto">
          <a:xfrm>
            <a:off x="0" y="990600"/>
            <a:ext cx="9144000" cy="5867400"/>
          </a:xfrm>
          <a:prstGeom prst="rect">
            <a:avLst/>
          </a:prstGeom>
          <a:blipFill dpi="0" rotWithShape="1">
            <a:blip r:embed="rId3">
              <a:extLst>
                <a:ext uri="{28A0092B-C50C-407E-A947-70E740481C1C}">
                  <a14:useLocalDpi xmlns:a14="http://schemas.microsoft.com/office/drawing/2010/main"/>
                </a:ext>
              </a:extLst>
            </a:blip>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solidFill>
                <a:srgbClr val="000000"/>
              </a:solidFill>
            </a:endParaRPr>
          </a:p>
        </p:txBody>
      </p:sp>
      <p:pic>
        <p:nvPicPr>
          <p:cNvPr id="632836" name="Picture 4"/>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114800" y="1235075"/>
            <a:ext cx="4724400" cy="347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632837" name="Text Box 5"/>
          <p:cNvSpPr txBox="1">
            <a:spLocks noChangeArrowheads="1"/>
          </p:cNvSpPr>
          <p:nvPr/>
        </p:nvSpPr>
        <p:spPr bwMode="auto">
          <a:xfrm>
            <a:off x="3886200" y="4851400"/>
            <a:ext cx="5191125"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i="1">
                <a:solidFill>
                  <a:schemeClr val="tx1"/>
                </a:solidFill>
                <a:latin typeface="Arial" pitchFamily="34" charset="0"/>
                <a:cs typeface="Arial" pitchFamily="34" charset="0"/>
              </a:defRPr>
            </a:lvl1pPr>
            <a:lvl2pPr marL="742950" indent="-285750" eaLnBrk="0" hangingPunct="0">
              <a:defRPr i="1">
                <a:solidFill>
                  <a:schemeClr val="tx1"/>
                </a:solidFill>
                <a:latin typeface="Arial" pitchFamily="34" charset="0"/>
                <a:cs typeface="Arial" pitchFamily="34" charset="0"/>
              </a:defRPr>
            </a:lvl2pPr>
            <a:lvl3pPr marL="1143000" indent="-228600" eaLnBrk="0" hangingPunct="0">
              <a:defRPr i="1">
                <a:solidFill>
                  <a:schemeClr val="tx1"/>
                </a:solidFill>
                <a:latin typeface="Arial" pitchFamily="34" charset="0"/>
                <a:cs typeface="Arial" pitchFamily="34" charset="0"/>
              </a:defRPr>
            </a:lvl3pPr>
            <a:lvl4pPr marL="1600200" indent="-228600" eaLnBrk="0" hangingPunct="0">
              <a:defRPr i="1">
                <a:solidFill>
                  <a:schemeClr val="tx1"/>
                </a:solidFill>
                <a:latin typeface="Arial" pitchFamily="34" charset="0"/>
                <a:cs typeface="Arial" pitchFamily="34" charset="0"/>
              </a:defRPr>
            </a:lvl4pPr>
            <a:lvl5pPr marL="2057400" indent="-228600" eaLnBrk="0" hangingPunct="0">
              <a:defRPr i="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i="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i="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i="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i="1">
                <a:solidFill>
                  <a:schemeClr val="tx1"/>
                </a:solidFill>
                <a:latin typeface="Arial" pitchFamily="34" charset="0"/>
                <a:cs typeface="Arial" pitchFamily="34" charset="0"/>
              </a:defRPr>
            </a:lvl9pPr>
          </a:lstStyle>
          <a:p>
            <a:pPr algn="ctr" eaLnBrk="1" hangingPunct="1"/>
            <a:r>
              <a:rPr lang="en-US" sz="2400" b="1">
                <a:solidFill>
                  <a:srgbClr val="000000"/>
                </a:solidFill>
                <a:ea typeface="ＭＳ Ｐゴシック" pitchFamily="34" charset="-128"/>
              </a:rPr>
              <a:t>NIH supports institutions &amp; people</a:t>
            </a:r>
          </a:p>
          <a:p>
            <a:pPr algn="ctr" eaLnBrk="1" hangingPunct="1"/>
            <a:r>
              <a:rPr lang="en-US" b="1">
                <a:solidFill>
                  <a:srgbClr val="000000"/>
                </a:solidFill>
                <a:ea typeface="ＭＳ Ｐゴシック" pitchFamily="34" charset="-128"/>
              </a:rPr>
              <a:t>(Extramural Research)</a:t>
            </a:r>
          </a:p>
        </p:txBody>
      </p:sp>
      <p:sp>
        <p:nvSpPr>
          <p:cNvPr id="632838" name="Text Box 6"/>
          <p:cNvSpPr txBox="1">
            <a:spLocks noChangeArrowheads="1"/>
          </p:cNvSpPr>
          <p:nvPr/>
        </p:nvSpPr>
        <p:spPr bwMode="auto">
          <a:xfrm>
            <a:off x="3962400" y="5562600"/>
            <a:ext cx="515620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i="1">
                <a:solidFill>
                  <a:schemeClr val="tx1"/>
                </a:solidFill>
                <a:latin typeface="Arial" pitchFamily="34" charset="0"/>
                <a:cs typeface="Arial" pitchFamily="34" charset="0"/>
              </a:defRPr>
            </a:lvl1pPr>
            <a:lvl2pPr marL="742950" indent="-285750" eaLnBrk="0" hangingPunct="0">
              <a:defRPr i="1">
                <a:solidFill>
                  <a:schemeClr val="tx1"/>
                </a:solidFill>
                <a:latin typeface="Arial" pitchFamily="34" charset="0"/>
                <a:cs typeface="Arial" pitchFamily="34" charset="0"/>
              </a:defRPr>
            </a:lvl2pPr>
            <a:lvl3pPr marL="1143000" indent="-228600" eaLnBrk="0" hangingPunct="0">
              <a:defRPr i="1">
                <a:solidFill>
                  <a:schemeClr val="tx1"/>
                </a:solidFill>
                <a:latin typeface="Arial" pitchFamily="34" charset="0"/>
                <a:cs typeface="Arial" pitchFamily="34" charset="0"/>
              </a:defRPr>
            </a:lvl3pPr>
            <a:lvl4pPr marL="1600200" indent="-228600" eaLnBrk="0" hangingPunct="0">
              <a:defRPr i="1">
                <a:solidFill>
                  <a:schemeClr val="tx1"/>
                </a:solidFill>
                <a:latin typeface="Arial" pitchFamily="34" charset="0"/>
                <a:cs typeface="Arial" pitchFamily="34" charset="0"/>
              </a:defRPr>
            </a:lvl4pPr>
            <a:lvl5pPr marL="2057400" indent="-228600" eaLnBrk="0" hangingPunct="0">
              <a:defRPr i="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i="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i="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i="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i="1">
                <a:solidFill>
                  <a:schemeClr val="tx1"/>
                </a:solidFill>
                <a:latin typeface="Arial" pitchFamily="34" charset="0"/>
                <a:cs typeface="Arial" pitchFamily="34" charset="0"/>
              </a:defRPr>
            </a:lvl9pPr>
          </a:lstStyle>
          <a:p>
            <a:pPr eaLnBrk="1" hangingPunct="1"/>
            <a:r>
              <a:rPr lang="en-US" sz="2000" b="1">
                <a:solidFill>
                  <a:srgbClr val="000000"/>
                </a:solidFill>
                <a:ea typeface="ＭＳ Ｐゴシック" pitchFamily="34" charset="-128"/>
              </a:rPr>
              <a:t>&gt;4,000 institutions</a:t>
            </a:r>
          </a:p>
          <a:p>
            <a:pPr eaLnBrk="1" hangingPunct="1"/>
            <a:r>
              <a:rPr lang="en-US" sz="2000" b="1">
                <a:solidFill>
                  <a:srgbClr val="000000"/>
                </a:solidFill>
                <a:ea typeface="ＭＳ Ｐゴシック" pitchFamily="34" charset="-128"/>
              </a:rPr>
              <a:t>&gt;300,000 scientists &amp; research personnel</a:t>
            </a:r>
          </a:p>
          <a:p>
            <a:pPr eaLnBrk="1" hangingPunct="1"/>
            <a:r>
              <a:rPr lang="en-US" sz="2000" b="1">
                <a:solidFill>
                  <a:srgbClr val="000000"/>
                </a:solidFill>
                <a:ea typeface="ＭＳ Ｐゴシック" pitchFamily="34" charset="-128"/>
              </a:rPr>
              <a:t>~Approx. 80% of the NIH budget</a:t>
            </a:r>
          </a:p>
        </p:txBody>
      </p:sp>
      <p:grpSp>
        <p:nvGrpSpPr>
          <p:cNvPr id="75783" name="Group 7"/>
          <p:cNvGrpSpPr>
            <a:grpSpLocks/>
          </p:cNvGrpSpPr>
          <p:nvPr/>
        </p:nvGrpSpPr>
        <p:grpSpPr bwMode="auto">
          <a:xfrm>
            <a:off x="420688" y="1836738"/>
            <a:ext cx="3236912" cy="4054475"/>
            <a:chOff x="240" y="576"/>
            <a:chExt cx="2039" cy="2554"/>
          </a:xfrm>
        </p:grpSpPr>
        <p:sp>
          <p:nvSpPr>
            <p:cNvPr id="75784" name="Text Box 8"/>
            <p:cNvSpPr txBox="1">
              <a:spLocks noChangeArrowheads="1"/>
            </p:cNvSpPr>
            <p:nvPr/>
          </p:nvSpPr>
          <p:spPr bwMode="auto">
            <a:xfrm>
              <a:off x="240" y="2016"/>
              <a:ext cx="1916" cy="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i="1">
                  <a:solidFill>
                    <a:schemeClr val="tx1"/>
                  </a:solidFill>
                  <a:latin typeface="Arial" pitchFamily="34" charset="0"/>
                  <a:cs typeface="Arial" pitchFamily="34" charset="0"/>
                </a:defRPr>
              </a:lvl1pPr>
              <a:lvl2pPr marL="742950" indent="-285750" eaLnBrk="0" hangingPunct="0">
                <a:defRPr i="1">
                  <a:solidFill>
                    <a:schemeClr val="tx1"/>
                  </a:solidFill>
                  <a:latin typeface="Arial" pitchFamily="34" charset="0"/>
                  <a:cs typeface="Arial" pitchFamily="34" charset="0"/>
                </a:defRPr>
              </a:lvl2pPr>
              <a:lvl3pPr marL="1143000" indent="-228600" eaLnBrk="0" hangingPunct="0">
                <a:defRPr i="1">
                  <a:solidFill>
                    <a:schemeClr val="tx1"/>
                  </a:solidFill>
                  <a:latin typeface="Arial" pitchFamily="34" charset="0"/>
                  <a:cs typeface="Arial" pitchFamily="34" charset="0"/>
                </a:defRPr>
              </a:lvl3pPr>
              <a:lvl4pPr marL="1600200" indent="-228600" eaLnBrk="0" hangingPunct="0">
                <a:defRPr i="1">
                  <a:solidFill>
                    <a:schemeClr val="tx1"/>
                  </a:solidFill>
                  <a:latin typeface="Arial" pitchFamily="34" charset="0"/>
                  <a:cs typeface="Arial" pitchFamily="34" charset="0"/>
                </a:defRPr>
              </a:lvl4pPr>
              <a:lvl5pPr marL="2057400" indent="-228600" eaLnBrk="0" hangingPunct="0">
                <a:defRPr i="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i="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i="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i="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i="1">
                  <a:solidFill>
                    <a:schemeClr val="tx1"/>
                  </a:solidFill>
                  <a:latin typeface="Arial" pitchFamily="34" charset="0"/>
                  <a:cs typeface="Arial" pitchFamily="34" charset="0"/>
                </a:defRPr>
              </a:lvl9pPr>
            </a:lstStyle>
            <a:p>
              <a:pPr algn="ctr" eaLnBrk="1" hangingPunct="1"/>
              <a:r>
                <a:rPr lang="en-US" sz="2400" b="1">
                  <a:solidFill>
                    <a:srgbClr val="000000"/>
                  </a:solidFill>
                  <a:ea typeface="ＭＳ Ｐゴシック" pitchFamily="34" charset="-128"/>
                </a:rPr>
                <a:t>NIH is an institution</a:t>
              </a:r>
            </a:p>
            <a:p>
              <a:pPr algn="ctr" eaLnBrk="1" hangingPunct="1"/>
              <a:r>
                <a:rPr lang="en-US" b="1">
                  <a:solidFill>
                    <a:srgbClr val="000000"/>
                  </a:solidFill>
                  <a:ea typeface="ＭＳ Ｐゴシック" pitchFamily="34" charset="-128"/>
                </a:rPr>
                <a:t>(Intramural Research)</a:t>
              </a:r>
            </a:p>
          </p:txBody>
        </p:sp>
        <p:sp>
          <p:nvSpPr>
            <p:cNvPr id="75785" name="Text Box 9"/>
            <p:cNvSpPr txBox="1">
              <a:spLocks noChangeArrowheads="1"/>
            </p:cNvSpPr>
            <p:nvPr/>
          </p:nvSpPr>
          <p:spPr bwMode="auto">
            <a:xfrm>
              <a:off x="240" y="2496"/>
              <a:ext cx="2039" cy="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i="1">
                  <a:solidFill>
                    <a:schemeClr val="tx1"/>
                  </a:solidFill>
                  <a:latin typeface="Arial" pitchFamily="34" charset="0"/>
                  <a:cs typeface="Arial" pitchFamily="34" charset="0"/>
                </a:defRPr>
              </a:lvl1pPr>
              <a:lvl2pPr marL="742950" indent="-285750" eaLnBrk="0" hangingPunct="0">
                <a:defRPr i="1">
                  <a:solidFill>
                    <a:schemeClr val="tx1"/>
                  </a:solidFill>
                  <a:latin typeface="Arial" pitchFamily="34" charset="0"/>
                  <a:cs typeface="Arial" pitchFamily="34" charset="0"/>
                </a:defRPr>
              </a:lvl2pPr>
              <a:lvl3pPr marL="1143000" indent="-228600" eaLnBrk="0" hangingPunct="0">
                <a:defRPr i="1">
                  <a:solidFill>
                    <a:schemeClr val="tx1"/>
                  </a:solidFill>
                  <a:latin typeface="Arial" pitchFamily="34" charset="0"/>
                  <a:cs typeface="Arial" pitchFamily="34" charset="0"/>
                </a:defRPr>
              </a:lvl3pPr>
              <a:lvl4pPr marL="1600200" indent="-228600" eaLnBrk="0" hangingPunct="0">
                <a:defRPr i="1">
                  <a:solidFill>
                    <a:schemeClr val="tx1"/>
                  </a:solidFill>
                  <a:latin typeface="Arial" pitchFamily="34" charset="0"/>
                  <a:cs typeface="Arial" pitchFamily="34" charset="0"/>
                </a:defRPr>
              </a:lvl4pPr>
              <a:lvl5pPr marL="2057400" indent="-228600" eaLnBrk="0" hangingPunct="0">
                <a:defRPr i="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i="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i="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i="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i="1">
                  <a:solidFill>
                    <a:schemeClr val="tx1"/>
                  </a:solidFill>
                  <a:latin typeface="Arial" pitchFamily="34" charset="0"/>
                  <a:cs typeface="Arial" pitchFamily="34" charset="0"/>
                </a:defRPr>
              </a:lvl9pPr>
            </a:lstStyle>
            <a:p>
              <a:pPr eaLnBrk="1" hangingPunct="1"/>
              <a:r>
                <a:rPr lang="en-US" sz="2000" b="1">
                  <a:solidFill>
                    <a:srgbClr val="000000"/>
                  </a:solidFill>
                  <a:ea typeface="ＭＳ Ｐゴシック" pitchFamily="34" charset="-128"/>
                </a:rPr>
                <a:t>~Approx. 6,000 scientists</a:t>
              </a:r>
            </a:p>
            <a:p>
              <a:pPr eaLnBrk="1" hangingPunct="1"/>
              <a:r>
                <a:rPr lang="en-US" sz="2000" b="1">
                  <a:solidFill>
                    <a:srgbClr val="000000"/>
                  </a:solidFill>
                  <a:ea typeface="ＭＳ Ｐゴシック" pitchFamily="34" charset="-128"/>
                </a:rPr>
                <a:t>~Approx. 10% of NIH </a:t>
              </a:r>
            </a:p>
            <a:p>
              <a:pPr eaLnBrk="1" hangingPunct="1"/>
              <a:r>
                <a:rPr lang="en-US" sz="2000" b="1">
                  <a:solidFill>
                    <a:srgbClr val="000000"/>
                  </a:solidFill>
                  <a:ea typeface="ＭＳ Ｐゴシック" pitchFamily="34" charset="-128"/>
                </a:rPr>
                <a:t>  budget</a:t>
              </a:r>
            </a:p>
          </p:txBody>
        </p:sp>
        <p:pic>
          <p:nvPicPr>
            <p:cNvPr id="75786" name="Picture 10" descr="clinical cente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40" y="576"/>
              <a:ext cx="1872" cy="1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68823422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3283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32837"/>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328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2837" grpId="0"/>
      <p:bldP spid="63283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FY13 Funding</a:t>
            </a:r>
            <a:endParaRPr lang="en-US" dirty="0"/>
          </a:p>
        </p:txBody>
      </p:sp>
      <p:sp>
        <p:nvSpPr>
          <p:cNvPr id="3" name="Content Placeholder 2"/>
          <p:cNvSpPr>
            <a:spLocks noGrp="1"/>
          </p:cNvSpPr>
          <p:nvPr>
            <p:ph sz="quarter" idx="13"/>
          </p:nvPr>
        </p:nvSpPr>
        <p:spPr>
          <a:xfrm>
            <a:off x="301752" y="1527048"/>
            <a:ext cx="8503920" cy="4264152"/>
          </a:xfrm>
        </p:spPr>
        <p:txBody>
          <a:bodyPr/>
          <a:lstStyle/>
          <a:p>
            <a:endParaRPr lang="en-US" dirty="0"/>
          </a:p>
        </p:txBody>
      </p:sp>
      <p:sp>
        <p:nvSpPr>
          <p:cNvPr id="4" name="Slide Number Placeholder 3"/>
          <p:cNvSpPr>
            <a:spLocks noGrp="1"/>
          </p:cNvSpPr>
          <p:nvPr>
            <p:ph type="sldNum" sz="quarter" idx="16"/>
          </p:nvPr>
        </p:nvSpPr>
        <p:spPr/>
        <p:txBody>
          <a:bodyPr/>
          <a:lstStyle/>
          <a:p>
            <a:pPr>
              <a:defRPr/>
            </a:pPr>
            <a:fld id="{41303DC8-D049-4606-B080-DDC65A2B61F5}" type="slidenum">
              <a:rPr lang="en-US" smtClean="0"/>
              <a:pPr>
                <a:defRPr/>
              </a:pPr>
              <a:t>6</a:t>
            </a:fld>
            <a:endParaRPr lang="en-US" dirty="0"/>
          </a:p>
        </p:txBody>
      </p:sp>
      <p:pic>
        <p:nvPicPr>
          <p:cNvPr id="6146" name="Picture 2" descr="Map shoping NIH funding worldwid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143000"/>
            <a:ext cx="8226566" cy="44212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152400" y="5950226"/>
            <a:ext cx="9144000" cy="461665"/>
          </a:xfrm>
          <a:prstGeom prst="rect">
            <a:avLst/>
          </a:prstGeom>
          <a:noFill/>
        </p:spPr>
        <p:txBody>
          <a:bodyPr wrap="square" rtlCol="0">
            <a:spAutoFit/>
          </a:bodyPr>
          <a:lstStyle/>
          <a:p>
            <a:r>
              <a:rPr lang="en-US" sz="2400" dirty="0" smtClean="0"/>
              <a:t>449 funded projects to foreign organizations, totaling $222.7m</a:t>
            </a:r>
            <a:endParaRPr lang="en-US" sz="2400" dirty="0"/>
          </a:p>
        </p:txBody>
      </p:sp>
    </p:spTree>
    <p:extLst>
      <p:ext uri="{BB962C8B-B14F-4D97-AF65-F5344CB8AC3E}">
        <p14:creationId xmlns:p14="http://schemas.microsoft.com/office/powerpoint/2010/main" val="114125857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9" name="Picture 29" descr="File:US-NIH-CIT-Logo.svg">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62400" y="3884612"/>
            <a:ext cx="914400" cy="38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noAutofit/>
          </a:bodyPr>
          <a:lstStyle/>
          <a:p>
            <a:pPr algn="ctr">
              <a:defRPr/>
            </a:pPr>
            <a:r>
              <a:rPr lang="en-US" sz="4000" dirty="0" smtClean="0"/>
              <a:t>     27 Institutes and Centers (IC) </a:t>
            </a:r>
            <a:endParaRPr lang="en-US" sz="4000" dirty="0"/>
          </a:p>
        </p:txBody>
      </p:sp>
      <p:sp>
        <p:nvSpPr>
          <p:cNvPr id="23555" name="Content Placeholder 2"/>
          <p:cNvSpPr>
            <a:spLocks noGrp="1"/>
          </p:cNvSpPr>
          <p:nvPr>
            <p:ph idx="4294967295"/>
          </p:nvPr>
        </p:nvSpPr>
        <p:spPr>
          <a:xfrm>
            <a:off x="1371600" y="1646238"/>
            <a:ext cx="7772400" cy="4830762"/>
          </a:xfrm>
          <a:prstGeom prst="rect">
            <a:avLst/>
          </a:prstGeom>
        </p:spPr>
        <p:txBody>
          <a:bodyPr/>
          <a:lstStyle/>
          <a:p>
            <a:pPr eaLnBrk="1" hangingPunct="1">
              <a:buFont typeface="Wingdings 2" pitchFamily="18" charset="2"/>
              <a:buNone/>
            </a:pPr>
            <a:r>
              <a:rPr lang="en-US" dirty="0" smtClean="0"/>
              <a:t>Each with a different:</a:t>
            </a:r>
          </a:p>
          <a:p>
            <a:pPr lvl="1" eaLnBrk="1" hangingPunct="1"/>
            <a:r>
              <a:rPr lang="en-US" dirty="0" smtClean="0"/>
              <a:t>mission &amp; priorities</a:t>
            </a:r>
          </a:p>
          <a:p>
            <a:pPr lvl="1" eaLnBrk="1" hangingPunct="1"/>
            <a:r>
              <a:rPr lang="en-US" dirty="0" smtClean="0"/>
              <a:t>budget</a:t>
            </a:r>
          </a:p>
          <a:p>
            <a:pPr lvl="1" eaLnBrk="1" hangingPunct="1"/>
            <a:r>
              <a:rPr lang="en-US" dirty="0" smtClean="0"/>
              <a:t>funding strategy</a:t>
            </a:r>
          </a:p>
          <a:p>
            <a:pPr lvl="1" eaLnBrk="1" hangingPunct="1"/>
            <a:endParaRPr lang="en-US" dirty="0" smtClean="0"/>
          </a:p>
        </p:txBody>
      </p:sp>
      <p:grpSp>
        <p:nvGrpSpPr>
          <p:cNvPr id="3" name="Group 2" descr="graphic of NIH=26 different institutes and centers"/>
          <p:cNvGrpSpPr/>
          <p:nvPr/>
        </p:nvGrpSpPr>
        <p:grpSpPr>
          <a:xfrm>
            <a:off x="119742" y="3352800"/>
            <a:ext cx="8871858" cy="3200400"/>
            <a:chOff x="195942" y="3886200"/>
            <a:chExt cx="8567058" cy="2438400"/>
          </a:xfrm>
        </p:grpSpPr>
        <p:grpSp>
          <p:nvGrpSpPr>
            <p:cNvPr id="23556" name="Group 40" descr="picture showing 26 NIH institutes"/>
            <p:cNvGrpSpPr>
              <a:grpSpLocks/>
            </p:cNvGrpSpPr>
            <p:nvPr/>
          </p:nvGrpSpPr>
          <p:grpSpPr bwMode="auto">
            <a:xfrm>
              <a:off x="3581400" y="3886200"/>
              <a:ext cx="5181600" cy="2438400"/>
              <a:chOff x="304800" y="4191000"/>
              <a:chExt cx="5486400" cy="2540933"/>
            </a:xfrm>
          </p:grpSpPr>
          <p:pic>
            <p:nvPicPr>
              <p:cNvPr id="23560" name="Picture 20" descr="See full size image">
                <a:hlinkClick r:id="rId5"/>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962400" y="5638800"/>
                <a:ext cx="876300" cy="592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61" name="Picture 5" descr="NINR_Master"/>
              <p:cNvPicPr>
                <a:picLocks noChangeAspect="1" noChangeArrowheads="1"/>
              </p:cNvPicPr>
              <p:nvPr/>
            </p:nvPicPr>
            <p:blipFill>
              <a:blip r:embed="rId7" cstate="print">
                <a:extLst>
                  <a:ext uri="{28A0092B-C50C-407E-A947-70E740481C1C}">
                    <a14:useLocalDpi xmlns:a14="http://schemas.microsoft.com/office/drawing/2010/main" val="0"/>
                  </a:ext>
                </a:extLst>
              </a:blip>
              <a:srcRect t="9599" b="9599"/>
              <a:stretch>
                <a:fillRect/>
              </a:stretch>
            </p:blipFill>
            <p:spPr bwMode="auto">
              <a:xfrm rot="2389885">
                <a:off x="2103837" y="4399925"/>
                <a:ext cx="1259914"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62" name="Picture 6" descr="National Institutes of Health Center for Scientific Review"/>
              <p:cNvPicPr>
                <a:picLocks noChangeAspect="1" noChangeArrowheads="1"/>
              </p:cNvPicPr>
              <p:nvPr/>
            </p:nvPicPr>
            <p:blipFill>
              <a:blip r:embed="rId8" cstate="print">
                <a:extLst>
                  <a:ext uri="{28A0092B-C50C-407E-A947-70E740481C1C}">
                    <a14:useLocalDpi xmlns:a14="http://schemas.microsoft.com/office/drawing/2010/main" val="0"/>
                  </a:ext>
                </a:extLst>
              </a:blip>
              <a:srcRect t="25262"/>
              <a:stretch>
                <a:fillRect/>
              </a:stretch>
            </p:blipFill>
            <p:spPr bwMode="auto">
              <a:xfrm>
                <a:off x="3886200" y="4648200"/>
                <a:ext cx="1476375" cy="32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63" name="Picture 9" descr="See full size image">
                <a:hlinkClick r:id="rId9"/>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648200" y="6096000"/>
                <a:ext cx="1143000" cy="635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64" name="Picture 10" descr="nialogo_med"/>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419600" y="4191000"/>
                <a:ext cx="12192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65" name="Picture 11" descr="File:US-NIH-NCCAM-Logo.svg">
                <a:hlinkClick r:id="rId12"/>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3352800" y="5410200"/>
                <a:ext cx="914400"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66" name="Picture 12" descr="NIAID_logo"/>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1371600" y="4876800"/>
                <a:ext cx="528638"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67" name="Picture 13" descr="NIDCD_logo"/>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rot="2439192">
                <a:off x="762000" y="4495800"/>
                <a:ext cx="715788"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68" name="Picture 15" descr="File:US-NIH-NIEHS-Logo.svg">
                <a:hlinkClick r:id="rId16"/>
              </p:cNvPr>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304800" y="4267200"/>
                <a:ext cx="465138"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3569" name="Group 16"/>
              <p:cNvGrpSpPr>
                <a:grpSpLocks/>
              </p:cNvGrpSpPr>
              <p:nvPr/>
            </p:nvGrpSpPr>
            <p:grpSpPr bwMode="auto">
              <a:xfrm>
                <a:off x="3276600" y="4724400"/>
                <a:ext cx="641350" cy="711200"/>
                <a:chOff x="5329" y="192"/>
                <a:chExt cx="454" cy="498"/>
              </a:xfrm>
            </p:grpSpPr>
            <p:pic>
              <p:nvPicPr>
                <p:cNvPr id="23589" name="Picture 17" descr="NIGMS logo">
                  <a:hlinkClick r:id="rId18"/>
                </p:cNvPr>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5376" y="192"/>
                  <a:ext cx="336"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90" name="Text Box 18"/>
                <p:cNvSpPr txBox="1">
                  <a:spLocks noChangeArrowheads="1"/>
                </p:cNvSpPr>
                <p:nvPr/>
              </p:nvSpPr>
              <p:spPr bwMode="auto">
                <a:xfrm>
                  <a:off x="5329" y="508"/>
                  <a:ext cx="454"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1100" b="1">
                      <a:solidFill>
                        <a:srgbClr val="000066"/>
                      </a:solidFill>
                    </a:rPr>
                    <a:t>NIGMS</a:t>
                  </a:r>
                </a:p>
              </p:txBody>
            </p:sp>
          </p:grpSp>
          <p:pic>
            <p:nvPicPr>
              <p:cNvPr id="23570" name="Picture 19" descr="NLM logo">
                <a:hlinkClick r:id="rId20"/>
              </p:cNvPr>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3886200" y="4876800"/>
                <a:ext cx="62865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71" name="Picture 21" descr="See full size image">
                <a:hlinkClick r:id="rId22"/>
              </p:cNvPr>
              <p:cNvPicPr>
                <a:picLocks noChangeAspect="1" noChangeArrowheads="1"/>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5105400" y="5486400"/>
                <a:ext cx="5334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3572" name="Group 22"/>
              <p:cNvGrpSpPr>
                <a:grpSpLocks/>
              </p:cNvGrpSpPr>
              <p:nvPr/>
            </p:nvGrpSpPr>
            <p:grpSpPr bwMode="auto">
              <a:xfrm>
                <a:off x="4495800" y="5029200"/>
                <a:ext cx="1052513" cy="581025"/>
                <a:chOff x="5097" y="3954"/>
                <a:chExt cx="663" cy="366"/>
              </a:xfrm>
            </p:grpSpPr>
            <p:pic>
              <p:nvPicPr>
                <p:cNvPr id="23587" name="Picture 23" descr="CC logo">
                  <a:hlinkClick r:id="rId24"/>
                </p:cNvPr>
                <p:cNvPicPr>
                  <a:picLocks noChangeAspect="1" noChangeArrowheads="1"/>
                </p:cNvPicPr>
                <p:nvPr/>
              </p:nvPicPr>
              <p:blipFill>
                <a:blip r:embed="rId25" cstate="print">
                  <a:extLst>
                    <a:ext uri="{28A0092B-C50C-407E-A947-70E740481C1C}">
                      <a14:useLocalDpi xmlns:a14="http://schemas.microsoft.com/office/drawing/2010/main" val="0"/>
                    </a:ext>
                  </a:extLst>
                </a:blip>
                <a:srcRect/>
                <a:stretch>
                  <a:fillRect/>
                </a:stretch>
              </p:blipFill>
              <p:spPr bwMode="auto">
                <a:xfrm>
                  <a:off x="5328" y="3954"/>
                  <a:ext cx="270" cy="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88" name="Text Box 24"/>
                <p:cNvSpPr txBox="1">
                  <a:spLocks noChangeArrowheads="1"/>
                </p:cNvSpPr>
                <p:nvPr/>
              </p:nvSpPr>
              <p:spPr bwMode="auto">
                <a:xfrm>
                  <a:off x="5097" y="4166"/>
                  <a:ext cx="663"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1000" b="1">
                      <a:solidFill>
                        <a:srgbClr val="336699"/>
                      </a:solidFill>
                      <a:latin typeface="AvantGarde Md BT" pitchFamily="34" charset="0"/>
                    </a:rPr>
                    <a:t>Clinical Center</a:t>
                  </a:r>
                </a:p>
              </p:txBody>
            </p:sp>
          </p:grpSp>
          <p:grpSp>
            <p:nvGrpSpPr>
              <p:cNvPr id="23573" name="Group 25"/>
              <p:cNvGrpSpPr>
                <a:grpSpLocks/>
              </p:cNvGrpSpPr>
              <p:nvPr/>
            </p:nvGrpSpPr>
            <p:grpSpPr bwMode="auto">
              <a:xfrm>
                <a:off x="1752600" y="4953000"/>
                <a:ext cx="965200" cy="714375"/>
                <a:chOff x="3014" y="3648"/>
                <a:chExt cx="608" cy="450"/>
              </a:xfrm>
            </p:grpSpPr>
            <p:pic>
              <p:nvPicPr>
                <p:cNvPr id="23585" name="Picture 26" descr="File:US-NIH-FogartyInternationalCenter-2008Logo.svg">
                  <a:hlinkClick r:id="rId26"/>
                </p:cNvPr>
                <p:cNvPicPr>
                  <a:picLocks noChangeAspect="1" noChangeArrowheads="1"/>
                </p:cNvPicPr>
                <p:nvPr/>
              </p:nvPicPr>
              <p:blipFill>
                <a:blip r:embed="rId27" cstate="print">
                  <a:extLst>
                    <a:ext uri="{28A0092B-C50C-407E-A947-70E740481C1C}">
                      <a14:useLocalDpi xmlns:a14="http://schemas.microsoft.com/office/drawing/2010/main" val="0"/>
                    </a:ext>
                  </a:extLst>
                </a:blip>
                <a:srcRect/>
                <a:stretch>
                  <a:fillRect/>
                </a:stretch>
              </p:blipFill>
              <p:spPr bwMode="auto">
                <a:xfrm>
                  <a:off x="3168" y="3648"/>
                  <a:ext cx="305" cy="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86" name="Text Box 27"/>
                <p:cNvSpPr txBox="1">
                  <a:spLocks noChangeArrowheads="1"/>
                </p:cNvSpPr>
                <p:nvPr/>
              </p:nvSpPr>
              <p:spPr bwMode="auto">
                <a:xfrm>
                  <a:off x="3014" y="3973"/>
                  <a:ext cx="608"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700">
                      <a:solidFill>
                        <a:srgbClr val="777777"/>
                      </a:solidFill>
                    </a:rPr>
                    <a:t>International Center</a:t>
                  </a:r>
                </a:p>
              </p:txBody>
            </p:sp>
          </p:grpSp>
          <p:pic>
            <p:nvPicPr>
              <p:cNvPr id="23574" name="Picture 28" descr="720px-US-NIH-NIMH-Logo"/>
              <p:cNvPicPr>
                <a:picLocks noChangeAspect="1" noChangeArrowheads="1"/>
              </p:cNvPicPr>
              <p:nvPr/>
            </p:nvPicPr>
            <p:blipFill>
              <a:blip r:embed="rId28" cstate="print">
                <a:extLst>
                  <a:ext uri="{28A0092B-C50C-407E-A947-70E740481C1C}">
                    <a14:useLocalDpi xmlns:a14="http://schemas.microsoft.com/office/drawing/2010/main" val="0"/>
                  </a:ext>
                </a:extLst>
              </a:blip>
              <a:srcRect/>
              <a:stretch>
                <a:fillRect/>
              </a:stretch>
            </p:blipFill>
            <p:spPr bwMode="auto">
              <a:xfrm>
                <a:off x="2667000" y="5105400"/>
                <a:ext cx="609600" cy="446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75" name="Picture 30" descr="File:US-NIH-NHLBI-Logo.svg">
                <a:hlinkClick r:id="rId29"/>
              </p:cNvPr>
              <p:cNvPicPr>
                <a:picLocks noChangeAspect="1" noChangeArrowheads="1"/>
              </p:cNvPicPr>
              <p:nvPr/>
            </p:nvPicPr>
            <p:blipFill>
              <a:blip r:embed="rId30" cstate="print">
                <a:extLst>
                  <a:ext uri="{28A0092B-C50C-407E-A947-70E740481C1C}">
                    <a14:useLocalDpi xmlns:a14="http://schemas.microsoft.com/office/drawing/2010/main" val="0"/>
                  </a:ext>
                </a:extLst>
              </a:blip>
              <a:srcRect/>
              <a:stretch>
                <a:fillRect/>
              </a:stretch>
            </p:blipFill>
            <p:spPr bwMode="auto">
              <a:xfrm>
                <a:off x="304800" y="6096000"/>
                <a:ext cx="1524000" cy="43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76" name="Picture 31" descr="NIAMS logo">
                <a:hlinkClick r:id="rId31"/>
              </p:cNvPr>
              <p:cNvPicPr>
                <a:picLocks noChangeAspect="1" noChangeArrowheads="1"/>
              </p:cNvPicPr>
              <p:nvPr/>
            </p:nvPicPr>
            <p:blipFill>
              <a:blip r:embed="rId32" cstate="print">
                <a:extLst>
                  <a:ext uri="{28A0092B-C50C-407E-A947-70E740481C1C}">
                    <a14:useLocalDpi xmlns:a14="http://schemas.microsoft.com/office/drawing/2010/main" val="0"/>
                  </a:ext>
                </a:extLst>
              </a:blip>
              <a:srcRect/>
              <a:stretch>
                <a:fillRect/>
              </a:stretch>
            </p:blipFill>
            <p:spPr bwMode="auto">
              <a:xfrm>
                <a:off x="2819400" y="5867400"/>
                <a:ext cx="99060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77" name="Picture 32" descr="File:US-NIH-NIBIB-Logo.svg">
                <a:hlinkClick r:id="rId33"/>
              </p:cNvPr>
              <p:cNvPicPr>
                <a:picLocks noChangeAspect="1" noChangeArrowheads="1"/>
              </p:cNvPicPr>
              <p:nvPr/>
            </p:nvPicPr>
            <p:blipFill>
              <a:blip r:embed="rId34" cstate="print">
                <a:extLst>
                  <a:ext uri="{28A0092B-C50C-407E-A947-70E740481C1C}">
                    <a14:useLocalDpi xmlns:a14="http://schemas.microsoft.com/office/drawing/2010/main" val="0"/>
                  </a:ext>
                </a:extLst>
              </a:blip>
              <a:srcRect/>
              <a:stretch>
                <a:fillRect/>
              </a:stretch>
            </p:blipFill>
            <p:spPr bwMode="auto">
              <a:xfrm>
                <a:off x="2286000" y="5410200"/>
                <a:ext cx="644525" cy="79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78" name="Picture 34" descr="NIDDK_Logo_400pxls"/>
              <p:cNvPicPr>
                <a:picLocks noChangeAspect="1" noChangeArrowheads="1"/>
              </p:cNvPicPr>
              <p:nvPr/>
            </p:nvPicPr>
            <p:blipFill>
              <a:blip r:embed="rId35" cstate="print">
                <a:extLst>
                  <a:ext uri="{28A0092B-C50C-407E-A947-70E740481C1C}">
                    <a14:useLocalDpi xmlns:a14="http://schemas.microsoft.com/office/drawing/2010/main" val="0"/>
                  </a:ext>
                </a:extLst>
              </a:blip>
              <a:srcRect/>
              <a:stretch>
                <a:fillRect/>
              </a:stretch>
            </p:blipFill>
            <p:spPr bwMode="auto">
              <a:xfrm>
                <a:off x="2819400" y="6324600"/>
                <a:ext cx="1752600"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79" name="Picture 35" descr="See full size image">
                <a:hlinkClick r:id="rId36"/>
              </p:cNvPr>
              <p:cNvPicPr>
                <a:picLocks noChangeAspect="1" noChangeArrowheads="1"/>
              </p:cNvPicPr>
              <p:nvPr/>
            </p:nvPicPr>
            <p:blipFill>
              <a:blip r:embed="rId37" cstate="print">
                <a:extLst>
                  <a:ext uri="{28A0092B-C50C-407E-A947-70E740481C1C}">
                    <a14:useLocalDpi xmlns:a14="http://schemas.microsoft.com/office/drawing/2010/main" val="0"/>
                  </a:ext>
                </a:extLst>
              </a:blip>
              <a:srcRect/>
              <a:stretch>
                <a:fillRect/>
              </a:stretch>
            </p:blipFill>
            <p:spPr bwMode="auto">
              <a:xfrm>
                <a:off x="304800" y="5648325"/>
                <a:ext cx="942975"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80" name="Picture 36" descr="File:US-NIH-NHGRI-Logo.svg">
                <a:hlinkClick r:id="rId38"/>
              </p:cNvPr>
              <p:cNvPicPr>
                <a:picLocks noChangeAspect="1" noChangeArrowheads="1"/>
              </p:cNvPicPr>
              <p:nvPr/>
            </p:nvPicPr>
            <p:blipFill>
              <a:blip r:embed="rId39" cstate="print">
                <a:extLst>
                  <a:ext uri="{28A0092B-C50C-407E-A947-70E740481C1C}">
                    <a14:useLocalDpi xmlns:a14="http://schemas.microsoft.com/office/drawing/2010/main" val="0"/>
                  </a:ext>
                </a:extLst>
              </a:blip>
              <a:srcRect/>
              <a:stretch>
                <a:fillRect/>
              </a:stretch>
            </p:blipFill>
            <p:spPr bwMode="auto">
              <a:xfrm>
                <a:off x="2971800" y="4191000"/>
                <a:ext cx="1295400" cy="43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81" name="Picture 37" descr="File:US-NIH-NIDA-Logo.svg">
                <a:hlinkClick r:id="rId40"/>
              </p:cNvPr>
              <p:cNvPicPr>
                <a:picLocks noChangeAspect="1" noChangeArrowheads="1"/>
              </p:cNvPicPr>
              <p:nvPr/>
            </p:nvPicPr>
            <p:blipFill>
              <a:blip r:embed="rId41" cstate="print">
                <a:extLst>
                  <a:ext uri="{28A0092B-C50C-407E-A947-70E740481C1C}">
                    <a14:useLocalDpi xmlns:a14="http://schemas.microsoft.com/office/drawing/2010/main" val="0"/>
                  </a:ext>
                </a:extLst>
              </a:blip>
              <a:srcRect/>
              <a:stretch>
                <a:fillRect/>
              </a:stretch>
            </p:blipFill>
            <p:spPr bwMode="auto">
              <a:xfrm rot="-1705148">
                <a:off x="1295400" y="5638800"/>
                <a:ext cx="685800" cy="45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82" name="Picture 38" descr="File:US-NIH-NICHD-2008Logo.svg">
                <a:hlinkClick r:id="rId42"/>
              </p:cNvPr>
              <p:cNvPicPr>
                <a:picLocks noChangeAspect="1" noChangeArrowheads="1"/>
              </p:cNvPicPr>
              <p:nvPr/>
            </p:nvPicPr>
            <p:blipFill>
              <a:blip r:embed="rId43" cstate="print">
                <a:extLst>
                  <a:ext uri="{28A0092B-C50C-407E-A947-70E740481C1C}">
                    <a14:useLocalDpi xmlns:a14="http://schemas.microsoft.com/office/drawing/2010/main" val="0"/>
                  </a:ext>
                </a:extLst>
              </a:blip>
              <a:srcRect/>
              <a:stretch>
                <a:fillRect/>
              </a:stretch>
            </p:blipFill>
            <p:spPr bwMode="auto">
              <a:xfrm>
                <a:off x="304800" y="5105400"/>
                <a:ext cx="1020822"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83" name="Picture 39" descr="File:US-NIH-NIDCR-Logo.svg">
                <a:hlinkClick r:id="rId44"/>
              </p:cNvPr>
              <p:cNvPicPr>
                <a:picLocks noChangeAspect="1" noChangeArrowheads="1"/>
              </p:cNvPicPr>
              <p:nvPr/>
            </p:nvPicPr>
            <p:blipFill>
              <a:blip r:embed="rId45" cstate="print">
                <a:extLst>
                  <a:ext uri="{28A0092B-C50C-407E-A947-70E740481C1C}">
                    <a14:useLocalDpi xmlns:a14="http://schemas.microsoft.com/office/drawing/2010/main" val="0"/>
                  </a:ext>
                </a:extLst>
              </a:blip>
              <a:srcRect/>
              <a:stretch>
                <a:fillRect/>
              </a:stretch>
            </p:blipFill>
            <p:spPr bwMode="auto">
              <a:xfrm>
                <a:off x="1828800" y="5791200"/>
                <a:ext cx="685800"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84" name="Picture 40" descr="File:US-NIH-NCI-Logo.svg">
                <a:hlinkClick r:id="rId46"/>
              </p:cNvPr>
              <p:cNvPicPr>
                <a:picLocks noChangeAspect="1" noChangeArrowheads="1"/>
              </p:cNvPicPr>
              <p:nvPr/>
            </p:nvPicPr>
            <p:blipFill>
              <a:blip r:embed="rId47" cstate="print">
                <a:extLst>
                  <a:ext uri="{28A0092B-C50C-407E-A947-70E740481C1C}">
                    <a14:useLocalDpi xmlns:a14="http://schemas.microsoft.com/office/drawing/2010/main" val="0"/>
                  </a:ext>
                </a:extLst>
              </a:blip>
              <a:srcRect/>
              <a:stretch>
                <a:fillRect/>
              </a:stretch>
            </p:blipFill>
            <p:spPr bwMode="auto">
              <a:xfrm>
                <a:off x="1640541" y="4419600"/>
                <a:ext cx="762000"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9" name="Equal 38" descr="equals sign"/>
            <p:cNvSpPr/>
            <p:nvPr/>
          </p:nvSpPr>
          <p:spPr>
            <a:xfrm>
              <a:off x="1981200" y="4724400"/>
              <a:ext cx="1524000" cy="838200"/>
            </a:xfrm>
            <a:prstGeom prst="mathEqual">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pic>
          <p:nvPicPr>
            <p:cNvPr id="1026" name="Picture 2"/>
            <p:cNvPicPr>
              <a:picLocks noChangeAspect="1" noChangeArrowheads="1"/>
            </p:cNvPicPr>
            <p:nvPr/>
          </p:nvPicPr>
          <p:blipFill>
            <a:blip r:embed="rId48">
              <a:extLst>
                <a:ext uri="{28A0092B-C50C-407E-A947-70E740481C1C}">
                  <a14:useLocalDpi xmlns:a14="http://schemas.microsoft.com/office/drawing/2010/main" val="0"/>
                </a:ext>
              </a:extLst>
            </a:blip>
            <a:srcRect/>
            <a:stretch>
              <a:fillRect/>
            </a:stretch>
          </p:blipFill>
          <p:spPr bwMode="auto">
            <a:xfrm>
              <a:off x="195942" y="4552160"/>
              <a:ext cx="2032035" cy="15539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Tree>
    <p:extLst>
      <p:ext uri="{BB962C8B-B14F-4D97-AF65-F5344CB8AC3E}">
        <p14:creationId xmlns:p14="http://schemas.microsoft.com/office/powerpoint/2010/main" val="34603109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8534400" cy="758825"/>
          </a:xfrm>
        </p:spPr>
        <p:txBody>
          <a:bodyPr/>
          <a:lstStyle/>
          <a:p>
            <a:r>
              <a:rPr lang="en-US" dirty="0" smtClean="0"/>
              <a:t>NIH Funding </a:t>
            </a:r>
            <a:r>
              <a:rPr lang="en-US" dirty="0" smtClean="0"/>
              <a:t>Opportunities</a:t>
            </a:r>
            <a:endParaRPr lang="en-US" dirty="0"/>
          </a:p>
        </p:txBody>
      </p:sp>
      <p:sp>
        <p:nvSpPr>
          <p:cNvPr id="3" name="Slide Number Placeholder 2"/>
          <p:cNvSpPr>
            <a:spLocks noGrp="1"/>
          </p:cNvSpPr>
          <p:nvPr>
            <p:ph type="sldNum" sz="quarter" idx="12"/>
          </p:nvPr>
        </p:nvSpPr>
        <p:spPr/>
        <p:txBody>
          <a:bodyPr/>
          <a:lstStyle/>
          <a:p>
            <a:pPr>
              <a:defRPr/>
            </a:pPr>
            <a:fld id="{D535206B-4A4A-47B0-BA21-D142872E963A}" type="slidenum">
              <a:rPr lang="en-US" smtClean="0"/>
              <a:pPr>
                <a:defRPr/>
              </a:pPr>
              <a:t>8</a:t>
            </a:fld>
            <a:endParaRPr lang="en-US" dirty="0"/>
          </a:p>
        </p:txBody>
      </p:sp>
      <p:sp>
        <p:nvSpPr>
          <p:cNvPr id="4" name="Content Placeholder 2"/>
          <p:cNvSpPr txBox="1">
            <a:spLocks/>
          </p:cNvSpPr>
          <p:nvPr/>
        </p:nvSpPr>
        <p:spPr bwMode="auto">
          <a:xfrm>
            <a:off x="457200" y="1524000"/>
            <a:ext cx="84582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73050" indent="-273050" algn="l" rtl="0" eaLnBrk="0" fontAlgn="base" hangingPunct="0">
              <a:spcBef>
                <a:spcPct val="20000"/>
              </a:spcBef>
              <a:spcAft>
                <a:spcPct val="0"/>
              </a:spcAft>
              <a:buClr>
                <a:schemeClr val="accent1"/>
              </a:buClr>
              <a:buSzPct val="85000"/>
              <a:buFont typeface="Wingdings 2" pitchFamily="18" charset="2"/>
              <a:buChar char=""/>
              <a:defRPr sz="2700" kern="1200">
                <a:solidFill>
                  <a:schemeClr val="tx1"/>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itchFamily="2" charset="2"/>
              <a:buChar char=""/>
              <a:defRPr sz="2200" kern="1200">
                <a:solidFill>
                  <a:schemeClr val="tx2"/>
                </a:solidFill>
                <a:latin typeface="+mn-lt"/>
                <a:ea typeface="+mn-ea"/>
                <a:cs typeface="+mn-cs"/>
              </a:defRPr>
            </a:lvl2pPr>
            <a:lvl3pPr marL="822325" indent="-228600" algn="l" rtl="0" eaLnBrk="0" fontAlgn="base" hangingPunct="0">
              <a:spcBef>
                <a:spcPct val="20000"/>
              </a:spcBef>
              <a:spcAft>
                <a:spcPct val="0"/>
              </a:spcAft>
              <a:buClr>
                <a:srgbClr val="9BBB59"/>
              </a:buClr>
              <a:buSzPct val="75000"/>
              <a:buFont typeface="Wingdings 2" pitchFamily="18" charset="2"/>
              <a:buChar char=""/>
              <a:defRPr sz="2000" kern="1200">
                <a:solidFill>
                  <a:schemeClr val="tx1"/>
                </a:solidFill>
                <a:latin typeface="+mn-lt"/>
                <a:ea typeface="+mn-ea"/>
                <a:cs typeface="+mn-cs"/>
              </a:defRPr>
            </a:lvl3pPr>
            <a:lvl4pPr marL="1096963" indent="-228600" algn="l" rtl="0" eaLnBrk="0" fontAlgn="base" hangingPunct="0">
              <a:spcBef>
                <a:spcPct val="20000"/>
              </a:spcBef>
              <a:spcAft>
                <a:spcPct val="0"/>
              </a:spcAft>
              <a:buClr>
                <a:srgbClr val="8064A2"/>
              </a:buClr>
              <a:buSzPct val="70000"/>
              <a:buFont typeface="Wingdings" pitchFamily="2" charset="2"/>
              <a:buChar char=""/>
              <a:defRPr sz="2000" kern="1200">
                <a:solidFill>
                  <a:schemeClr val="tx2"/>
                </a:solidFill>
                <a:latin typeface="+mn-lt"/>
                <a:ea typeface="+mn-ea"/>
                <a:cs typeface="+mn-cs"/>
              </a:defRPr>
            </a:lvl4pPr>
            <a:lvl5pPr marL="1371600" indent="-228600" algn="l" rtl="0" eaLnBrk="0" fontAlgn="base" hangingPunct="0">
              <a:spcBef>
                <a:spcPct val="20000"/>
              </a:spcBef>
              <a:spcAft>
                <a:spcPct val="0"/>
              </a:spcAft>
              <a:buClr>
                <a:srgbClr val="4BACC6"/>
              </a:buClr>
              <a:buChar char="•"/>
              <a:defRPr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sz="1400" kern="1200" cap="all" baseline="0">
                <a:solidFill>
                  <a:schemeClr val="tx1"/>
                </a:solidFill>
                <a:latin typeface="+mn-lt"/>
                <a:ea typeface="+mn-ea"/>
                <a:cs typeface="+mn-cs"/>
              </a:defRPr>
            </a:lvl9pPr>
          </a:lstStyle>
          <a:p>
            <a:pPr eaLnBrk="1" hangingPunct="1"/>
            <a:r>
              <a:rPr lang="en-US" sz="2800" dirty="0" smtClean="0"/>
              <a:t>Advertised through</a:t>
            </a:r>
          </a:p>
          <a:p>
            <a:pPr lvl="1" eaLnBrk="1" hangingPunct="1"/>
            <a:r>
              <a:rPr lang="en-US" sz="2400" dirty="0" smtClean="0"/>
              <a:t>www.Grants.gov</a:t>
            </a:r>
            <a:endParaRPr lang="en-US" sz="2400" dirty="0" smtClean="0"/>
          </a:p>
          <a:p>
            <a:pPr lvl="1" eaLnBrk="1" hangingPunct="1"/>
            <a:r>
              <a:rPr lang="en-US" sz="2400" dirty="0" smtClean="0"/>
              <a:t>NIH Guide for Grants and Contracts</a:t>
            </a:r>
          </a:p>
          <a:p>
            <a:pPr lvl="1" eaLnBrk="1" hangingPunct="1"/>
            <a:endParaRPr lang="en-US" sz="2400" dirty="0" smtClean="0"/>
          </a:p>
          <a:p>
            <a:pPr eaLnBrk="1" hangingPunct="1"/>
            <a:r>
              <a:rPr lang="en-US" sz="2800" dirty="0" smtClean="0"/>
              <a:t>Issued by </a:t>
            </a:r>
          </a:p>
          <a:p>
            <a:pPr lvl="1" eaLnBrk="1" hangingPunct="1"/>
            <a:r>
              <a:rPr lang="en-US" sz="2400" dirty="0" smtClean="0"/>
              <a:t>Each </a:t>
            </a:r>
            <a:r>
              <a:rPr lang="en-US" sz="2400" dirty="0" smtClean="0"/>
              <a:t>NIH Institute and Center (IC)</a:t>
            </a:r>
          </a:p>
          <a:p>
            <a:pPr lvl="1" eaLnBrk="1" hangingPunct="1"/>
            <a:r>
              <a:rPr lang="en-US" sz="2400" dirty="0" smtClean="0"/>
              <a:t>Multiple ICs may be listed on an FOA</a:t>
            </a:r>
            <a:endParaRPr lang="en-US" sz="2400" dirty="0" smtClean="0"/>
          </a:p>
        </p:txBody>
      </p:sp>
      <p:pic>
        <p:nvPicPr>
          <p:cNvPr id="5" name="Picture 4" descr="town_crier"/>
          <p:cNvPicPr>
            <a:picLocks noChangeAspect="1" noChangeArrowheads="1"/>
          </p:cNvPicPr>
          <p:nvPr/>
        </p:nvPicPr>
        <p:blipFill>
          <a:blip r:embed="rId2" cstate="print"/>
          <a:srcRect/>
          <a:stretch>
            <a:fillRect/>
          </a:stretch>
        </p:blipFill>
        <p:spPr bwMode="auto">
          <a:xfrm>
            <a:off x="6070861" y="1295400"/>
            <a:ext cx="2860675" cy="4596122"/>
          </a:xfrm>
          <a:prstGeom prst="rect">
            <a:avLst/>
          </a:prstGeom>
          <a:noFill/>
          <a:ln w="9525">
            <a:noFill/>
            <a:miter lim="800000"/>
            <a:headEnd/>
            <a:tailEnd/>
          </a:ln>
          <a:effectLst>
            <a:softEdge rad="635000"/>
          </a:effectLst>
        </p:spPr>
      </p:pic>
    </p:spTree>
    <p:extLst>
      <p:ext uri="{BB962C8B-B14F-4D97-AF65-F5344CB8AC3E}">
        <p14:creationId xmlns:p14="http://schemas.microsoft.com/office/powerpoint/2010/main" val="6241992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2532" y="351517"/>
            <a:ext cx="8534400" cy="758825"/>
          </a:xfrm>
        </p:spPr>
        <p:txBody>
          <a:bodyPr>
            <a:noAutofit/>
          </a:bodyPr>
          <a:lstStyle/>
          <a:p>
            <a:pPr>
              <a:defRPr/>
            </a:pPr>
            <a:r>
              <a:rPr lang="en-US" sz="3200" dirty="0" smtClean="0"/>
              <a:t>Types of </a:t>
            </a:r>
            <a:br>
              <a:rPr lang="en-US" sz="3200" dirty="0" smtClean="0"/>
            </a:br>
            <a:r>
              <a:rPr lang="en-US" sz="3200" dirty="0" smtClean="0"/>
              <a:t>Funding Opportunity Announcements (FOA)</a:t>
            </a:r>
          </a:p>
        </p:txBody>
      </p:sp>
      <p:graphicFrame>
        <p:nvGraphicFramePr>
          <p:cNvPr id="4" name="Group 58"/>
          <p:cNvGraphicFramePr>
            <a:graphicFrameLocks noGrp="1"/>
          </p:cNvGraphicFramePr>
          <p:nvPr>
            <p:extLst>
              <p:ext uri="{D42A27DB-BD31-4B8C-83A1-F6EECF244321}">
                <p14:modId xmlns:p14="http://schemas.microsoft.com/office/powerpoint/2010/main" val="1114026475"/>
              </p:ext>
            </p:extLst>
          </p:nvPr>
        </p:nvGraphicFramePr>
        <p:xfrm>
          <a:off x="304800" y="1524000"/>
          <a:ext cx="8610600" cy="4925348"/>
        </p:xfrm>
        <a:graphic>
          <a:graphicData uri="http://schemas.openxmlformats.org/drawingml/2006/table">
            <a:tbl>
              <a:tblPr firstRow="1"/>
              <a:tblGrid>
                <a:gridCol w="2818015"/>
                <a:gridCol w="5792585"/>
              </a:tblGrid>
              <a:tr h="456239">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1" i="0" u="none" strike="noStrike" cap="none" normalizeH="0" baseline="0" dirty="0" smtClean="0">
                          <a:ln>
                            <a:noFill/>
                          </a:ln>
                          <a:solidFill>
                            <a:schemeClr val="accent2"/>
                          </a:solidFill>
                          <a:effectLst/>
                          <a:latin typeface="+mn-lt"/>
                        </a:rPr>
                        <a:t>Type of FOA</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1" i="0" u="none" strike="noStrike" cap="none" normalizeH="0" baseline="0" dirty="0" smtClean="0">
                          <a:ln>
                            <a:noFill/>
                          </a:ln>
                          <a:solidFill>
                            <a:schemeClr val="accent2"/>
                          </a:solidFill>
                          <a:effectLst/>
                          <a:latin typeface="+mn-lt"/>
                        </a:rPr>
                        <a:t>Description</a:t>
                      </a:r>
                      <a:endParaRPr kumimoji="0" lang="en-US" sz="2000" b="0" i="0" u="none" strike="noStrike" cap="none" normalizeH="0" baseline="0" dirty="0" smtClean="0">
                        <a:ln>
                          <a:noFill/>
                        </a:ln>
                        <a:solidFill>
                          <a:schemeClr val="tx1"/>
                        </a:solidFill>
                        <a:effectLst/>
                        <a:latin typeface="+mn-lt"/>
                      </a:endParaRP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77241">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1" i="0" u="none" strike="noStrike" cap="none" normalizeH="0" baseline="0" dirty="0" smtClean="0">
                          <a:ln>
                            <a:noFill/>
                          </a:ln>
                          <a:solidFill>
                            <a:schemeClr val="tx1"/>
                          </a:solidFill>
                          <a:effectLst/>
                          <a:latin typeface="+mn-lt"/>
                        </a:rPr>
                        <a:t>Program Announcements (PA, PAR, PAS)</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ase" latinLnBrk="0" hangingPunct="0">
                        <a:lnSpc>
                          <a:spcPct val="100000"/>
                        </a:lnSpc>
                        <a:spcBef>
                          <a:spcPct val="20000"/>
                        </a:spcBef>
                        <a:spcAft>
                          <a:spcPct val="0"/>
                        </a:spcAft>
                        <a:buClrTx/>
                        <a:buSzTx/>
                        <a:buFont typeface="Arial" pitchFamily="34" charset="0"/>
                        <a:buChar char="•"/>
                        <a:tabLst/>
                      </a:pPr>
                      <a:r>
                        <a:rPr kumimoji="0" lang="en-US" sz="2000" b="0" i="0" u="none" strike="noStrike" cap="none" normalizeH="0" baseline="0" dirty="0" smtClean="0">
                          <a:ln>
                            <a:noFill/>
                          </a:ln>
                          <a:solidFill>
                            <a:schemeClr val="tx1"/>
                          </a:solidFill>
                          <a:effectLst/>
                          <a:latin typeface="+mn-lt"/>
                        </a:rPr>
                        <a:t>Highlights areas of focus</a:t>
                      </a:r>
                    </a:p>
                    <a:p>
                      <a:pPr marL="342900" marR="0" lvl="0" indent="-342900" algn="l" defTabSz="914400" rtl="0" eaLnBrk="0" fontAlgn="base" latinLnBrk="0" hangingPunct="0">
                        <a:lnSpc>
                          <a:spcPct val="100000"/>
                        </a:lnSpc>
                        <a:spcBef>
                          <a:spcPct val="20000"/>
                        </a:spcBef>
                        <a:spcAft>
                          <a:spcPct val="0"/>
                        </a:spcAft>
                        <a:buClrTx/>
                        <a:buSzTx/>
                        <a:buFont typeface="Arial" pitchFamily="34" charset="0"/>
                        <a:buChar char="•"/>
                        <a:tabLst/>
                      </a:pPr>
                      <a:r>
                        <a:rPr kumimoji="0" lang="en-US" sz="2000" b="0" i="0" u="none" strike="noStrike" cap="none" normalizeH="0" baseline="0" dirty="0" smtClean="0">
                          <a:ln>
                            <a:noFill/>
                          </a:ln>
                          <a:solidFill>
                            <a:schemeClr val="tx1"/>
                          </a:solidFill>
                          <a:effectLst/>
                          <a:latin typeface="+mn-lt"/>
                        </a:rPr>
                        <a:t>Usually ongoing (3 </a:t>
                      </a:r>
                      <a:r>
                        <a:rPr kumimoji="0" lang="en-US" sz="2000" b="0" i="0" u="none" strike="noStrike" cap="none" normalizeH="0" baseline="0" dirty="0" err="1" smtClean="0">
                          <a:ln>
                            <a:noFill/>
                          </a:ln>
                          <a:solidFill>
                            <a:schemeClr val="tx1"/>
                          </a:solidFill>
                          <a:effectLst/>
                          <a:latin typeface="+mn-lt"/>
                        </a:rPr>
                        <a:t>yrs</a:t>
                      </a:r>
                      <a:r>
                        <a:rPr kumimoji="0" lang="en-US" sz="2000" b="0" i="0" u="none" strike="noStrike" cap="none" normalizeH="0" baseline="0" dirty="0" smtClean="0">
                          <a:ln>
                            <a:noFill/>
                          </a:ln>
                          <a:solidFill>
                            <a:schemeClr val="tx1"/>
                          </a:solidFill>
                          <a:effectLst/>
                          <a:latin typeface="+mn-lt"/>
                        </a:rPr>
                        <a:t>)</a:t>
                      </a:r>
                    </a:p>
                    <a:p>
                      <a:pPr marL="342900" marR="0" lvl="0" indent="-342900" algn="l" defTabSz="914400" rtl="0" eaLnBrk="0" fontAlgn="base" latinLnBrk="0" hangingPunct="0">
                        <a:lnSpc>
                          <a:spcPct val="100000"/>
                        </a:lnSpc>
                        <a:spcBef>
                          <a:spcPct val="20000"/>
                        </a:spcBef>
                        <a:spcAft>
                          <a:spcPct val="0"/>
                        </a:spcAft>
                        <a:buClrTx/>
                        <a:buSzTx/>
                        <a:buFont typeface="Arial" pitchFamily="34" charset="0"/>
                        <a:buChar char="•"/>
                        <a:tabLst/>
                      </a:pPr>
                      <a:r>
                        <a:rPr kumimoji="0" lang="en-US" sz="2000" b="0" i="0" u="none" strike="noStrike" cap="none" normalizeH="0" baseline="0" dirty="0" smtClean="0">
                          <a:ln>
                            <a:noFill/>
                          </a:ln>
                          <a:solidFill>
                            <a:schemeClr val="tx1"/>
                          </a:solidFill>
                          <a:effectLst/>
                          <a:latin typeface="+mn-lt"/>
                        </a:rPr>
                        <a:t>Often use standard receipt dates</a:t>
                      </a: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457685">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1" i="0" u="none" strike="noStrike" cap="none" normalizeH="0" baseline="0" dirty="0" smtClean="0">
                          <a:ln>
                            <a:noFill/>
                          </a:ln>
                          <a:solidFill>
                            <a:schemeClr val="tx1"/>
                          </a:solidFill>
                          <a:effectLst/>
                          <a:latin typeface="+mn-lt"/>
                        </a:rPr>
                        <a:t>Requests for Applications (RFA)</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ase" latinLnBrk="0" hangingPunct="0">
                        <a:lnSpc>
                          <a:spcPct val="100000"/>
                        </a:lnSpc>
                        <a:spcBef>
                          <a:spcPct val="20000"/>
                        </a:spcBef>
                        <a:spcAft>
                          <a:spcPct val="0"/>
                        </a:spcAft>
                        <a:buClrTx/>
                        <a:buSzTx/>
                        <a:buFont typeface="Arial" pitchFamily="34" charset="0"/>
                        <a:buChar char="•"/>
                        <a:tabLst/>
                      </a:pPr>
                      <a:r>
                        <a:rPr kumimoji="0" lang="en-US" sz="2000" b="0" i="0" u="none" strike="noStrike" cap="none" normalizeH="0" baseline="0" dirty="0" smtClean="0">
                          <a:ln>
                            <a:noFill/>
                          </a:ln>
                          <a:solidFill>
                            <a:schemeClr val="tx1"/>
                          </a:solidFill>
                          <a:effectLst/>
                          <a:latin typeface="+mn-lt"/>
                        </a:rPr>
                        <a:t>Narrowly defined scope</a:t>
                      </a:r>
                    </a:p>
                    <a:p>
                      <a:pPr marL="342900" marR="0" lvl="0" indent="-342900" algn="l" defTabSz="914400" rtl="0" eaLnBrk="0" fontAlgn="base" latinLnBrk="0" hangingPunct="0">
                        <a:lnSpc>
                          <a:spcPct val="100000"/>
                        </a:lnSpc>
                        <a:spcBef>
                          <a:spcPct val="20000"/>
                        </a:spcBef>
                        <a:spcAft>
                          <a:spcPct val="0"/>
                        </a:spcAft>
                        <a:buClrTx/>
                        <a:buSzTx/>
                        <a:buFont typeface="Arial" pitchFamily="34" charset="0"/>
                        <a:buChar char="•"/>
                        <a:tabLst/>
                      </a:pPr>
                      <a:r>
                        <a:rPr kumimoji="0" lang="en-US" sz="2000" b="0" i="0" u="none" strike="noStrike" cap="none" normalizeH="0" baseline="0" dirty="0" smtClean="0">
                          <a:ln>
                            <a:noFill/>
                          </a:ln>
                          <a:solidFill>
                            <a:schemeClr val="tx1"/>
                          </a:solidFill>
                          <a:effectLst/>
                          <a:latin typeface="+mn-lt"/>
                        </a:rPr>
                        <a:t>Usually single receipt date </a:t>
                      </a:r>
                    </a:p>
                    <a:p>
                      <a:pPr marL="342900" marR="0" lvl="0" indent="-342900" algn="l" defTabSz="914400" rtl="0" eaLnBrk="0" fontAlgn="base" latinLnBrk="0" hangingPunct="0">
                        <a:lnSpc>
                          <a:spcPct val="100000"/>
                        </a:lnSpc>
                        <a:spcBef>
                          <a:spcPct val="20000"/>
                        </a:spcBef>
                        <a:spcAft>
                          <a:spcPct val="0"/>
                        </a:spcAft>
                        <a:buClrTx/>
                        <a:buSzTx/>
                        <a:buFont typeface="Arial" pitchFamily="34" charset="0"/>
                        <a:buChar char="•"/>
                        <a:tabLst/>
                      </a:pPr>
                      <a:r>
                        <a:rPr kumimoji="0" lang="en-US" sz="2000" b="0" i="0" u="none" strike="noStrike" cap="none" normalizeH="0" baseline="0" dirty="0" smtClean="0">
                          <a:ln>
                            <a:noFill/>
                          </a:ln>
                          <a:solidFill>
                            <a:schemeClr val="tx1"/>
                          </a:solidFill>
                          <a:effectLst/>
                          <a:latin typeface="+mn-lt"/>
                        </a:rPr>
                        <a:t>Set aside funds</a:t>
                      </a:r>
                    </a:p>
                    <a:p>
                      <a:pPr marL="342900" marR="0" lvl="0" indent="-342900" algn="l" defTabSz="914400" rtl="0" eaLnBrk="0" fontAlgn="base" latinLnBrk="0" hangingPunct="0">
                        <a:lnSpc>
                          <a:spcPct val="100000"/>
                        </a:lnSpc>
                        <a:spcBef>
                          <a:spcPct val="20000"/>
                        </a:spcBef>
                        <a:spcAft>
                          <a:spcPct val="0"/>
                        </a:spcAft>
                        <a:buClrTx/>
                        <a:buSzTx/>
                        <a:buFont typeface="Arial" pitchFamily="34" charset="0"/>
                        <a:buChar char="•"/>
                        <a:tabLst/>
                      </a:pPr>
                      <a:r>
                        <a:rPr kumimoji="0" lang="en-US" sz="2000" b="0" i="0" u="none" strike="noStrike" cap="none" normalizeH="0" baseline="0" dirty="0" smtClean="0">
                          <a:ln>
                            <a:noFill/>
                          </a:ln>
                          <a:solidFill>
                            <a:schemeClr val="tx1"/>
                          </a:solidFill>
                          <a:effectLst/>
                          <a:latin typeface="+mn-lt"/>
                        </a:rPr>
                        <a:t>IC usually convenes review panel</a:t>
                      </a: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755169">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1" i="0" u="none" strike="noStrike" cap="none" normalizeH="0" baseline="0" dirty="0" smtClean="0">
                          <a:ln>
                            <a:noFill/>
                          </a:ln>
                          <a:solidFill>
                            <a:schemeClr val="tx1"/>
                          </a:solidFill>
                          <a:effectLst/>
                          <a:latin typeface="+mn-lt"/>
                        </a:rPr>
                        <a:t>Parent Announcements</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ase" latinLnBrk="0" hangingPunct="0">
                        <a:lnSpc>
                          <a:spcPct val="100000"/>
                        </a:lnSpc>
                        <a:spcBef>
                          <a:spcPct val="20000"/>
                        </a:spcBef>
                        <a:spcAft>
                          <a:spcPct val="0"/>
                        </a:spcAft>
                        <a:buClrTx/>
                        <a:buSzTx/>
                        <a:buFont typeface="Arial" pitchFamily="34" charset="0"/>
                        <a:buChar char="•"/>
                        <a:tabLst/>
                      </a:pPr>
                      <a:r>
                        <a:rPr kumimoji="0" lang="en-US" sz="2000" b="0" i="0" u="none" strike="noStrike" cap="none" normalizeH="0" baseline="0" dirty="0" smtClean="0">
                          <a:ln>
                            <a:noFill/>
                          </a:ln>
                          <a:solidFill>
                            <a:schemeClr val="tx1"/>
                          </a:solidFill>
                          <a:effectLst/>
                          <a:latin typeface="+mn-lt"/>
                        </a:rPr>
                        <a:t>Type of program announcement</a:t>
                      </a:r>
                    </a:p>
                    <a:p>
                      <a:pPr marL="342900" marR="0" lvl="0" indent="-342900" algn="l" defTabSz="914400" rtl="0" eaLnBrk="0" fontAlgn="base" latinLnBrk="0" hangingPunct="0">
                        <a:lnSpc>
                          <a:spcPct val="100000"/>
                        </a:lnSpc>
                        <a:spcBef>
                          <a:spcPct val="20000"/>
                        </a:spcBef>
                        <a:spcAft>
                          <a:spcPct val="0"/>
                        </a:spcAft>
                        <a:buClrTx/>
                        <a:buSzTx/>
                        <a:buFont typeface="Arial" pitchFamily="34" charset="0"/>
                        <a:buChar char="•"/>
                        <a:tabLst/>
                      </a:pPr>
                      <a:r>
                        <a:rPr kumimoji="0" lang="en-US" sz="2000" b="0" i="0" u="none" strike="noStrike" cap="none" normalizeH="0" baseline="0" dirty="0" smtClean="0">
                          <a:ln>
                            <a:noFill/>
                          </a:ln>
                          <a:solidFill>
                            <a:schemeClr val="tx1"/>
                          </a:solidFill>
                          <a:effectLst/>
                          <a:latin typeface="+mn-lt"/>
                        </a:rPr>
                        <a:t>Generally span the breadth of NIH mission</a:t>
                      </a:r>
                    </a:p>
                    <a:p>
                      <a:pPr marL="342900" marR="0" lvl="0" indent="-342900" algn="l" defTabSz="914400" rtl="0" eaLnBrk="0" fontAlgn="base" latinLnBrk="0" hangingPunct="0">
                        <a:lnSpc>
                          <a:spcPct val="100000"/>
                        </a:lnSpc>
                        <a:spcBef>
                          <a:spcPct val="20000"/>
                        </a:spcBef>
                        <a:spcAft>
                          <a:spcPct val="0"/>
                        </a:spcAft>
                        <a:buClrTx/>
                        <a:buSzTx/>
                        <a:buFont typeface="Arial" pitchFamily="34" charset="0"/>
                        <a:buChar char="•"/>
                        <a:tabLst/>
                      </a:pPr>
                      <a:r>
                        <a:rPr kumimoji="0" lang="en-US" sz="2000" b="0" i="0" u="none" strike="noStrike" cap="none" normalizeH="0" baseline="0" dirty="0" smtClean="0">
                          <a:ln>
                            <a:noFill/>
                          </a:ln>
                          <a:solidFill>
                            <a:schemeClr val="tx1"/>
                          </a:solidFill>
                          <a:effectLst/>
                          <a:latin typeface="+mn-lt"/>
                        </a:rPr>
                        <a:t>By activity code (R01, R03, </a:t>
                      </a:r>
                      <a:r>
                        <a:rPr kumimoji="0" lang="en-US" sz="2000" b="0" i="0" u="none" strike="noStrike" cap="none" normalizeH="0" baseline="0" dirty="0" err="1" smtClean="0">
                          <a:ln>
                            <a:noFill/>
                          </a:ln>
                          <a:solidFill>
                            <a:schemeClr val="tx1"/>
                          </a:solidFill>
                          <a:effectLst/>
                          <a:latin typeface="+mn-lt"/>
                        </a:rPr>
                        <a:t>etc</a:t>
                      </a:r>
                      <a:r>
                        <a:rPr kumimoji="0" lang="en-US" sz="2000" b="0" i="0" u="none" strike="noStrike" cap="none" normalizeH="0" baseline="0" dirty="0" smtClean="0">
                          <a:ln>
                            <a:noFill/>
                          </a:ln>
                          <a:solidFill>
                            <a:schemeClr val="tx1"/>
                          </a:solidFill>
                          <a:effectLst/>
                          <a:latin typeface="+mn-lt"/>
                        </a:rPr>
                        <a:t>)</a:t>
                      </a:r>
                    </a:p>
                    <a:p>
                      <a:pPr marL="342900" marR="0" lvl="0" indent="-342900" algn="l" defTabSz="914400" rtl="0" eaLnBrk="0" fontAlgn="base" latinLnBrk="0" hangingPunct="0">
                        <a:lnSpc>
                          <a:spcPct val="100000"/>
                        </a:lnSpc>
                        <a:spcBef>
                          <a:spcPct val="20000"/>
                        </a:spcBef>
                        <a:spcAft>
                          <a:spcPct val="0"/>
                        </a:spcAft>
                        <a:buClrTx/>
                        <a:buSzTx/>
                        <a:buFont typeface="Arial" pitchFamily="34" charset="0"/>
                        <a:buChar char="•"/>
                        <a:tabLst/>
                      </a:pPr>
                      <a:r>
                        <a:rPr kumimoji="0" lang="en-US" sz="2000" b="0" i="0" u="none" strike="noStrike" cap="none" normalizeH="0" baseline="0" dirty="0" smtClean="0">
                          <a:ln>
                            <a:noFill/>
                          </a:ln>
                          <a:solidFill>
                            <a:schemeClr val="tx1"/>
                          </a:solidFill>
                          <a:effectLst/>
                          <a:latin typeface="+mn-lt"/>
                        </a:rPr>
                        <a:t>For “investigator initiated” or “unsolicited” research ideas</a:t>
                      </a: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150086083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446338" y="4724400"/>
            <a:ext cx="6697662" cy="665163"/>
          </a:xfrm>
        </p:spPr>
        <p:txBody>
          <a:bodyPr>
            <a:normAutofit/>
          </a:bodyPr>
          <a:lstStyle/>
          <a:p>
            <a:pPr indent="0" eaLnBrk="1" fontAlgn="auto" hangingPunct="1">
              <a:spcAft>
                <a:spcPts val="0"/>
              </a:spcAft>
              <a:defRPr/>
            </a:pPr>
            <a:r>
              <a:rPr lang="en-US" dirty="0" smtClean="0">
                <a:solidFill>
                  <a:schemeClr val="tx2">
                    <a:tint val="100000"/>
                    <a:shade val="90000"/>
                    <a:satMod val="250000"/>
                    <a:alpha val="100000"/>
                  </a:schemeClr>
                </a:solidFill>
              </a:rPr>
              <a:t>#2: How Do I Get Some?</a:t>
            </a:r>
            <a:endParaRPr lang="en-US" dirty="0">
              <a:solidFill>
                <a:schemeClr val="tx2">
                  <a:tint val="100000"/>
                  <a:shade val="90000"/>
                  <a:satMod val="250000"/>
                  <a:alpha val="100000"/>
                </a:schemeClr>
              </a:solidFill>
            </a:endParaRPr>
          </a:p>
        </p:txBody>
      </p:sp>
      <p:pic>
        <p:nvPicPr>
          <p:cNvPr id="5" name="Picture Placeholder 4" descr="Make money.jpg"/>
          <p:cNvPicPr>
            <a:picLocks noGrp="1" noChangeAspect="1"/>
          </p:cNvPicPr>
          <p:nvPr>
            <p:ph type="pic" idx="4294967295"/>
          </p:nvPr>
        </p:nvPicPr>
        <p:blipFill>
          <a:blip r:embed="rId3" cstate="print"/>
          <a:srcRect/>
          <a:stretch>
            <a:fillRect/>
          </a:stretch>
        </p:blipFill>
        <p:spPr>
          <a:xfrm>
            <a:off x="0" y="249238"/>
            <a:ext cx="8534400" cy="4343400"/>
          </a:xfrm>
        </p:spPr>
      </p:pic>
    </p:spTree>
    <p:extLst>
      <p:ext uri="{BB962C8B-B14F-4D97-AF65-F5344CB8AC3E}">
        <p14:creationId xmlns:p14="http://schemas.microsoft.com/office/powerpoint/2010/main" val="245912724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228600"/>
            <a:ext cx="8534400" cy="758825"/>
          </a:xfrm>
        </p:spPr>
        <p:txBody>
          <a:bodyPr/>
          <a:lstStyle/>
          <a:p>
            <a:pPr>
              <a:defRPr/>
            </a:pPr>
            <a:r>
              <a:rPr lang="en-US" sz="3600" dirty="0"/>
              <a:t>Where to start</a:t>
            </a:r>
            <a:endParaRPr lang="en-US" dirty="0"/>
          </a:p>
        </p:txBody>
      </p:sp>
      <p:sp>
        <p:nvSpPr>
          <p:cNvPr id="5123" name="Content Placeholder 2"/>
          <p:cNvSpPr>
            <a:spLocks noGrp="1"/>
          </p:cNvSpPr>
          <p:nvPr>
            <p:ph idx="4294967295"/>
          </p:nvPr>
        </p:nvSpPr>
        <p:spPr>
          <a:xfrm>
            <a:off x="533400" y="1371600"/>
            <a:ext cx="8610600" cy="5715000"/>
          </a:xfrm>
        </p:spPr>
        <p:txBody>
          <a:bodyPr>
            <a:normAutofit/>
          </a:bodyPr>
          <a:lstStyle/>
          <a:p>
            <a:pPr eaLnBrk="1" fontAlgn="auto" hangingPunct="1">
              <a:spcBef>
                <a:spcPts val="0"/>
              </a:spcBef>
              <a:spcAft>
                <a:spcPts val="0"/>
              </a:spcAft>
              <a:buFont typeface="Wingdings 2"/>
              <a:buChar char=""/>
              <a:defRPr/>
            </a:pPr>
            <a:endParaRPr lang="en-US" sz="2000" dirty="0" smtClean="0"/>
          </a:p>
          <a:p>
            <a:pPr eaLnBrk="1" fontAlgn="auto" hangingPunct="1">
              <a:spcBef>
                <a:spcPts val="0"/>
              </a:spcBef>
              <a:spcAft>
                <a:spcPts val="0"/>
              </a:spcAft>
              <a:buFont typeface="Wingdings 2"/>
              <a:buChar char=""/>
              <a:defRPr/>
            </a:pPr>
            <a:r>
              <a:rPr lang="en-US" dirty="0" smtClean="0"/>
              <a:t>Identify a funding opportunity </a:t>
            </a:r>
          </a:p>
          <a:p>
            <a:pPr lvl="1" eaLnBrk="1" fontAlgn="auto" hangingPunct="1">
              <a:spcBef>
                <a:spcPts val="0"/>
              </a:spcBef>
              <a:spcAft>
                <a:spcPts val="0"/>
              </a:spcAft>
              <a:buFont typeface="Wingdings 2"/>
              <a:buChar char=""/>
              <a:defRPr/>
            </a:pPr>
            <a:r>
              <a:rPr lang="en-US" dirty="0" smtClean="0"/>
              <a:t>If no FOA specific to your area, look for a “parent” </a:t>
            </a:r>
            <a:r>
              <a:rPr lang="en-US" dirty="0" smtClean="0"/>
              <a:t>announcement</a:t>
            </a:r>
            <a:endParaRPr lang="en-US" dirty="0" smtClean="0"/>
          </a:p>
          <a:p>
            <a:pPr eaLnBrk="1" fontAlgn="auto" hangingPunct="1">
              <a:spcBef>
                <a:spcPts val="0"/>
              </a:spcBef>
              <a:spcAft>
                <a:spcPts val="0"/>
              </a:spcAft>
              <a:buFont typeface="Wingdings 2"/>
              <a:buChar char=""/>
              <a:defRPr/>
            </a:pPr>
            <a:endParaRPr lang="en-US" sz="2000" dirty="0" smtClean="0"/>
          </a:p>
          <a:p>
            <a:pPr eaLnBrk="1" fontAlgn="auto" hangingPunct="1">
              <a:spcBef>
                <a:spcPts val="0"/>
              </a:spcBef>
              <a:spcAft>
                <a:spcPts val="0"/>
              </a:spcAft>
              <a:buFont typeface="Wingdings 2"/>
              <a:buChar char=""/>
              <a:defRPr/>
            </a:pPr>
            <a:r>
              <a:rPr lang="en-US" dirty="0" smtClean="0"/>
              <a:t>Talk with NIH staff about your idea and where it fits</a:t>
            </a:r>
          </a:p>
          <a:p>
            <a:pPr marL="0" indent="0" eaLnBrk="1" fontAlgn="auto" hangingPunct="1">
              <a:spcBef>
                <a:spcPts val="0"/>
              </a:spcBef>
              <a:spcAft>
                <a:spcPts val="0"/>
              </a:spcAft>
              <a:buNone/>
              <a:defRPr/>
            </a:pPr>
            <a:endParaRPr lang="en-US" sz="2000" dirty="0" smtClean="0"/>
          </a:p>
          <a:p>
            <a:pPr eaLnBrk="1" fontAlgn="auto" hangingPunct="1">
              <a:spcBef>
                <a:spcPts val="0"/>
              </a:spcBef>
              <a:spcAft>
                <a:spcPts val="0"/>
              </a:spcAft>
              <a:buFont typeface="Wingdings 2"/>
              <a:buChar char=""/>
              <a:defRPr/>
            </a:pPr>
            <a:r>
              <a:rPr lang="en-US" dirty="0" smtClean="0"/>
              <a:t>Write a strong proposal that addresses review </a:t>
            </a:r>
            <a:r>
              <a:rPr lang="en-US" dirty="0" smtClean="0"/>
              <a:t>criteria</a:t>
            </a:r>
          </a:p>
          <a:p>
            <a:pPr lvl="1" eaLnBrk="1" fontAlgn="auto" hangingPunct="1">
              <a:spcBef>
                <a:spcPts val="0"/>
              </a:spcBef>
              <a:spcAft>
                <a:spcPts val="0"/>
              </a:spcAft>
              <a:buFont typeface="Wingdings 2"/>
              <a:buChar char=""/>
              <a:defRPr/>
            </a:pPr>
            <a:r>
              <a:rPr lang="en-US" dirty="0" smtClean="0">
                <a:solidFill>
                  <a:schemeClr val="tx1"/>
                </a:solidFill>
              </a:rPr>
              <a:t>Significance</a:t>
            </a:r>
          </a:p>
          <a:p>
            <a:pPr lvl="1" eaLnBrk="1" fontAlgn="auto" hangingPunct="1">
              <a:spcBef>
                <a:spcPts val="0"/>
              </a:spcBef>
              <a:spcAft>
                <a:spcPts val="0"/>
              </a:spcAft>
              <a:buFont typeface="Wingdings 2"/>
              <a:buChar char=""/>
              <a:defRPr/>
            </a:pPr>
            <a:r>
              <a:rPr lang="en-US" dirty="0" smtClean="0">
                <a:solidFill>
                  <a:schemeClr val="tx1"/>
                </a:solidFill>
              </a:rPr>
              <a:t>Investigators</a:t>
            </a:r>
          </a:p>
          <a:p>
            <a:pPr lvl="1" eaLnBrk="1" fontAlgn="auto" hangingPunct="1">
              <a:spcBef>
                <a:spcPts val="0"/>
              </a:spcBef>
              <a:spcAft>
                <a:spcPts val="0"/>
              </a:spcAft>
              <a:buFont typeface="Wingdings 2"/>
              <a:buChar char=""/>
              <a:defRPr/>
            </a:pPr>
            <a:r>
              <a:rPr lang="en-US" dirty="0" smtClean="0">
                <a:solidFill>
                  <a:schemeClr val="tx1"/>
                </a:solidFill>
              </a:rPr>
              <a:t>Innovation</a:t>
            </a:r>
          </a:p>
          <a:p>
            <a:pPr lvl="1" eaLnBrk="1" fontAlgn="auto" hangingPunct="1">
              <a:spcBef>
                <a:spcPts val="0"/>
              </a:spcBef>
              <a:spcAft>
                <a:spcPts val="0"/>
              </a:spcAft>
              <a:buFont typeface="Wingdings 2"/>
              <a:buChar char=""/>
              <a:defRPr/>
            </a:pPr>
            <a:r>
              <a:rPr lang="en-US" dirty="0" smtClean="0">
                <a:solidFill>
                  <a:schemeClr val="tx1"/>
                </a:solidFill>
              </a:rPr>
              <a:t>Approach</a:t>
            </a:r>
          </a:p>
          <a:p>
            <a:pPr lvl="1" eaLnBrk="1" fontAlgn="auto" hangingPunct="1">
              <a:spcBef>
                <a:spcPts val="0"/>
              </a:spcBef>
              <a:spcAft>
                <a:spcPts val="0"/>
              </a:spcAft>
              <a:buFont typeface="Wingdings 2"/>
              <a:buChar char=""/>
              <a:defRPr/>
            </a:pPr>
            <a:r>
              <a:rPr lang="en-US" dirty="0" smtClean="0">
                <a:solidFill>
                  <a:schemeClr val="tx1"/>
                </a:solidFill>
              </a:rPr>
              <a:t>Environment</a:t>
            </a:r>
            <a:endParaRPr lang="en-US" dirty="0" smtClean="0">
              <a:solidFill>
                <a:schemeClr val="tx1"/>
              </a:solidFill>
            </a:endParaRPr>
          </a:p>
          <a:p>
            <a:pPr lvl="1" eaLnBrk="1" fontAlgn="auto" hangingPunct="1">
              <a:spcBef>
                <a:spcPts val="0"/>
              </a:spcBef>
              <a:spcAft>
                <a:spcPts val="0"/>
              </a:spcAft>
              <a:buFont typeface="Wingdings 2"/>
              <a:buChar char=""/>
              <a:defRPr/>
            </a:pPr>
            <a:endParaRPr lang="en-US" dirty="0" smtClean="0">
              <a:solidFill>
                <a:srgbClr val="FF0000"/>
              </a:solidFill>
            </a:endParaRPr>
          </a:p>
          <a:p>
            <a:pPr lvl="1" eaLnBrk="1" fontAlgn="auto" hangingPunct="1">
              <a:spcBef>
                <a:spcPts val="0"/>
              </a:spcBef>
              <a:spcAft>
                <a:spcPts val="0"/>
              </a:spcAft>
              <a:buFont typeface="Wingdings 2"/>
              <a:buChar char=""/>
              <a:defRPr/>
            </a:pPr>
            <a:endParaRPr lang="en-US" dirty="0">
              <a:solidFill>
                <a:srgbClr val="FF0000"/>
              </a:solidFill>
            </a:endParaRPr>
          </a:p>
          <a:p>
            <a:pPr eaLnBrk="1" fontAlgn="auto" hangingPunct="1">
              <a:spcBef>
                <a:spcPts val="0"/>
              </a:spcBef>
              <a:spcAft>
                <a:spcPts val="0"/>
              </a:spcAft>
              <a:buFont typeface="Wingdings 2"/>
              <a:buChar char=""/>
              <a:defRPr/>
            </a:pPr>
            <a:endParaRPr lang="en-US" dirty="0" smtClean="0"/>
          </a:p>
          <a:p>
            <a:pPr eaLnBrk="1" fontAlgn="auto" hangingPunct="1">
              <a:spcBef>
                <a:spcPts val="0"/>
              </a:spcBef>
              <a:spcAft>
                <a:spcPts val="0"/>
              </a:spcAft>
              <a:buFont typeface="Wingdings 2"/>
              <a:buChar char=""/>
              <a:defRPr/>
            </a:pPr>
            <a:endParaRPr lang="en-US" dirty="0" smtClean="0"/>
          </a:p>
          <a:p>
            <a:pPr eaLnBrk="1" fontAlgn="auto" hangingPunct="1">
              <a:spcBef>
                <a:spcPts val="0"/>
              </a:spcBef>
              <a:spcAft>
                <a:spcPts val="0"/>
              </a:spcAft>
              <a:buFont typeface="Wingdings 2"/>
              <a:buChar char=""/>
              <a:defRPr/>
            </a:pPr>
            <a:endParaRPr lang="en-US" dirty="0" smtClean="0"/>
          </a:p>
        </p:txBody>
      </p:sp>
      <p:sp>
        <p:nvSpPr>
          <p:cNvPr id="7" name="Title 1"/>
          <p:cNvSpPr txBox="1">
            <a:spLocks/>
          </p:cNvSpPr>
          <p:nvPr/>
        </p:nvSpPr>
        <p:spPr>
          <a:xfrm>
            <a:off x="228600" y="304800"/>
            <a:ext cx="8534400" cy="758825"/>
          </a:xfrm>
          <a:prstGeom prst="rect">
            <a:avLst/>
          </a:prstGeom>
        </p:spPr>
        <p:txBody>
          <a:bodyPr/>
          <a:lstStyle>
            <a:lvl1pPr algn="ctr" rtl="0" eaLnBrk="0" fontAlgn="base" hangingPunct="0">
              <a:spcBef>
                <a:spcPct val="0"/>
              </a:spcBef>
              <a:spcAft>
                <a:spcPct val="0"/>
              </a:spcAft>
              <a:defRPr sz="3300" kern="1200">
                <a:solidFill>
                  <a:srgbClr val="88A44D"/>
                </a:solidFill>
                <a:latin typeface="+mj-lt"/>
                <a:ea typeface="+mj-ea"/>
                <a:cs typeface="+mj-cs"/>
              </a:defRPr>
            </a:lvl1pPr>
            <a:lvl2pPr algn="ctr" rtl="0" eaLnBrk="0" fontAlgn="base" hangingPunct="0">
              <a:spcBef>
                <a:spcPct val="0"/>
              </a:spcBef>
              <a:spcAft>
                <a:spcPct val="0"/>
              </a:spcAft>
              <a:defRPr sz="3300">
                <a:solidFill>
                  <a:srgbClr val="88A44D"/>
                </a:solidFill>
                <a:latin typeface="Georgia" pitchFamily="18" charset="0"/>
              </a:defRPr>
            </a:lvl2pPr>
            <a:lvl3pPr algn="ctr" rtl="0" eaLnBrk="0" fontAlgn="base" hangingPunct="0">
              <a:spcBef>
                <a:spcPct val="0"/>
              </a:spcBef>
              <a:spcAft>
                <a:spcPct val="0"/>
              </a:spcAft>
              <a:defRPr sz="3300">
                <a:solidFill>
                  <a:srgbClr val="88A44D"/>
                </a:solidFill>
                <a:latin typeface="Georgia" pitchFamily="18" charset="0"/>
              </a:defRPr>
            </a:lvl3pPr>
            <a:lvl4pPr algn="ctr" rtl="0" eaLnBrk="0" fontAlgn="base" hangingPunct="0">
              <a:spcBef>
                <a:spcPct val="0"/>
              </a:spcBef>
              <a:spcAft>
                <a:spcPct val="0"/>
              </a:spcAft>
              <a:defRPr sz="3300">
                <a:solidFill>
                  <a:srgbClr val="88A44D"/>
                </a:solidFill>
                <a:latin typeface="Georgia" pitchFamily="18" charset="0"/>
              </a:defRPr>
            </a:lvl4pPr>
            <a:lvl5pPr algn="ctr" rtl="0" eaLnBrk="0" fontAlgn="base" hangingPunct="0">
              <a:spcBef>
                <a:spcPct val="0"/>
              </a:spcBef>
              <a:spcAft>
                <a:spcPct val="0"/>
              </a:spcAft>
              <a:defRPr sz="3300">
                <a:solidFill>
                  <a:srgbClr val="88A44D"/>
                </a:solidFill>
                <a:latin typeface="Georgia" pitchFamily="18" charset="0"/>
              </a:defRPr>
            </a:lvl5pPr>
            <a:lvl6pPr marL="457200" algn="ctr" rtl="0" fontAlgn="base">
              <a:spcBef>
                <a:spcPct val="0"/>
              </a:spcBef>
              <a:spcAft>
                <a:spcPct val="0"/>
              </a:spcAft>
              <a:defRPr sz="3300">
                <a:solidFill>
                  <a:srgbClr val="88A44D"/>
                </a:solidFill>
                <a:latin typeface="Georgia" pitchFamily="18" charset="0"/>
              </a:defRPr>
            </a:lvl6pPr>
            <a:lvl7pPr marL="914400" algn="ctr" rtl="0" fontAlgn="base">
              <a:spcBef>
                <a:spcPct val="0"/>
              </a:spcBef>
              <a:spcAft>
                <a:spcPct val="0"/>
              </a:spcAft>
              <a:defRPr sz="3300">
                <a:solidFill>
                  <a:srgbClr val="88A44D"/>
                </a:solidFill>
                <a:latin typeface="Georgia" pitchFamily="18" charset="0"/>
              </a:defRPr>
            </a:lvl7pPr>
            <a:lvl8pPr marL="1371600" algn="ctr" rtl="0" fontAlgn="base">
              <a:spcBef>
                <a:spcPct val="0"/>
              </a:spcBef>
              <a:spcAft>
                <a:spcPct val="0"/>
              </a:spcAft>
              <a:defRPr sz="3300">
                <a:solidFill>
                  <a:srgbClr val="88A44D"/>
                </a:solidFill>
                <a:latin typeface="Georgia" pitchFamily="18" charset="0"/>
              </a:defRPr>
            </a:lvl8pPr>
            <a:lvl9pPr marL="1828800" algn="ctr" rtl="0" fontAlgn="base">
              <a:spcBef>
                <a:spcPct val="0"/>
              </a:spcBef>
              <a:spcAft>
                <a:spcPct val="0"/>
              </a:spcAft>
              <a:defRPr sz="3300">
                <a:solidFill>
                  <a:srgbClr val="88A44D"/>
                </a:solidFill>
                <a:latin typeface="Georgia" pitchFamily="18" charset="0"/>
              </a:defRPr>
            </a:lvl9pPr>
          </a:lstStyle>
          <a:p>
            <a:pPr>
              <a:defRPr/>
            </a:pPr>
            <a:endParaRPr lang="en-US" dirty="0"/>
          </a:p>
        </p:txBody>
      </p:sp>
    </p:spTree>
    <p:extLst>
      <p:ext uri="{BB962C8B-B14F-4D97-AF65-F5344CB8AC3E}">
        <p14:creationId xmlns:p14="http://schemas.microsoft.com/office/powerpoint/2010/main" val="2414340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123">
                                            <p:txEl>
                                              <p:pRg st="1" end="1"/>
                                            </p:txEl>
                                          </p:spTgt>
                                        </p:tgtEl>
                                        <p:attrNameLst>
                                          <p:attrName>style.visibility</p:attrName>
                                        </p:attrNameLst>
                                      </p:cBhvr>
                                      <p:to>
                                        <p:strVal val="visible"/>
                                      </p:to>
                                    </p:set>
                                    <p:animEffect transition="in" filter="fade">
                                      <p:cBhvr>
                                        <p:cTn id="7" dur="500"/>
                                        <p:tgtEl>
                                          <p:spTgt spid="5123">
                                            <p:txEl>
                                              <p:pRg st="1" end="1"/>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123">
                                            <p:txEl>
                                              <p:pRg st="2" end="2"/>
                                            </p:txEl>
                                          </p:spTgt>
                                        </p:tgtEl>
                                        <p:attrNameLst>
                                          <p:attrName>style.visibility</p:attrName>
                                        </p:attrNameLst>
                                      </p:cBhvr>
                                      <p:to>
                                        <p:strVal val="visible"/>
                                      </p:to>
                                    </p:set>
                                    <p:animEffect transition="in" filter="fade">
                                      <p:cBhvr>
                                        <p:cTn id="10" dur="500"/>
                                        <p:tgtEl>
                                          <p:spTgt spid="512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123">
                                            <p:txEl>
                                              <p:pRg st="4" end="4"/>
                                            </p:txEl>
                                          </p:spTgt>
                                        </p:tgtEl>
                                        <p:attrNameLst>
                                          <p:attrName>style.visibility</p:attrName>
                                        </p:attrNameLst>
                                      </p:cBhvr>
                                      <p:to>
                                        <p:strVal val="visible"/>
                                      </p:to>
                                    </p:set>
                                    <p:animEffect transition="in" filter="fade">
                                      <p:cBhvr>
                                        <p:cTn id="15" dur="500"/>
                                        <p:tgtEl>
                                          <p:spTgt spid="5123">
                                            <p:txEl>
                                              <p:pRg st="4" end="4"/>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5123">
                                            <p:txEl>
                                              <p:pRg st="6" end="6"/>
                                            </p:txEl>
                                          </p:spTgt>
                                        </p:tgtEl>
                                        <p:attrNameLst>
                                          <p:attrName>style.visibility</p:attrName>
                                        </p:attrNameLst>
                                      </p:cBhvr>
                                      <p:to>
                                        <p:strVal val="visible"/>
                                      </p:to>
                                    </p:set>
                                    <p:animEffect transition="in" filter="fade">
                                      <p:cBhvr>
                                        <p:cTn id="20" dur="500"/>
                                        <p:tgtEl>
                                          <p:spTgt spid="5123">
                                            <p:txEl>
                                              <p:pRg st="6" end="6"/>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5123">
                                            <p:txEl>
                                              <p:pRg st="7" end="7"/>
                                            </p:txEl>
                                          </p:spTgt>
                                        </p:tgtEl>
                                        <p:attrNameLst>
                                          <p:attrName>style.visibility</p:attrName>
                                        </p:attrNameLst>
                                      </p:cBhvr>
                                      <p:to>
                                        <p:strVal val="visible"/>
                                      </p:to>
                                    </p:set>
                                    <p:animEffect transition="in" filter="fade">
                                      <p:cBhvr>
                                        <p:cTn id="23" dur="500"/>
                                        <p:tgtEl>
                                          <p:spTgt spid="5123">
                                            <p:txEl>
                                              <p:pRg st="7" end="7"/>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5123">
                                            <p:txEl>
                                              <p:pRg st="8" end="8"/>
                                            </p:txEl>
                                          </p:spTgt>
                                        </p:tgtEl>
                                        <p:attrNameLst>
                                          <p:attrName>style.visibility</p:attrName>
                                        </p:attrNameLst>
                                      </p:cBhvr>
                                      <p:to>
                                        <p:strVal val="visible"/>
                                      </p:to>
                                    </p:set>
                                    <p:animEffect transition="in" filter="fade">
                                      <p:cBhvr>
                                        <p:cTn id="26" dur="500"/>
                                        <p:tgtEl>
                                          <p:spTgt spid="5123">
                                            <p:txEl>
                                              <p:pRg st="8" end="8"/>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5123">
                                            <p:txEl>
                                              <p:pRg st="9" end="9"/>
                                            </p:txEl>
                                          </p:spTgt>
                                        </p:tgtEl>
                                        <p:attrNameLst>
                                          <p:attrName>style.visibility</p:attrName>
                                        </p:attrNameLst>
                                      </p:cBhvr>
                                      <p:to>
                                        <p:strVal val="visible"/>
                                      </p:to>
                                    </p:set>
                                    <p:animEffect transition="in" filter="fade">
                                      <p:cBhvr>
                                        <p:cTn id="29" dur="500"/>
                                        <p:tgtEl>
                                          <p:spTgt spid="5123">
                                            <p:txEl>
                                              <p:pRg st="9" end="9"/>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5123">
                                            <p:txEl>
                                              <p:pRg st="10" end="10"/>
                                            </p:txEl>
                                          </p:spTgt>
                                        </p:tgtEl>
                                        <p:attrNameLst>
                                          <p:attrName>style.visibility</p:attrName>
                                        </p:attrNameLst>
                                      </p:cBhvr>
                                      <p:to>
                                        <p:strVal val="visible"/>
                                      </p:to>
                                    </p:set>
                                    <p:animEffect transition="in" filter="fade">
                                      <p:cBhvr>
                                        <p:cTn id="32" dur="500"/>
                                        <p:tgtEl>
                                          <p:spTgt spid="5123">
                                            <p:txEl>
                                              <p:pRg st="10" end="10"/>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5123">
                                            <p:txEl>
                                              <p:pRg st="11" end="11"/>
                                            </p:txEl>
                                          </p:spTgt>
                                        </p:tgtEl>
                                        <p:attrNameLst>
                                          <p:attrName>style.visibility</p:attrName>
                                        </p:attrNameLst>
                                      </p:cBhvr>
                                      <p:to>
                                        <p:strVal val="visible"/>
                                      </p:to>
                                    </p:set>
                                    <p:animEffect transition="in" filter="fade">
                                      <p:cBhvr>
                                        <p:cTn id="35" dur="500"/>
                                        <p:tgtEl>
                                          <p:spTgt spid="512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152400"/>
            <a:ext cx="8534400" cy="758825"/>
          </a:xfrm>
        </p:spPr>
        <p:txBody>
          <a:bodyPr/>
          <a:lstStyle/>
          <a:p>
            <a:r>
              <a:rPr lang="en-US" dirty="0" smtClean="0"/>
              <a:t>Prepare to Apply</a:t>
            </a:r>
            <a:endParaRPr lang="en-US" dirty="0"/>
          </a:p>
        </p:txBody>
      </p:sp>
      <p:sp>
        <p:nvSpPr>
          <p:cNvPr id="5123" name="Content Placeholder 2"/>
          <p:cNvSpPr>
            <a:spLocks noGrp="1"/>
          </p:cNvSpPr>
          <p:nvPr>
            <p:ph idx="4294967295"/>
          </p:nvPr>
        </p:nvSpPr>
        <p:spPr>
          <a:xfrm>
            <a:off x="533400" y="1371600"/>
            <a:ext cx="8610600" cy="4876800"/>
          </a:xfrm>
        </p:spPr>
        <p:txBody>
          <a:bodyPr>
            <a:normAutofit/>
          </a:bodyPr>
          <a:lstStyle/>
          <a:p>
            <a:pPr lvl="1" eaLnBrk="1" fontAlgn="auto" hangingPunct="1">
              <a:spcBef>
                <a:spcPts val="0"/>
              </a:spcBef>
              <a:spcAft>
                <a:spcPts val="0"/>
              </a:spcAft>
              <a:buFont typeface="Wingdings 2"/>
              <a:buChar char=""/>
              <a:defRPr/>
            </a:pPr>
            <a:endParaRPr lang="en-US" sz="1400" dirty="0"/>
          </a:p>
          <a:p>
            <a:pPr eaLnBrk="1" fontAlgn="auto" hangingPunct="1">
              <a:spcBef>
                <a:spcPts val="0"/>
              </a:spcBef>
              <a:spcAft>
                <a:spcPts val="0"/>
              </a:spcAft>
              <a:buFont typeface="Wingdings 2"/>
              <a:buChar char=""/>
              <a:defRPr/>
            </a:pPr>
            <a:r>
              <a:rPr lang="en-US" dirty="0"/>
              <a:t>Learn about the </a:t>
            </a:r>
            <a:r>
              <a:rPr lang="en-US" dirty="0" smtClean="0"/>
              <a:t>application </a:t>
            </a:r>
            <a:r>
              <a:rPr lang="en-US" dirty="0"/>
              <a:t>submission process well before the application due date</a:t>
            </a:r>
          </a:p>
          <a:p>
            <a:pPr eaLnBrk="1" fontAlgn="auto" hangingPunct="1">
              <a:spcBef>
                <a:spcPts val="0"/>
              </a:spcBef>
              <a:spcAft>
                <a:spcPts val="0"/>
              </a:spcAft>
              <a:buFont typeface="Wingdings 2"/>
              <a:buChar char=""/>
              <a:defRPr/>
            </a:pPr>
            <a:endParaRPr lang="en-US" dirty="0" smtClean="0"/>
          </a:p>
          <a:p>
            <a:pPr eaLnBrk="1" fontAlgn="auto" hangingPunct="1">
              <a:spcBef>
                <a:spcPts val="0"/>
              </a:spcBef>
              <a:spcAft>
                <a:spcPts val="0"/>
              </a:spcAft>
              <a:buFont typeface="Wingdings 2"/>
              <a:buChar char=""/>
              <a:defRPr/>
            </a:pPr>
            <a:r>
              <a:rPr lang="en-US" dirty="0" smtClean="0"/>
              <a:t>Complete/renew </a:t>
            </a:r>
            <a:r>
              <a:rPr lang="en-US" dirty="0" smtClean="0"/>
              <a:t>required </a:t>
            </a:r>
            <a:r>
              <a:rPr lang="en-US" dirty="0" smtClean="0"/>
              <a:t>registrations</a:t>
            </a:r>
            <a:endParaRPr lang="en-US" sz="2400" dirty="0" smtClean="0">
              <a:solidFill>
                <a:srgbClr val="C00000"/>
              </a:solidFill>
            </a:endParaRPr>
          </a:p>
          <a:p>
            <a:pPr lvl="1" eaLnBrk="1" fontAlgn="auto" hangingPunct="1">
              <a:spcBef>
                <a:spcPts val="0"/>
              </a:spcBef>
              <a:spcAft>
                <a:spcPts val="0"/>
              </a:spcAft>
              <a:buFont typeface="Wingdings 2"/>
              <a:buChar char=""/>
              <a:defRPr/>
            </a:pPr>
            <a:r>
              <a:rPr lang="en-US" dirty="0" smtClean="0"/>
              <a:t>Institutions are </a:t>
            </a:r>
            <a:r>
              <a:rPr lang="en-US" dirty="0" smtClean="0"/>
              <a:t>required to </a:t>
            </a:r>
            <a:r>
              <a:rPr lang="en-US" dirty="0" smtClean="0"/>
              <a:t>register in multiple systems</a:t>
            </a:r>
          </a:p>
          <a:p>
            <a:pPr lvl="1" eaLnBrk="1" fontAlgn="auto" hangingPunct="1">
              <a:spcBef>
                <a:spcPts val="0"/>
              </a:spcBef>
              <a:spcAft>
                <a:spcPts val="0"/>
              </a:spcAft>
              <a:buFont typeface="Wingdings 2"/>
              <a:buChar char=""/>
              <a:defRPr/>
            </a:pPr>
            <a:r>
              <a:rPr lang="en-US" dirty="0" smtClean="0"/>
              <a:t>Investigators must register in the eRA </a:t>
            </a:r>
            <a:r>
              <a:rPr lang="en-US" dirty="0" smtClean="0"/>
              <a:t>Commons</a:t>
            </a:r>
          </a:p>
          <a:p>
            <a:pPr lvl="1" eaLnBrk="1" fontAlgn="auto" hangingPunct="1">
              <a:spcBef>
                <a:spcPts val="0"/>
              </a:spcBef>
              <a:spcAft>
                <a:spcPts val="0"/>
              </a:spcAft>
              <a:buFont typeface="Wingdings 2"/>
              <a:buChar char=""/>
              <a:defRPr/>
            </a:pPr>
            <a:r>
              <a:rPr lang="en-US" dirty="0" smtClean="0"/>
              <a:t>Registrations can take many weeks to complete</a:t>
            </a:r>
            <a:r>
              <a:rPr lang="en-US" sz="2000" dirty="0" smtClean="0">
                <a:solidFill>
                  <a:srgbClr val="C00000"/>
                </a:solidFill>
              </a:rPr>
              <a:t> (So start </a:t>
            </a:r>
            <a:r>
              <a:rPr lang="en-US" sz="2000" dirty="0">
                <a:solidFill>
                  <a:srgbClr val="C00000"/>
                </a:solidFill>
              </a:rPr>
              <a:t>now!)</a:t>
            </a:r>
            <a:endParaRPr lang="en-US" dirty="0" smtClean="0"/>
          </a:p>
          <a:p>
            <a:pPr eaLnBrk="1" fontAlgn="auto" hangingPunct="1">
              <a:spcBef>
                <a:spcPts val="0"/>
              </a:spcBef>
              <a:spcAft>
                <a:spcPts val="0"/>
              </a:spcAft>
              <a:buFont typeface="Wingdings 2"/>
              <a:buChar char=""/>
              <a:defRPr/>
            </a:pPr>
            <a:endParaRPr lang="en-US" sz="1600" dirty="0" smtClean="0"/>
          </a:p>
          <a:p>
            <a:pPr lvl="1" eaLnBrk="1" fontAlgn="auto" hangingPunct="1">
              <a:spcBef>
                <a:spcPts val="0"/>
              </a:spcBef>
              <a:spcAft>
                <a:spcPts val="0"/>
              </a:spcAft>
              <a:buFont typeface="Wingdings 2"/>
              <a:buChar char=""/>
              <a:defRPr/>
            </a:pPr>
            <a:endParaRPr lang="en-US" dirty="0"/>
          </a:p>
          <a:p>
            <a:pPr eaLnBrk="1" fontAlgn="auto" hangingPunct="1">
              <a:spcBef>
                <a:spcPts val="0"/>
              </a:spcBef>
              <a:spcAft>
                <a:spcPts val="0"/>
              </a:spcAft>
              <a:buFont typeface="Wingdings 2"/>
              <a:buChar char=""/>
              <a:defRPr/>
            </a:pPr>
            <a:endParaRPr lang="en-US" dirty="0" smtClean="0"/>
          </a:p>
          <a:p>
            <a:pPr eaLnBrk="1" fontAlgn="auto" hangingPunct="1">
              <a:spcBef>
                <a:spcPts val="0"/>
              </a:spcBef>
              <a:spcAft>
                <a:spcPts val="0"/>
              </a:spcAft>
              <a:buFont typeface="Wingdings 2"/>
              <a:buChar char=""/>
              <a:defRPr/>
            </a:pPr>
            <a:endParaRPr lang="en-US" dirty="0" smtClean="0"/>
          </a:p>
        </p:txBody>
      </p:sp>
      <p:graphicFrame>
        <p:nvGraphicFramePr>
          <p:cNvPr id="3" name="Diagram 2" descr="&quot;&quot;"/>
          <p:cNvGraphicFramePr/>
          <p:nvPr>
            <p:extLst>
              <p:ext uri="{D42A27DB-BD31-4B8C-83A1-F6EECF244321}">
                <p14:modId xmlns:p14="http://schemas.microsoft.com/office/powerpoint/2010/main" val="3970408020"/>
              </p:ext>
            </p:extLst>
          </p:nvPr>
        </p:nvGraphicFramePr>
        <p:xfrm>
          <a:off x="76200" y="3073400"/>
          <a:ext cx="8991600" cy="4622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descr="Learn more at http://grants.nih.gov/grants/ElectronicReceipt&#10;"/>
          <p:cNvSpPr txBox="1"/>
          <p:nvPr/>
        </p:nvSpPr>
        <p:spPr>
          <a:xfrm>
            <a:off x="2867923" y="6324600"/>
            <a:ext cx="6276077" cy="369332"/>
          </a:xfrm>
          <a:prstGeom prst="rect">
            <a:avLst/>
          </a:prstGeom>
          <a:noFill/>
        </p:spPr>
        <p:txBody>
          <a:bodyPr wrap="none" rtlCol="0">
            <a:spAutoFit/>
          </a:bodyPr>
          <a:lstStyle/>
          <a:p>
            <a:r>
              <a:rPr lang="en-US" dirty="0" smtClean="0"/>
              <a:t>Learn more at http</a:t>
            </a:r>
            <a:r>
              <a:rPr lang="en-US" dirty="0"/>
              <a:t>://</a:t>
            </a:r>
            <a:r>
              <a:rPr lang="en-US" dirty="0" smtClean="0"/>
              <a:t>grants.nih.gov/grants/ElectronicReceipt</a:t>
            </a:r>
            <a:endParaRPr lang="en-US" dirty="0"/>
          </a:p>
        </p:txBody>
      </p:sp>
    </p:spTree>
    <p:extLst>
      <p:ext uri="{BB962C8B-B14F-4D97-AF65-F5344CB8AC3E}">
        <p14:creationId xmlns:p14="http://schemas.microsoft.com/office/powerpoint/2010/main" val="70392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123">
                                            <p:txEl>
                                              <p:pRg st="1" end="1"/>
                                            </p:txEl>
                                          </p:spTgt>
                                        </p:tgtEl>
                                        <p:attrNameLst>
                                          <p:attrName>style.visibility</p:attrName>
                                        </p:attrNameLst>
                                      </p:cBhvr>
                                      <p:to>
                                        <p:strVal val="visible"/>
                                      </p:to>
                                    </p:set>
                                    <p:animEffect transition="in" filter="fade">
                                      <p:cBhvr>
                                        <p:cTn id="7" dur="500"/>
                                        <p:tgtEl>
                                          <p:spTgt spid="512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123">
                                            <p:txEl>
                                              <p:pRg st="3" end="3"/>
                                            </p:txEl>
                                          </p:spTgt>
                                        </p:tgtEl>
                                        <p:attrNameLst>
                                          <p:attrName>style.visibility</p:attrName>
                                        </p:attrNameLst>
                                      </p:cBhvr>
                                      <p:to>
                                        <p:strVal val="visible"/>
                                      </p:to>
                                    </p:set>
                                    <p:animEffect transition="in" filter="fade">
                                      <p:cBhvr>
                                        <p:cTn id="12" dur="500"/>
                                        <p:tgtEl>
                                          <p:spTgt spid="5123">
                                            <p:txEl>
                                              <p:pRg st="3" end="3"/>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123">
                                            <p:txEl>
                                              <p:pRg st="4" end="4"/>
                                            </p:txEl>
                                          </p:spTgt>
                                        </p:tgtEl>
                                        <p:attrNameLst>
                                          <p:attrName>style.visibility</p:attrName>
                                        </p:attrNameLst>
                                      </p:cBhvr>
                                      <p:to>
                                        <p:strVal val="visible"/>
                                      </p:to>
                                    </p:set>
                                    <p:animEffect transition="in" filter="fade">
                                      <p:cBhvr>
                                        <p:cTn id="15" dur="500"/>
                                        <p:tgtEl>
                                          <p:spTgt spid="5123">
                                            <p:txEl>
                                              <p:pRg st="4" end="4"/>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123">
                                            <p:txEl>
                                              <p:pRg st="5" end="5"/>
                                            </p:txEl>
                                          </p:spTgt>
                                        </p:tgtEl>
                                        <p:attrNameLst>
                                          <p:attrName>style.visibility</p:attrName>
                                        </p:attrNameLst>
                                      </p:cBhvr>
                                      <p:to>
                                        <p:strVal val="visible"/>
                                      </p:to>
                                    </p:set>
                                    <p:animEffect transition="in" filter="fade">
                                      <p:cBhvr>
                                        <p:cTn id="18" dur="500"/>
                                        <p:tgtEl>
                                          <p:spTgt spid="5123">
                                            <p:txEl>
                                              <p:pRg st="5" end="5"/>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5123">
                                            <p:txEl>
                                              <p:pRg st="6" end="6"/>
                                            </p:txEl>
                                          </p:spTgt>
                                        </p:tgtEl>
                                        <p:attrNameLst>
                                          <p:attrName>style.visibility</p:attrName>
                                        </p:attrNameLst>
                                      </p:cBhvr>
                                      <p:to>
                                        <p:strVal val="visible"/>
                                      </p:to>
                                    </p:set>
                                    <p:animEffect transition="in" filter="fade">
                                      <p:cBhvr>
                                        <p:cTn id="21" dur="500"/>
                                        <p:tgtEl>
                                          <p:spTgt spid="512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Developing the application</a:t>
            </a:r>
            <a:endParaRPr lang="en-US" dirty="0"/>
          </a:p>
        </p:txBody>
      </p:sp>
      <p:sp>
        <p:nvSpPr>
          <p:cNvPr id="6" name="Content Placeholder 5"/>
          <p:cNvSpPr>
            <a:spLocks noGrp="1"/>
          </p:cNvSpPr>
          <p:nvPr>
            <p:ph sz="quarter" idx="13"/>
          </p:nvPr>
        </p:nvSpPr>
        <p:spPr>
          <a:xfrm>
            <a:off x="301752" y="1527048"/>
            <a:ext cx="8689848" cy="4949952"/>
          </a:xfrm>
        </p:spPr>
        <p:txBody>
          <a:bodyPr/>
          <a:lstStyle/>
          <a:p>
            <a:pPr marL="0" indent="0">
              <a:buNone/>
            </a:pPr>
            <a:r>
              <a:rPr lang="en-US" dirty="0" smtClean="0"/>
              <a:t>Carefully read the funding opportunity.</a:t>
            </a:r>
          </a:p>
          <a:p>
            <a:pPr marL="0" indent="0">
              <a:buNone/>
            </a:pPr>
            <a:r>
              <a:rPr lang="en-US" dirty="0" smtClean="0"/>
              <a:t>Carefully read the funding opportunity.</a:t>
            </a:r>
          </a:p>
          <a:p>
            <a:pPr marL="0" indent="0">
              <a:buNone/>
            </a:pPr>
            <a:r>
              <a:rPr lang="en-US" dirty="0" smtClean="0"/>
              <a:t>Carefully read the funding opportunity.</a:t>
            </a:r>
          </a:p>
          <a:p>
            <a:pPr marL="0" indent="0">
              <a:buNone/>
            </a:pPr>
            <a:endParaRPr lang="en-US" dirty="0"/>
          </a:p>
          <a:p>
            <a:pPr marL="0" indent="0">
              <a:buNone/>
            </a:pPr>
            <a:r>
              <a:rPr lang="en-US" dirty="0" smtClean="0"/>
              <a:t>Carefully read the application guide.</a:t>
            </a:r>
          </a:p>
          <a:p>
            <a:pPr marL="0" indent="0">
              <a:buNone/>
            </a:pPr>
            <a:r>
              <a:rPr lang="en-US" dirty="0" smtClean="0"/>
              <a:t>Carefully read the application guide.</a:t>
            </a:r>
          </a:p>
          <a:p>
            <a:pPr marL="0" indent="0">
              <a:buNone/>
            </a:pPr>
            <a:r>
              <a:rPr lang="en-US" dirty="0" smtClean="0"/>
              <a:t>Carefully read the application guide.</a:t>
            </a:r>
          </a:p>
          <a:p>
            <a:pPr marL="0" indent="0">
              <a:buNone/>
            </a:pPr>
            <a:endParaRPr lang="en-US" dirty="0"/>
          </a:p>
          <a:p>
            <a:pPr marL="0" indent="0">
              <a:buNone/>
            </a:pPr>
            <a:r>
              <a:rPr lang="en-US" dirty="0" smtClean="0">
                <a:solidFill>
                  <a:srgbClr val="C00000"/>
                </a:solidFill>
              </a:rPr>
              <a:t>If instructions conflict, follow the funding opportunity.</a:t>
            </a:r>
            <a:endParaRPr lang="en-US" dirty="0">
              <a:solidFill>
                <a:srgbClr val="C00000"/>
              </a:solidFill>
            </a:endParaRPr>
          </a:p>
        </p:txBody>
      </p:sp>
      <p:sp>
        <p:nvSpPr>
          <p:cNvPr id="3" name="Slide Number Placeholder 2"/>
          <p:cNvSpPr>
            <a:spLocks noGrp="1"/>
          </p:cNvSpPr>
          <p:nvPr>
            <p:ph type="sldNum" sz="quarter" idx="16"/>
          </p:nvPr>
        </p:nvSpPr>
        <p:spPr/>
        <p:txBody>
          <a:bodyPr/>
          <a:lstStyle/>
          <a:p>
            <a:pPr>
              <a:defRPr/>
            </a:pPr>
            <a:fld id="{D535206B-4A4A-47B0-BA21-D142872E963A}" type="slidenum">
              <a:rPr lang="en-US" smtClean="0"/>
              <a:pPr>
                <a:defRPr/>
              </a:pPr>
              <a:t>13</a:t>
            </a:fld>
            <a:endParaRPr lang="en-US" dirty="0"/>
          </a:p>
        </p:txBody>
      </p:sp>
      <p:pic>
        <p:nvPicPr>
          <p:cNvPr id="4102" name="Picture 6" descr="importa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3616948">
            <a:off x="6244575" y="2509635"/>
            <a:ext cx="3006281" cy="1716950"/>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0791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xEl>
                                              <p:pRg st="4" end="4"/>
                                            </p:txEl>
                                          </p:spTgt>
                                        </p:tgtEl>
                                        <p:attrNameLst>
                                          <p:attrName>style.visibility</p:attrName>
                                        </p:attrNameLst>
                                      </p:cBhvr>
                                      <p:to>
                                        <p:strVal val="visible"/>
                                      </p:to>
                                    </p:set>
                                    <p:animEffect transition="in" filter="fade">
                                      <p:cBhvr>
                                        <p:cTn id="22" dur="500"/>
                                        <p:tgtEl>
                                          <p:spTgt spid="6">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animEffect transition="in" filter="fade">
                                      <p:cBhvr>
                                        <p:cTn id="27" dur="500"/>
                                        <p:tgtEl>
                                          <p:spTgt spid="6">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
                                            <p:txEl>
                                              <p:pRg st="6" end="6"/>
                                            </p:txEl>
                                          </p:spTgt>
                                        </p:tgtEl>
                                        <p:attrNameLst>
                                          <p:attrName>style.visibility</p:attrName>
                                        </p:attrNameLst>
                                      </p:cBhvr>
                                      <p:to>
                                        <p:strVal val="visible"/>
                                      </p:to>
                                    </p:set>
                                    <p:animEffect transition="in" filter="fade">
                                      <p:cBhvr>
                                        <p:cTn id="32" dur="500"/>
                                        <p:tgtEl>
                                          <p:spTgt spid="6">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6">
                                            <p:txEl>
                                              <p:pRg st="8" end="8"/>
                                            </p:txEl>
                                          </p:spTgt>
                                        </p:tgtEl>
                                        <p:attrNameLst>
                                          <p:attrName>style.visibility</p:attrName>
                                        </p:attrNameLst>
                                      </p:cBhvr>
                                      <p:to>
                                        <p:strVal val="visible"/>
                                      </p:to>
                                    </p:set>
                                    <p:animEffect transition="in" filter="fade">
                                      <p:cBhvr>
                                        <p:cTn id="37" dur="500"/>
                                        <p:tgtEl>
                                          <p:spTgt spid="6">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defRPr/>
            </a:pPr>
            <a:r>
              <a:rPr lang="en-US" dirty="0" smtClean="0"/>
              <a:t>               </a:t>
            </a:r>
            <a:r>
              <a:rPr lang="en-US" sz="4000" dirty="0" smtClean="0"/>
              <a:t>Know Your Institution</a:t>
            </a:r>
            <a:endParaRPr lang="en-US" dirty="0"/>
          </a:p>
        </p:txBody>
      </p:sp>
      <p:sp>
        <p:nvSpPr>
          <p:cNvPr id="27651" name="Content Placeholder 2"/>
          <p:cNvSpPr>
            <a:spLocks noGrp="1"/>
          </p:cNvSpPr>
          <p:nvPr>
            <p:ph idx="4294967295"/>
          </p:nvPr>
        </p:nvSpPr>
        <p:spPr>
          <a:xfrm>
            <a:off x="457200" y="1524000"/>
            <a:ext cx="8458200" cy="4525963"/>
          </a:xfrm>
          <a:prstGeom prst="rect">
            <a:avLst/>
          </a:prstGeom>
        </p:spPr>
        <p:txBody>
          <a:bodyPr/>
          <a:lstStyle/>
          <a:p>
            <a:pPr eaLnBrk="1" hangingPunct="1"/>
            <a:r>
              <a:rPr lang="en-US" dirty="0" smtClean="0"/>
              <a:t>What is your role?</a:t>
            </a:r>
          </a:p>
          <a:p>
            <a:pPr eaLnBrk="1" hangingPunct="1"/>
            <a:endParaRPr lang="en-US" sz="1400" dirty="0" smtClean="0"/>
          </a:p>
          <a:p>
            <a:pPr eaLnBrk="1" hangingPunct="1"/>
            <a:r>
              <a:rPr lang="en-US" dirty="0" smtClean="0"/>
              <a:t>What roles do other people play?</a:t>
            </a:r>
          </a:p>
          <a:p>
            <a:pPr lvl="1" eaLnBrk="1" hangingPunct="1"/>
            <a:r>
              <a:rPr lang="en-US" dirty="0" smtClean="0"/>
              <a:t>Authorized Organizational Representative</a:t>
            </a:r>
          </a:p>
          <a:p>
            <a:pPr lvl="1" eaLnBrk="1" hangingPunct="1"/>
            <a:r>
              <a:rPr lang="en-US" dirty="0" smtClean="0"/>
              <a:t>Principal Investigator</a:t>
            </a:r>
          </a:p>
          <a:p>
            <a:pPr lvl="1" eaLnBrk="1" hangingPunct="1"/>
            <a:r>
              <a:rPr lang="en-US" dirty="0" smtClean="0"/>
              <a:t>Administrator</a:t>
            </a:r>
          </a:p>
          <a:p>
            <a:pPr eaLnBrk="1" hangingPunct="1"/>
            <a:endParaRPr lang="en-US" sz="1400" dirty="0" smtClean="0"/>
          </a:p>
          <a:p>
            <a:pPr eaLnBrk="1" hangingPunct="1"/>
            <a:r>
              <a:rPr lang="en-US" dirty="0" smtClean="0"/>
              <a:t>Coordination and respect for each other’s roles is key</a:t>
            </a:r>
          </a:p>
          <a:p>
            <a:pPr eaLnBrk="1" hangingPunct="1"/>
            <a:endParaRPr lang="en-US" sz="1400" dirty="0" smtClean="0"/>
          </a:p>
          <a:p>
            <a:pPr eaLnBrk="1" hangingPunct="1"/>
            <a:r>
              <a:rPr lang="en-US" dirty="0" smtClean="0"/>
              <a:t>Understand your institutional processes and timelines for grant related activities</a:t>
            </a:r>
          </a:p>
        </p:txBody>
      </p:sp>
    </p:spTree>
    <p:extLst>
      <p:ext uri="{BB962C8B-B14F-4D97-AF65-F5344CB8AC3E}">
        <p14:creationId xmlns:p14="http://schemas.microsoft.com/office/powerpoint/2010/main" val="294464258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8" name="Rectangle 8"/>
          <p:cNvSpPr>
            <a:spLocks noGrp="1" noChangeArrowheads="1"/>
          </p:cNvSpPr>
          <p:nvPr>
            <p:ph type="title" idx="4294967295"/>
          </p:nvPr>
        </p:nvSpPr>
        <p:spPr>
          <a:xfrm>
            <a:off x="76200" y="533400"/>
            <a:ext cx="8991600" cy="914400"/>
          </a:xfrm>
        </p:spPr>
        <p:txBody>
          <a:bodyPr>
            <a:noAutofit/>
          </a:bodyPr>
          <a:lstStyle/>
          <a:p>
            <a:pPr algn="ctr" eaLnBrk="1" hangingPunct="1">
              <a:defRPr/>
            </a:pPr>
            <a:r>
              <a:rPr lang="en-US" sz="4000" dirty="0" smtClean="0"/>
              <a:t>Understand the NIH Extramural </a:t>
            </a:r>
            <a:r>
              <a:rPr lang="en-US" sz="4000" dirty="0" smtClean="0"/>
              <a:t>Team at the Institutes and Centers</a:t>
            </a:r>
            <a:endParaRPr lang="en-US" sz="4000" dirty="0" smtClean="0"/>
          </a:p>
        </p:txBody>
      </p:sp>
      <p:pic>
        <p:nvPicPr>
          <p:cNvPr id="1026" name="Picture 2" descr="ven diagram of program, grants management, and review - each of these staff work together at NIH"/>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0" y="1676401"/>
            <a:ext cx="6738436"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36413876"/>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defRPr/>
            </a:pPr>
            <a:r>
              <a:rPr lang="en-US" sz="4000" dirty="0" smtClean="0"/>
              <a:t>Program Official</a:t>
            </a:r>
          </a:p>
        </p:txBody>
      </p:sp>
      <p:sp>
        <p:nvSpPr>
          <p:cNvPr id="30723" name="Rectangle 3"/>
          <p:cNvSpPr>
            <a:spLocks noGrp="1" noChangeArrowheads="1"/>
          </p:cNvSpPr>
          <p:nvPr>
            <p:ph sz="quarter" idx="4294967295"/>
          </p:nvPr>
        </p:nvSpPr>
        <p:spPr>
          <a:xfrm>
            <a:off x="457200" y="1557338"/>
            <a:ext cx="8504238" cy="4572000"/>
          </a:xfrm>
        </p:spPr>
        <p:txBody>
          <a:bodyPr/>
          <a:lstStyle/>
          <a:p>
            <a:pPr>
              <a:lnSpc>
                <a:spcPct val="90000"/>
              </a:lnSpc>
            </a:pPr>
            <a:r>
              <a:rPr lang="en-US" dirty="0" smtClean="0"/>
              <a:t>Responsible for the programmatic, scientific, and/or technical aspects of a grant</a:t>
            </a:r>
          </a:p>
          <a:p>
            <a:pPr>
              <a:lnSpc>
                <a:spcPct val="90000"/>
              </a:lnSpc>
              <a:buFont typeface="Wingdings 2" pitchFamily="18" charset="2"/>
              <a:buNone/>
            </a:pPr>
            <a:endParaRPr lang="en-US" sz="2000" dirty="0" smtClean="0"/>
          </a:p>
          <a:p>
            <a:pPr>
              <a:lnSpc>
                <a:spcPct val="90000"/>
              </a:lnSpc>
            </a:pPr>
            <a:r>
              <a:rPr lang="en-US" dirty="0" smtClean="0"/>
              <a:t>Provides scientific guidance to investigators pre- and post-award</a:t>
            </a:r>
          </a:p>
          <a:p>
            <a:pPr>
              <a:lnSpc>
                <a:spcPct val="90000"/>
              </a:lnSpc>
            </a:pPr>
            <a:endParaRPr lang="en-US" sz="2000" dirty="0" smtClean="0"/>
          </a:p>
          <a:p>
            <a:pPr>
              <a:lnSpc>
                <a:spcPct val="90000"/>
              </a:lnSpc>
            </a:pPr>
            <a:r>
              <a:rPr lang="en-US" dirty="0" smtClean="0"/>
              <a:t>Develops initiatives </a:t>
            </a:r>
          </a:p>
          <a:p>
            <a:pPr>
              <a:lnSpc>
                <a:spcPct val="90000"/>
              </a:lnSpc>
            </a:pPr>
            <a:endParaRPr lang="en-US" sz="2000" dirty="0" smtClean="0"/>
          </a:p>
          <a:p>
            <a:pPr>
              <a:lnSpc>
                <a:spcPct val="90000"/>
              </a:lnSpc>
            </a:pPr>
            <a:r>
              <a:rPr lang="en-US" dirty="0" smtClean="0"/>
              <a:t>Provides post-award oversight</a:t>
            </a:r>
          </a:p>
          <a:p>
            <a:pPr lvl="1">
              <a:lnSpc>
                <a:spcPct val="90000"/>
              </a:lnSpc>
            </a:pPr>
            <a:endParaRPr lang="en-US" b="1" dirty="0" smtClean="0">
              <a:solidFill>
                <a:srgbClr val="008000"/>
              </a:solidFill>
            </a:endParaRPr>
          </a:p>
          <a:p>
            <a:pPr eaLnBrk="1" hangingPunct="1">
              <a:lnSpc>
                <a:spcPct val="90000"/>
              </a:lnSpc>
              <a:spcBef>
                <a:spcPct val="50000"/>
              </a:spcBef>
              <a:buClr>
                <a:srgbClr val="008000"/>
              </a:buClr>
            </a:pPr>
            <a:endParaRPr lang="en-US" b="1" dirty="0" smtClean="0">
              <a:solidFill>
                <a:srgbClr val="008000"/>
              </a:solidFill>
            </a:endParaRPr>
          </a:p>
        </p:txBody>
      </p:sp>
      <p:sp>
        <p:nvSpPr>
          <p:cNvPr id="558088" name="Text Box 8"/>
          <p:cNvSpPr txBox="1">
            <a:spLocks noChangeArrowheads="1"/>
          </p:cNvSpPr>
          <p:nvPr/>
        </p:nvSpPr>
        <p:spPr bwMode="auto">
          <a:xfrm>
            <a:off x="6267450" y="5867400"/>
            <a:ext cx="1841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lgn="ctr">
                <a:solidFill>
                  <a:srgbClr val="000000"/>
                </a:solidFill>
                <a:prstDash val="dash"/>
                <a:miter lim="800000"/>
                <a:headEnd/>
                <a:tailEnd type="none" w="lg" len="lg"/>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en-US" sz="2800" b="1">
              <a:solidFill>
                <a:srgbClr val="008000"/>
              </a:solidFill>
            </a:endParaRPr>
          </a:p>
        </p:txBody>
      </p:sp>
      <p:grpSp>
        <p:nvGrpSpPr>
          <p:cNvPr id="8" name="Group 7" descr="&quot;&quot;"/>
          <p:cNvGrpSpPr/>
          <p:nvPr/>
        </p:nvGrpSpPr>
        <p:grpSpPr>
          <a:xfrm>
            <a:off x="7098715" y="5246865"/>
            <a:ext cx="1568450" cy="1371600"/>
            <a:chOff x="7874000" y="5421313"/>
            <a:chExt cx="704850" cy="708025"/>
          </a:xfrm>
        </p:grpSpPr>
        <p:sp>
          <p:nvSpPr>
            <p:cNvPr id="9" name="Oval 4"/>
            <p:cNvSpPr>
              <a:spLocks noChangeAspect="1" noChangeArrowheads="1"/>
            </p:cNvSpPr>
            <p:nvPr/>
          </p:nvSpPr>
          <p:spPr bwMode="auto">
            <a:xfrm>
              <a:off x="8212138" y="5665788"/>
              <a:ext cx="366712" cy="427037"/>
            </a:xfrm>
            <a:prstGeom prst="ellipse">
              <a:avLst/>
            </a:prstGeom>
            <a:ln>
              <a:headEnd/>
              <a:tailEnd/>
            </a:ln>
          </p:spPr>
          <p:style>
            <a:lnRef idx="1">
              <a:schemeClr val="accent6"/>
            </a:lnRef>
            <a:fillRef idx="2">
              <a:schemeClr val="accent6"/>
            </a:fillRef>
            <a:effectRef idx="1">
              <a:schemeClr val="accent6"/>
            </a:effectRef>
            <a:fontRef idx="minor">
              <a:schemeClr val="dk1"/>
            </a:fontRef>
          </p:style>
          <p:txBody>
            <a:bodyPr wrap="none" anchor="ctr"/>
            <a:lstStyle/>
            <a:p>
              <a:pPr>
                <a:defRPr/>
              </a:pPr>
              <a:endParaRPr lang="en-US" sz="1400" b="1" dirty="0">
                <a:solidFill>
                  <a:srgbClr val="0000CC"/>
                </a:solidFill>
                <a:latin typeface="Bookman Old Style" pitchFamily="18" charset="0"/>
              </a:endParaRPr>
            </a:p>
          </p:txBody>
        </p:sp>
        <p:sp>
          <p:nvSpPr>
            <p:cNvPr id="10" name="Oval 5"/>
            <p:cNvSpPr>
              <a:spLocks noChangeAspect="1" noChangeArrowheads="1"/>
            </p:cNvSpPr>
            <p:nvPr/>
          </p:nvSpPr>
          <p:spPr bwMode="auto">
            <a:xfrm>
              <a:off x="8027988" y="5421313"/>
              <a:ext cx="361950" cy="427037"/>
            </a:xfrm>
            <a:prstGeom prst="ellipse">
              <a:avLst/>
            </a:prstGeom>
            <a:ln>
              <a:headEnd/>
              <a:tailEnd/>
            </a:ln>
          </p:spPr>
          <p:style>
            <a:lnRef idx="1">
              <a:schemeClr val="accent2"/>
            </a:lnRef>
            <a:fillRef idx="2">
              <a:schemeClr val="accent2"/>
            </a:fillRef>
            <a:effectRef idx="1">
              <a:schemeClr val="accent2"/>
            </a:effectRef>
            <a:fontRef idx="minor">
              <a:schemeClr val="dk1"/>
            </a:fontRef>
          </p:style>
          <p:txBody>
            <a:bodyPr wrap="none" anchor="ctr"/>
            <a:lstStyle/>
            <a:p>
              <a:pPr>
                <a:defRPr/>
              </a:pPr>
              <a:endParaRPr lang="en-US" sz="1400" b="1" dirty="0">
                <a:solidFill>
                  <a:srgbClr val="0000CC"/>
                </a:solidFill>
                <a:latin typeface="Bookman Old Style" pitchFamily="18" charset="0"/>
              </a:endParaRPr>
            </a:p>
          </p:txBody>
        </p:sp>
        <p:sp>
          <p:nvSpPr>
            <p:cNvPr id="11" name="Oval 6"/>
            <p:cNvSpPr>
              <a:spLocks noChangeAspect="1" noChangeArrowheads="1"/>
            </p:cNvSpPr>
            <p:nvPr/>
          </p:nvSpPr>
          <p:spPr bwMode="auto">
            <a:xfrm>
              <a:off x="7874000" y="5700713"/>
              <a:ext cx="392113" cy="428625"/>
            </a:xfrm>
            <a:prstGeom prst="ellipse">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endParaRPr lang="en-US" sz="1400" b="1">
                <a:solidFill>
                  <a:srgbClr val="0000CC"/>
                </a:solidFill>
                <a:latin typeface="Bookman Old Style" pitchFamily="18" charset="0"/>
              </a:endParaRPr>
            </a:p>
          </p:txBody>
        </p:sp>
      </p:grpSp>
    </p:spTree>
    <p:extLst>
      <p:ext uri="{BB962C8B-B14F-4D97-AF65-F5344CB8AC3E}">
        <p14:creationId xmlns:p14="http://schemas.microsoft.com/office/powerpoint/2010/main" val="285551847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558088"/>
                                        </p:tgtEl>
                                        <p:attrNameLst>
                                          <p:attrName>style.visibility</p:attrName>
                                        </p:attrNameLst>
                                      </p:cBhvr>
                                      <p:to>
                                        <p:strVal val="visible"/>
                                      </p:to>
                                    </p:set>
                                    <p:anim calcmode="lin" valueType="num">
                                      <p:cBhvr additive="base">
                                        <p:cTn id="7" dur="500" fill="hold"/>
                                        <p:tgtEl>
                                          <p:spTgt spid="558088"/>
                                        </p:tgtEl>
                                        <p:attrNameLst>
                                          <p:attrName>ppt_x</p:attrName>
                                        </p:attrNameLst>
                                      </p:cBhvr>
                                      <p:tavLst>
                                        <p:tav tm="0">
                                          <p:val>
                                            <p:strVal val="#ppt_x"/>
                                          </p:val>
                                        </p:tav>
                                        <p:tav tm="100000">
                                          <p:val>
                                            <p:strVal val="#ppt_x"/>
                                          </p:val>
                                        </p:tav>
                                      </p:tavLst>
                                    </p:anim>
                                    <p:anim calcmode="lin" valueType="num">
                                      <p:cBhvr additive="base">
                                        <p:cTn id="8" dur="500" fill="hold"/>
                                        <p:tgtEl>
                                          <p:spTgt spid="55808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8088" grpId="0"/>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normAutofit fontScale="90000"/>
          </a:bodyPr>
          <a:lstStyle/>
          <a:p>
            <a:pPr eaLnBrk="1" hangingPunct="1">
              <a:defRPr/>
            </a:pPr>
            <a:r>
              <a:rPr lang="en-US" sz="4000" dirty="0" smtClean="0"/>
              <a:t> </a:t>
            </a:r>
            <a:r>
              <a:rPr lang="en-US" sz="4400" dirty="0" smtClean="0"/>
              <a:t>Scientific Review Officer</a:t>
            </a:r>
            <a:endParaRPr lang="en-US" sz="4000" dirty="0" smtClean="0"/>
          </a:p>
        </p:txBody>
      </p:sp>
      <p:sp>
        <p:nvSpPr>
          <p:cNvPr id="29699" name="Rectangle 3"/>
          <p:cNvSpPr>
            <a:spLocks noGrp="1" noChangeArrowheads="1"/>
          </p:cNvSpPr>
          <p:nvPr>
            <p:ph sz="quarter" idx="4294967295"/>
          </p:nvPr>
        </p:nvSpPr>
        <p:spPr>
          <a:xfrm>
            <a:off x="457200" y="1066800"/>
            <a:ext cx="8504238" cy="4572000"/>
          </a:xfrm>
        </p:spPr>
        <p:txBody>
          <a:bodyPr/>
          <a:lstStyle/>
          <a:p>
            <a:pPr eaLnBrk="1" hangingPunct="1">
              <a:lnSpc>
                <a:spcPct val="90000"/>
              </a:lnSpc>
              <a:spcBef>
                <a:spcPct val="50000"/>
              </a:spcBef>
              <a:buClr>
                <a:srgbClr val="008000"/>
              </a:buClr>
            </a:pPr>
            <a:endParaRPr lang="en-US" sz="2800" b="1" dirty="0" smtClean="0">
              <a:solidFill>
                <a:srgbClr val="008000"/>
              </a:solidFill>
            </a:endParaRPr>
          </a:p>
          <a:p>
            <a:pPr>
              <a:lnSpc>
                <a:spcPct val="90000"/>
              </a:lnSpc>
            </a:pPr>
            <a:r>
              <a:rPr lang="en-US" dirty="0" smtClean="0"/>
              <a:t>Responsible for scientific and technical review</a:t>
            </a:r>
          </a:p>
          <a:p>
            <a:pPr lvl="1">
              <a:lnSpc>
                <a:spcPct val="90000"/>
              </a:lnSpc>
            </a:pPr>
            <a:r>
              <a:rPr lang="en-US" sz="2800" dirty="0" smtClean="0"/>
              <a:t>Ensures fair and unbiased evaluation of scientific and technical merit</a:t>
            </a:r>
          </a:p>
          <a:p>
            <a:pPr lvl="1">
              <a:lnSpc>
                <a:spcPct val="90000"/>
              </a:lnSpc>
            </a:pPr>
            <a:r>
              <a:rPr lang="en-US" sz="2800" dirty="0" smtClean="0"/>
              <a:t>Provides a summary of the evaluation</a:t>
            </a:r>
            <a:endParaRPr lang="en-US" sz="2400" dirty="0" smtClean="0"/>
          </a:p>
          <a:p>
            <a:pPr lvl="1">
              <a:lnSpc>
                <a:spcPct val="90000"/>
              </a:lnSpc>
            </a:pPr>
            <a:r>
              <a:rPr lang="en-US" sz="2800" dirty="0" smtClean="0"/>
              <a:t>Reviews applications for completeness and conformance with application requirements</a:t>
            </a:r>
          </a:p>
          <a:p>
            <a:pPr lvl="1">
              <a:lnSpc>
                <a:spcPct val="90000"/>
              </a:lnSpc>
              <a:buFontTx/>
              <a:buNone/>
            </a:pPr>
            <a:endParaRPr lang="en-US" sz="1000" dirty="0" smtClean="0"/>
          </a:p>
          <a:p>
            <a:pPr>
              <a:lnSpc>
                <a:spcPct val="90000"/>
              </a:lnSpc>
            </a:pPr>
            <a:r>
              <a:rPr lang="en-US" dirty="0" smtClean="0"/>
              <a:t>Point of contact for applicants during the review process</a:t>
            </a:r>
          </a:p>
        </p:txBody>
      </p:sp>
      <p:sp>
        <p:nvSpPr>
          <p:cNvPr id="516108" name="Text Box 12"/>
          <p:cNvSpPr txBox="1">
            <a:spLocks noChangeArrowheads="1"/>
          </p:cNvSpPr>
          <p:nvPr/>
        </p:nvSpPr>
        <p:spPr bwMode="auto">
          <a:xfrm>
            <a:off x="6267450" y="5867400"/>
            <a:ext cx="1841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lgn="ctr">
                <a:solidFill>
                  <a:srgbClr val="000000"/>
                </a:solidFill>
                <a:prstDash val="dash"/>
                <a:miter lim="800000"/>
                <a:headEnd/>
                <a:tailEnd type="none" w="lg" len="lg"/>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en-US" sz="2800" b="1">
              <a:solidFill>
                <a:srgbClr val="008000"/>
              </a:solidFill>
            </a:endParaRPr>
          </a:p>
        </p:txBody>
      </p:sp>
      <p:grpSp>
        <p:nvGrpSpPr>
          <p:cNvPr id="14" name="Group 13" descr="&quot;&quot;"/>
          <p:cNvGrpSpPr/>
          <p:nvPr/>
        </p:nvGrpSpPr>
        <p:grpSpPr>
          <a:xfrm>
            <a:off x="7098715" y="5246865"/>
            <a:ext cx="1568450" cy="1371600"/>
            <a:chOff x="7874000" y="5421313"/>
            <a:chExt cx="704850" cy="708025"/>
          </a:xfrm>
        </p:grpSpPr>
        <p:sp>
          <p:nvSpPr>
            <p:cNvPr id="15" name="Oval 4"/>
            <p:cNvSpPr>
              <a:spLocks noChangeAspect="1" noChangeArrowheads="1"/>
            </p:cNvSpPr>
            <p:nvPr/>
          </p:nvSpPr>
          <p:spPr bwMode="auto">
            <a:xfrm>
              <a:off x="8212138" y="5665788"/>
              <a:ext cx="366712" cy="427037"/>
            </a:xfrm>
            <a:prstGeom prst="ellipse">
              <a:avLst/>
            </a:prstGeom>
            <a:ln>
              <a:headEnd/>
              <a:tailEnd/>
            </a:ln>
          </p:spPr>
          <p:style>
            <a:lnRef idx="1">
              <a:schemeClr val="accent6"/>
            </a:lnRef>
            <a:fillRef idx="2">
              <a:schemeClr val="accent6"/>
            </a:fillRef>
            <a:effectRef idx="1">
              <a:schemeClr val="accent6"/>
            </a:effectRef>
            <a:fontRef idx="minor">
              <a:schemeClr val="dk1"/>
            </a:fontRef>
          </p:style>
          <p:txBody>
            <a:bodyPr wrap="none" anchor="ctr"/>
            <a:lstStyle/>
            <a:p>
              <a:pPr>
                <a:defRPr/>
              </a:pPr>
              <a:endParaRPr lang="en-US" sz="1400" b="1" dirty="0">
                <a:solidFill>
                  <a:srgbClr val="0000CC"/>
                </a:solidFill>
                <a:latin typeface="Bookman Old Style" pitchFamily="18" charset="0"/>
              </a:endParaRPr>
            </a:p>
          </p:txBody>
        </p:sp>
        <p:sp>
          <p:nvSpPr>
            <p:cNvPr id="16" name="Oval 5"/>
            <p:cNvSpPr>
              <a:spLocks noChangeAspect="1" noChangeArrowheads="1"/>
            </p:cNvSpPr>
            <p:nvPr/>
          </p:nvSpPr>
          <p:spPr bwMode="auto">
            <a:xfrm>
              <a:off x="8027988" y="5421313"/>
              <a:ext cx="361950" cy="427037"/>
            </a:xfrm>
            <a:prstGeom prst="ellipse">
              <a:avLst/>
            </a:prstGeom>
            <a:ln>
              <a:headEnd/>
              <a:tailEnd/>
            </a:ln>
          </p:spPr>
          <p:style>
            <a:lnRef idx="1">
              <a:schemeClr val="accent2"/>
            </a:lnRef>
            <a:fillRef idx="2">
              <a:schemeClr val="accent2"/>
            </a:fillRef>
            <a:effectRef idx="1">
              <a:schemeClr val="accent2"/>
            </a:effectRef>
            <a:fontRef idx="minor">
              <a:schemeClr val="dk1"/>
            </a:fontRef>
          </p:style>
          <p:txBody>
            <a:bodyPr wrap="none" anchor="ctr"/>
            <a:lstStyle/>
            <a:p>
              <a:pPr>
                <a:defRPr/>
              </a:pPr>
              <a:endParaRPr lang="en-US" sz="1400" b="1" dirty="0">
                <a:solidFill>
                  <a:srgbClr val="0000CC"/>
                </a:solidFill>
                <a:latin typeface="Bookman Old Style" pitchFamily="18" charset="0"/>
              </a:endParaRPr>
            </a:p>
          </p:txBody>
        </p:sp>
        <p:sp>
          <p:nvSpPr>
            <p:cNvPr id="17" name="Oval 6"/>
            <p:cNvSpPr>
              <a:spLocks noChangeAspect="1" noChangeArrowheads="1"/>
            </p:cNvSpPr>
            <p:nvPr/>
          </p:nvSpPr>
          <p:spPr bwMode="auto">
            <a:xfrm>
              <a:off x="7874000" y="5700713"/>
              <a:ext cx="392113" cy="428625"/>
            </a:xfrm>
            <a:prstGeom prst="ellipse">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endParaRPr lang="en-US" sz="1400" b="1">
                <a:solidFill>
                  <a:srgbClr val="0000CC"/>
                </a:solidFill>
                <a:latin typeface="Bookman Old Style" pitchFamily="18" charset="0"/>
              </a:endParaRPr>
            </a:p>
          </p:txBody>
        </p:sp>
      </p:grpSp>
    </p:spTree>
    <p:extLst>
      <p:ext uri="{BB962C8B-B14F-4D97-AF65-F5344CB8AC3E}">
        <p14:creationId xmlns:p14="http://schemas.microsoft.com/office/powerpoint/2010/main" val="362921824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516108"/>
                                        </p:tgtEl>
                                        <p:attrNameLst>
                                          <p:attrName>style.visibility</p:attrName>
                                        </p:attrNameLst>
                                      </p:cBhvr>
                                      <p:to>
                                        <p:strVal val="visible"/>
                                      </p:to>
                                    </p:set>
                                    <p:anim calcmode="lin" valueType="num">
                                      <p:cBhvr additive="base">
                                        <p:cTn id="7" dur="500" fill="hold"/>
                                        <p:tgtEl>
                                          <p:spTgt spid="516108"/>
                                        </p:tgtEl>
                                        <p:attrNameLst>
                                          <p:attrName>ppt_x</p:attrName>
                                        </p:attrNameLst>
                                      </p:cBhvr>
                                      <p:tavLst>
                                        <p:tav tm="0">
                                          <p:val>
                                            <p:strVal val="#ppt_x"/>
                                          </p:val>
                                        </p:tav>
                                        <p:tav tm="100000">
                                          <p:val>
                                            <p:strVal val="#ppt_x"/>
                                          </p:val>
                                        </p:tav>
                                      </p:tavLst>
                                    </p:anim>
                                    <p:anim calcmode="lin" valueType="num">
                                      <p:cBhvr additive="base">
                                        <p:cTn id="8" dur="500" fill="hold"/>
                                        <p:tgtEl>
                                          <p:spTgt spid="51610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6108" grpId="0"/>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defRPr/>
            </a:pPr>
            <a:r>
              <a:rPr lang="en-US" sz="4000" dirty="0" smtClean="0"/>
              <a:t>Grants Management Officer</a:t>
            </a:r>
          </a:p>
        </p:txBody>
      </p:sp>
      <p:sp>
        <p:nvSpPr>
          <p:cNvPr id="31747" name="Rectangle 3"/>
          <p:cNvSpPr>
            <a:spLocks noGrp="1" noChangeArrowheads="1"/>
          </p:cNvSpPr>
          <p:nvPr>
            <p:ph sz="quarter" idx="4294967295"/>
          </p:nvPr>
        </p:nvSpPr>
        <p:spPr>
          <a:xfrm>
            <a:off x="381000" y="1800452"/>
            <a:ext cx="8504238" cy="3304948"/>
          </a:xfrm>
        </p:spPr>
        <p:txBody>
          <a:bodyPr/>
          <a:lstStyle/>
          <a:p>
            <a:pPr>
              <a:lnSpc>
                <a:spcPct val="90000"/>
              </a:lnSpc>
              <a:buFont typeface="Wingdings 2" pitchFamily="18" charset="2"/>
              <a:buNone/>
            </a:pPr>
            <a:r>
              <a:rPr lang="en-US" dirty="0" smtClean="0"/>
              <a:t>Responsible for completion of business management requirements</a:t>
            </a:r>
          </a:p>
          <a:p>
            <a:pPr lvl="1">
              <a:lnSpc>
                <a:spcPct val="90000"/>
              </a:lnSpc>
            </a:pPr>
            <a:r>
              <a:rPr lang="en-US" sz="2800" dirty="0" smtClean="0"/>
              <a:t>Evaluates applications for administrative content and compliance with policy</a:t>
            </a:r>
          </a:p>
          <a:p>
            <a:pPr lvl="1">
              <a:lnSpc>
                <a:spcPct val="90000"/>
              </a:lnSpc>
            </a:pPr>
            <a:r>
              <a:rPr lang="en-US" sz="2800" dirty="0" smtClean="0"/>
              <a:t>Negotiates Awards</a:t>
            </a:r>
          </a:p>
          <a:p>
            <a:pPr lvl="1">
              <a:lnSpc>
                <a:spcPct val="90000"/>
              </a:lnSpc>
            </a:pPr>
            <a:r>
              <a:rPr lang="en-US" sz="2800" dirty="0" smtClean="0"/>
              <a:t>Interprets grants administration policies</a:t>
            </a:r>
          </a:p>
          <a:p>
            <a:pPr eaLnBrk="1" hangingPunct="1">
              <a:lnSpc>
                <a:spcPct val="90000"/>
              </a:lnSpc>
              <a:spcBef>
                <a:spcPct val="50000"/>
              </a:spcBef>
              <a:buClr>
                <a:srgbClr val="008000"/>
              </a:buClr>
            </a:pPr>
            <a:endParaRPr lang="en-US" b="1" dirty="0" smtClean="0">
              <a:solidFill>
                <a:srgbClr val="008000"/>
              </a:solidFill>
            </a:endParaRPr>
          </a:p>
        </p:txBody>
      </p:sp>
      <p:sp>
        <p:nvSpPr>
          <p:cNvPr id="560136" name="Text Box 8"/>
          <p:cNvSpPr txBox="1">
            <a:spLocks noChangeArrowheads="1"/>
          </p:cNvSpPr>
          <p:nvPr/>
        </p:nvSpPr>
        <p:spPr bwMode="auto">
          <a:xfrm>
            <a:off x="6267450" y="5867400"/>
            <a:ext cx="1841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lgn="ctr">
                <a:solidFill>
                  <a:srgbClr val="000000"/>
                </a:solidFill>
                <a:prstDash val="dash"/>
                <a:miter lim="800000"/>
                <a:headEnd/>
                <a:tailEnd type="none" w="lg" len="lg"/>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en-US" sz="2800" b="1">
              <a:solidFill>
                <a:srgbClr val="008000"/>
              </a:solidFill>
            </a:endParaRPr>
          </a:p>
        </p:txBody>
      </p:sp>
      <p:grpSp>
        <p:nvGrpSpPr>
          <p:cNvPr id="12" name="Group 11" descr="&quot;&quot;"/>
          <p:cNvGrpSpPr/>
          <p:nvPr/>
        </p:nvGrpSpPr>
        <p:grpSpPr>
          <a:xfrm>
            <a:off x="7098715" y="5246865"/>
            <a:ext cx="1568450" cy="1371600"/>
            <a:chOff x="7874000" y="5421313"/>
            <a:chExt cx="704850" cy="708025"/>
          </a:xfrm>
        </p:grpSpPr>
        <p:sp>
          <p:nvSpPr>
            <p:cNvPr id="13" name="Oval 4"/>
            <p:cNvSpPr>
              <a:spLocks noChangeAspect="1" noChangeArrowheads="1"/>
            </p:cNvSpPr>
            <p:nvPr/>
          </p:nvSpPr>
          <p:spPr bwMode="auto">
            <a:xfrm>
              <a:off x="8212138" y="5665788"/>
              <a:ext cx="366712" cy="427037"/>
            </a:xfrm>
            <a:prstGeom prst="ellipse">
              <a:avLst/>
            </a:prstGeom>
            <a:ln>
              <a:headEnd/>
              <a:tailEnd/>
            </a:ln>
          </p:spPr>
          <p:style>
            <a:lnRef idx="1">
              <a:schemeClr val="accent6"/>
            </a:lnRef>
            <a:fillRef idx="2">
              <a:schemeClr val="accent6"/>
            </a:fillRef>
            <a:effectRef idx="1">
              <a:schemeClr val="accent6"/>
            </a:effectRef>
            <a:fontRef idx="minor">
              <a:schemeClr val="dk1"/>
            </a:fontRef>
          </p:style>
          <p:txBody>
            <a:bodyPr wrap="none" anchor="ctr"/>
            <a:lstStyle/>
            <a:p>
              <a:pPr>
                <a:defRPr/>
              </a:pPr>
              <a:endParaRPr lang="en-US" sz="1400" b="1" dirty="0">
                <a:solidFill>
                  <a:srgbClr val="0000CC"/>
                </a:solidFill>
                <a:latin typeface="Bookman Old Style" pitchFamily="18" charset="0"/>
              </a:endParaRPr>
            </a:p>
          </p:txBody>
        </p:sp>
        <p:sp>
          <p:nvSpPr>
            <p:cNvPr id="16" name="Oval 5"/>
            <p:cNvSpPr>
              <a:spLocks noChangeAspect="1" noChangeArrowheads="1"/>
            </p:cNvSpPr>
            <p:nvPr/>
          </p:nvSpPr>
          <p:spPr bwMode="auto">
            <a:xfrm>
              <a:off x="8027988" y="5421313"/>
              <a:ext cx="361950" cy="427037"/>
            </a:xfrm>
            <a:prstGeom prst="ellipse">
              <a:avLst/>
            </a:prstGeom>
            <a:ln>
              <a:headEnd/>
              <a:tailEnd/>
            </a:ln>
          </p:spPr>
          <p:style>
            <a:lnRef idx="1">
              <a:schemeClr val="accent2"/>
            </a:lnRef>
            <a:fillRef idx="2">
              <a:schemeClr val="accent2"/>
            </a:fillRef>
            <a:effectRef idx="1">
              <a:schemeClr val="accent2"/>
            </a:effectRef>
            <a:fontRef idx="minor">
              <a:schemeClr val="dk1"/>
            </a:fontRef>
          </p:style>
          <p:txBody>
            <a:bodyPr wrap="none" anchor="ctr"/>
            <a:lstStyle/>
            <a:p>
              <a:pPr>
                <a:defRPr/>
              </a:pPr>
              <a:endParaRPr lang="en-US" sz="1400" b="1" dirty="0">
                <a:solidFill>
                  <a:srgbClr val="0000CC"/>
                </a:solidFill>
                <a:latin typeface="Bookman Old Style" pitchFamily="18" charset="0"/>
              </a:endParaRPr>
            </a:p>
          </p:txBody>
        </p:sp>
        <p:sp>
          <p:nvSpPr>
            <p:cNvPr id="17" name="Oval 6"/>
            <p:cNvSpPr>
              <a:spLocks noChangeAspect="1" noChangeArrowheads="1"/>
            </p:cNvSpPr>
            <p:nvPr/>
          </p:nvSpPr>
          <p:spPr bwMode="auto">
            <a:xfrm>
              <a:off x="7874000" y="5700713"/>
              <a:ext cx="392113" cy="428625"/>
            </a:xfrm>
            <a:prstGeom prst="ellipse">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endParaRPr lang="en-US" sz="1400" b="1">
                <a:solidFill>
                  <a:srgbClr val="0000CC"/>
                </a:solidFill>
                <a:latin typeface="Bookman Old Style" pitchFamily="18" charset="0"/>
              </a:endParaRPr>
            </a:p>
          </p:txBody>
        </p:sp>
      </p:grpSp>
    </p:spTree>
    <p:extLst>
      <p:ext uri="{BB962C8B-B14F-4D97-AF65-F5344CB8AC3E}">
        <p14:creationId xmlns:p14="http://schemas.microsoft.com/office/powerpoint/2010/main" val="111384951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560136"/>
                                        </p:tgtEl>
                                        <p:attrNameLst>
                                          <p:attrName>style.visibility</p:attrName>
                                        </p:attrNameLst>
                                      </p:cBhvr>
                                      <p:to>
                                        <p:strVal val="visible"/>
                                      </p:to>
                                    </p:set>
                                    <p:anim calcmode="lin" valueType="num">
                                      <p:cBhvr additive="base">
                                        <p:cTn id="7" dur="500" fill="hold"/>
                                        <p:tgtEl>
                                          <p:spTgt spid="560136"/>
                                        </p:tgtEl>
                                        <p:attrNameLst>
                                          <p:attrName>ppt_x</p:attrName>
                                        </p:attrNameLst>
                                      </p:cBhvr>
                                      <p:tavLst>
                                        <p:tav tm="0">
                                          <p:val>
                                            <p:strVal val="#ppt_x"/>
                                          </p:val>
                                        </p:tav>
                                        <p:tav tm="100000">
                                          <p:val>
                                            <p:strVal val="#ppt_x"/>
                                          </p:val>
                                        </p:tav>
                                      </p:tavLst>
                                    </p:anim>
                                    <p:anim calcmode="lin" valueType="num">
                                      <p:cBhvr additive="base">
                                        <p:cTn id="8" dur="500" fill="hold"/>
                                        <p:tgtEl>
                                          <p:spTgt spid="5601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013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Title slide: #3:  Do I Contact NIH Before Applying?&#10;"/>
          <p:cNvSpPr txBox="1">
            <a:spLocks/>
          </p:cNvSpPr>
          <p:nvPr/>
        </p:nvSpPr>
        <p:spPr>
          <a:xfrm>
            <a:off x="533400" y="5181600"/>
            <a:ext cx="8305800" cy="665163"/>
          </a:xfrm>
          <a:prstGeom prst="rect">
            <a:avLst/>
          </a:prstGeom>
        </p:spPr>
        <p:txBody>
          <a:bodyPr/>
          <a:lstStyle/>
          <a:p>
            <a:pPr marL="53975" algn="r" fontAlgn="auto">
              <a:spcAft>
                <a:spcPts val="0"/>
              </a:spcAft>
              <a:defRPr/>
            </a:pPr>
            <a:r>
              <a:rPr lang="en-US" sz="3200" dirty="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rPr>
              <a:t>#3:  </a:t>
            </a:r>
            <a:r>
              <a:rPr lang="en-US" sz="3200" dirty="0" smtClean="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rPr>
              <a:t>Should I talk to someone at NIH before applying? </a:t>
            </a:r>
            <a:endParaRPr lang="en-US" sz="3200" dirty="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endParaRPr>
          </a:p>
        </p:txBody>
      </p:sp>
      <p:pic>
        <p:nvPicPr>
          <p:cNvPr id="3074" name="Picture 2" descr="&quot;&quo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914400"/>
            <a:ext cx="8423275" cy="29393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038392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2"/>
          <p:cNvSpPr>
            <a:spLocks noGrp="1" noChangeArrowheads="1"/>
          </p:cNvSpPr>
          <p:nvPr>
            <p:ph type="title"/>
          </p:nvPr>
        </p:nvSpPr>
        <p:spPr/>
        <p:txBody>
          <a:bodyPr>
            <a:noAutofit/>
          </a:bodyPr>
          <a:lstStyle/>
          <a:p>
            <a:pPr eaLnBrk="1" hangingPunct="1">
              <a:defRPr/>
            </a:pPr>
            <a:r>
              <a:rPr lang="en-US" sz="4000" dirty="0" smtClean="0"/>
              <a:t>Do I Contact NIH </a:t>
            </a:r>
            <a:r>
              <a:rPr lang="en-US" sz="4000" i="1" dirty="0" smtClean="0"/>
              <a:t>Before</a:t>
            </a:r>
            <a:r>
              <a:rPr lang="en-US" sz="4000" dirty="0" smtClean="0"/>
              <a:t> Applying?</a:t>
            </a:r>
            <a:endParaRPr lang="en-US" sz="4000" i="1" dirty="0" smtClean="0"/>
          </a:p>
        </p:txBody>
      </p:sp>
      <p:sp>
        <p:nvSpPr>
          <p:cNvPr id="33795" name="Rectangle 3"/>
          <p:cNvSpPr>
            <a:spLocks noGrp="1" noChangeArrowheads="1"/>
          </p:cNvSpPr>
          <p:nvPr>
            <p:ph sz="quarter" idx="4294967295"/>
          </p:nvPr>
        </p:nvSpPr>
        <p:spPr>
          <a:xfrm>
            <a:off x="304800" y="2057400"/>
            <a:ext cx="8504238" cy="4572000"/>
          </a:xfrm>
        </p:spPr>
        <p:txBody>
          <a:bodyPr/>
          <a:lstStyle/>
          <a:p>
            <a:pPr eaLnBrk="1" hangingPunct="1">
              <a:buFontTx/>
              <a:buNone/>
            </a:pPr>
            <a:r>
              <a:rPr lang="en-US" b="1" dirty="0" smtClean="0"/>
              <a:t>Mandatory</a:t>
            </a:r>
          </a:p>
          <a:p>
            <a:pPr eaLnBrk="1" hangingPunct="1"/>
            <a:r>
              <a:rPr lang="en-US" sz="2800" dirty="0" smtClean="0"/>
              <a:t>Application with budget </a:t>
            </a:r>
            <a:r>
              <a:rPr lang="en-US" sz="2800" u="sng" dirty="0" smtClean="0"/>
              <a:t>&gt;</a:t>
            </a:r>
            <a:r>
              <a:rPr lang="en-US" sz="2800" dirty="0" smtClean="0"/>
              <a:t>$500,000 direct costs for any single year</a:t>
            </a:r>
          </a:p>
          <a:p>
            <a:pPr eaLnBrk="1" hangingPunct="1"/>
            <a:r>
              <a:rPr lang="en-US" sz="2800" dirty="0" smtClean="0"/>
              <a:t>R13 Conference Grants</a:t>
            </a:r>
          </a:p>
          <a:p>
            <a:pPr eaLnBrk="1" hangingPunct="1">
              <a:buFont typeface="Wingdings 2" pitchFamily="18" charset="2"/>
              <a:buNone/>
            </a:pPr>
            <a:endParaRPr lang="en-US" sz="1000" dirty="0" smtClean="0"/>
          </a:p>
          <a:p>
            <a:pPr eaLnBrk="1" hangingPunct="1">
              <a:buFontTx/>
              <a:buNone/>
            </a:pPr>
            <a:r>
              <a:rPr lang="en-US" b="1" dirty="0" smtClean="0"/>
              <a:t>Optional</a:t>
            </a:r>
          </a:p>
          <a:p>
            <a:pPr eaLnBrk="1" hangingPunct="1"/>
            <a:r>
              <a:rPr lang="en-US" sz="2800" dirty="0" smtClean="0"/>
              <a:t>When RFA’s request a Letter of Intent</a:t>
            </a:r>
          </a:p>
          <a:p>
            <a:pPr eaLnBrk="1" hangingPunct="1">
              <a:buFontTx/>
              <a:buNone/>
            </a:pPr>
            <a:endParaRPr lang="en-US" sz="1000" b="1" dirty="0" smtClean="0">
              <a:solidFill>
                <a:srgbClr val="FFFF00"/>
              </a:solidFill>
            </a:endParaRPr>
          </a:p>
          <a:p>
            <a:pPr eaLnBrk="1" hangingPunct="1">
              <a:buFontTx/>
              <a:buNone/>
            </a:pPr>
            <a:r>
              <a:rPr lang="en-US" b="1" dirty="0" smtClean="0">
                <a:solidFill>
                  <a:srgbClr val="FF0000"/>
                </a:solidFill>
              </a:rPr>
              <a:t>Always Recommended</a:t>
            </a:r>
          </a:p>
          <a:p>
            <a:pPr eaLnBrk="1" hangingPunct="1"/>
            <a:r>
              <a:rPr lang="en-US" sz="2800" dirty="0" smtClean="0"/>
              <a:t>When you think about applying for </a:t>
            </a:r>
            <a:r>
              <a:rPr lang="en-US" sz="2800" i="1" dirty="0" smtClean="0"/>
              <a:t>any</a:t>
            </a:r>
            <a:r>
              <a:rPr lang="en-US" sz="2800" dirty="0" smtClean="0"/>
              <a:t> grant</a:t>
            </a:r>
          </a:p>
        </p:txBody>
      </p:sp>
      <p:sp>
        <p:nvSpPr>
          <p:cNvPr id="2" name="TextBox 1" descr="Yes!&#10;"/>
          <p:cNvSpPr txBox="1"/>
          <p:nvPr/>
        </p:nvSpPr>
        <p:spPr>
          <a:xfrm>
            <a:off x="3809999" y="1600200"/>
            <a:ext cx="971741" cy="523220"/>
          </a:xfrm>
          <a:prstGeom prst="rect">
            <a:avLst/>
          </a:prstGeom>
          <a:noFill/>
        </p:spPr>
        <p:txBody>
          <a:bodyPr wrap="none" rtlCol="0">
            <a:spAutoFit/>
          </a:bodyPr>
          <a:lstStyle/>
          <a:p>
            <a:r>
              <a:rPr lang="en-US" sz="2800" b="1" dirty="0" smtClean="0">
                <a:solidFill>
                  <a:srgbClr val="FF0000"/>
                </a:solidFill>
                <a:latin typeface="+mn-lt"/>
              </a:rPr>
              <a:t>Yes!</a:t>
            </a:r>
            <a:endParaRPr lang="en-US" sz="2800" b="1" dirty="0">
              <a:solidFill>
                <a:srgbClr val="FF0000"/>
              </a:solidFill>
              <a:latin typeface="+mn-lt"/>
            </a:endParaRPr>
          </a:p>
        </p:txBody>
      </p:sp>
    </p:spTree>
    <p:extLst>
      <p:ext uri="{BB962C8B-B14F-4D97-AF65-F5344CB8AC3E}">
        <p14:creationId xmlns:p14="http://schemas.microsoft.com/office/powerpoint/2010/main" val="228087826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80">
                                          <p:stCondLst>
                                            <p:cond delay="0"/>
                                          </p:stCondLst>
                                        </p:cTn>
                                        <p:tgtEl>
                                          <p:spTgt spid="2">
                                            <p:txEl>
                                              <p:pRg st="0" end="0"/>
                                            </p:txEl>
                                          </p:spTgt>
                                        </p:tgtEl>
                                      </p:cBhvr>
                                    </p:animEffect>
                                    <p:anim calcmode="lin" valueType="num">
                                      <p:cBhvr>
                                        <p:cTn id="8" dur="1822" tmFilter="0,0; 0.14,0.36; 0.43,0.73; 0.71,0.91; 1.0,1.0">
                                          <p:stCondLst>
                                            <p:cond delay="0"/>
                                          </p:stCondLst>
                                        </p:cTn>
                                        <p:tgtEl>
                                          <p:spTgt spid="2">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xEl>
                                              <p:pRg st="0" end="0"/>
                                            </p:txEl>
                                          </p:spTgt>
                                        </p:tgtEl>
                                      </p:cBhvr>
                                      <p:to x="100000" y="60000"/>
                                    </p:animScale>
                                    <p:animScale>
                                      <p:cBhvr>
                                        <p:cTn id="14" dur="166" decel="50000">
                                          <p:stCondLst>
                                            <p:cond delay="676"/>
                                          </p:stCondLst>
                                        </p:cTn>
                                        <p:tgtEl>
                                          <p:spTgt spid="2">
                                            <p:txEl>
                                              <p:pRg st="0" end="0"/>
                                            </p:txEl>
                                          </p:spTgt>
                                        </p:tgtEl>
                                      </p:cBhvr>
                                      <p:to x="100000" y="100000"/>
                                    </p:animScale>
                                    <p:animScale>
                                      <p:cBhvr>
                                        <p:cTn id="15" dur="26">
                                          <p:stCondLst>
                                            <p:cond delay="1312"/>
                                          </p:stCondLst>
                                        </p:cTn>
                                        <p:tgtEl>
                                          <p:spTgt spid="2">
                                            <p:txEl>
                                              <p:pRg st="0" end="0"/>
                                            </p:txEl>
                                          </p:spTgt>
                                        </p:tgtEl>
                                      </p:cBhvr>
                                      <p:to x="100000" y="80000"/>
                                    </p:animScale>
                                    <p:animScale>
                                      <p:cBhvr>
                                        <p:cTn id="16" dur="166" decel="50000">
                                          <p:stCondLst>
                                            <p:cond delay="1338"/>
                                          </p:stCondLst>
                                        </p:cTn>
                                        <p:tgtEl>
                                          <p:spTgt spid="2">
                                            <p:txEl>
                                              <p:pRg st="0" end="0"/>
                                            </p:txEl>
                                          </p:spTgt>
                                        </p:tgtEl>
                                      </p:cBhvr>
                                      <p:to x="100000" y="100000"/>
                                    </p:animScale>
                                    <p:animScale>
                                      <p:cBhvr>
                                        <p:cTn id="17" dur="26">
                                          <p:stCondLst>
                                            <p:cond delay="1642"/>
                                          </p:stCondLst>
                                        </p:cTn>
                                        <p:tgtEl>
                                          <p:spTgt spid="2">
                                            <p:txEl>
                                              <p:pRg st="0" end="0"/>
                                            </p:txEl>
                                          </p:spTgt>
                                        </p:tgtEl>
                                      </p:cBhvr>
                                      <p:to x="100000" y="90000"/>
                                    </p:animScale>
                                    <p:animScale>
                                      <p:cBhvr>
                                        <p:cTn id="18" dur="166" decel="50000">
                                          <p:stCondLst>
                                            <p:cond delay="1668"/>
                                          </p:stCondLst>
                                        </p:cTn>
                                        <p:tgtEl>
                                          <p:spTgt spid="2">
                                            <p:txEl>
                                              <p:pRg st="0" end="0"/>
                                            </p:txEl>
                                          </p:spTgt>
                                        </p:tgtEl>
                                      </p:cBhvr>
                                      <p:to x="100000" y="100000"/>
                                    </p:animScale>
                                    <p:animScale>
                                      <p:cBhvr>
                                        <p:cTn id="19" dur="26">
                                          <p:stCondLst>
                                            <p:cond delay="1808"/>
                                          </p:stCondLst>
                                        </p:cTn>
                                        <p:tgtEl>
                                          <p:spTgt spid="2">
                                            <p:txEl>
                                              <p:pRg st="0" end="0"/>
                                            </p:txEl>
                                          </p:spTgt>
                                        </p:tgtEl>
                                      </p:cBhvr>
                                      <p:to x="100000" y="95000"/>
                                    </p:animScale>
                                    <p:animScale>
                                      <p:cBhvr>
                                        <p:cTn id="20" dur="166" decel="50000">
                                          <p:stCondLst>
                                            <p:cond delay="1834"/>
                                          </p:stCondLst>
                                        </p:cTn>
                                        <p:tgtEl>
                                          <p:spTgt spid="2">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3795">
                                            <p:txEl>
                                              <p:pRg st="0" end="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3795">
                                            <p:txEl>
                                              <p:pRg st="1" end="1"/>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3795">
                                            <p:txEl>
                                              <p:pRg st="2" end="2"/>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3795">
                                            <p:txEl>
                                              <p:pRg st="4" end="4"/>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3795">
                                            <p:txEl>
                                              <p:pRg st="5" end="5"/>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33795">
                                            <p:txEl>
                                              <p:pRg st="7" end="7"/>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3379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5"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title slide #4 #4:  How Long Does It Take to Get Funded?&#10;"/>
          <p:cNvSpPr>
            <a:spLocks noGrp="1"/>
          </p:cNvSpPr>
          <p:nvPr>
            <p:ph type="title" idx="4294967295"/>
          </p:nvPr>
        </p:nvSpPr>
        <p:spPr>
          <a:xfrm>
            <a:off x="381000" y="4876800"/>
            <a:ext cx="6400800" cy="1274763"/>
          </a:xfrm>
        </p:spPr>
        <p:txBody>
          <a:bodyPr>
            <a:normAutofit/>
          </a:bodyPr>
          <a:lstStyle/>
          <a:p>
            <a:pPr indent="0" eaLnBrk="1" fontAlgn="auto" hangingPunct="1">
              <a:spcAft>
                <a:spcPts val="0"/>
              </a:spcAft>
              <a:defRPr/>
            </a:pPr>
            <a:r>
              <a:rPr lang="en-US" dirty="0" smtClean="0">
                <a:solidFill>
                  <a:schemeClr val="tx2">
                    <a:tint val="100000"/>
                    <a:shade val="90000"/>
                    <a:satMod val="250000"/>
                    <a:alpha val="100000"/>
                  </a:schemeClr>
                </a:solidFill>
              </a:rPr>
              <a:t>#4:  How Long Does It Take to Get Funded?</a:t>
            </a:r>
            <a:endParaRPr lang="en-US" dirty="0">
              <a:solidFill>
                <a:schemeClr val="tx2">
                  <a:tint val="100000"/>
                  <a:shade val="90000"/>
                  <a:satMod val="250000"/>
                  <a:alpha val="100000"/>
                </a:schemeClr>
              </a:solidFill>
            </a:endParaRPr>
          </a:p>
        </p:txBody>
      </p:sp>
      <p:pic>
        <p:nvPicPr>
          <p:cNvPr id="8" name="Picture Placeholder 7" descr="Graphic of seasons changing"/>
          <p:cNvPicPr>
            <a:picLocks noGrp="1" noChangeAspect="1"/>
          </p:cNvPicPr>
          <p:nvPr>
            <p:ph type="pic" idx="4294967295"/>
          </p:nvPr>
        </p:nvPicPr>
        <p:blipFill>
          <a:blip r:embed="rId3" cstate="print"/>
          <a:srcRect t="16071" b="16071"/>
          <a:stretch>
            <a:fillRect/>
          </a:stretch>
        </p:blipFill>
        <p:spPr>
          <a:xfrm>
            <a:off x="0" y="249238"/>
            <a:ext cx="8534400" cy="3941762"/>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Tree>
    <p:extLst>
      <p:ext uri="{BB962C8B-B14F-4D97-AF65-F5344CB8AC3E}">
        <p14:creationId xmlns:p14="http://schemas.microsoft.com/office/powerpoint/2010/main" val="15084951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descr="graphic shows investigator submits idea to their institution"/>
          <p:cNvGrpSpPr/>
          <p:nvPr/>
        </p:nvGrpSpPr>
        <p:grpSpPr>
          <a:xfrm>
            <a:off x="1539875" y="1981200"/>
            <a:ext cx="3182697" cy="2286000"/>
            <a:chOff x="1539875" y="1981200"/>
            <a:chExt cx="3182697" cy="2286000"/>
          </a:xfrm>
        </p:grpSpPr>
        <p:pic>
          <p:nvPicPr>
            <p:cNvPr id="1026" name="Picture 2" descr="C:\Documents and Settings\schumakerjk\Local Settings\Temporary Internet Files\Content.IE5\LFF06TTL\MC900036334[1].wmf"/>
            <p:cNvPicPr>
              <a:picLocks noChangeAspect="1" noChangeArrowheads="1"/>
            </p:cNvPicPr>
            <p:nvPr/>
          </p:nvPicPr>
          <p:blipFill>
            <a:blip r:embed="rId2" cstate="print"/>
            <a:srcRect/>
            <a:stretch>
              <a:fillRect/>
            </a:stretch>
          </p:blipFill>
          <p:spPr bwMode="auto">
            <a:xfrm>
              <a:off x="2734666" y="1981200"/>
              <a:ext cx="1987906" cy="2286000"/>
            </a:xfrm>
            <a:prstGeom prst="rect">
              <a:avLst/>
            </a:prstGeom>
            <a:noFill/>
            <a:effectLst>
              <a:reflection blurRad="6350" stA="52000" endA="300" endPos="35000" dir="5400000" sy="-100000" algn="bl" rotWithShape="0"/>
            </a:effectLst>
          </p:spPr>
        </p:pic>
        <p:sp>
          <p:nvSpPr>
            <p:cNvPr id="71" name="Freeform 70"/>
            <p:cNvSpPr/>
            <p:nvPr/>
          </p:nvSpPr>
          <p:spPr>
            <a:xfrm>
              <a:off x="1539875" y="2592388"/>
              <a:ext cx="1273175" cy="339725"/>
            </a:xfrm>
            <a:custGeom>
              <a:avLst/>
              <a:gdLst>
                <a:gd name="connsiteX0" fmla="*/ 0 w 1180618"/>
                <a:gd name="connsiteY0" fmla="*/ 81023 h 339525"/>
                <a:gd name="connsiteX1" fmla="*/ 798654 w 1180618"/>
                <a:gd name="connsiteY1" fmla="*/ 34724 h 339525"/>
                <a:gd name="connsiteX2" fmla="*/ 787079 w 1180618"/>
                <a:gd name="connsiteY2" fmla="*/ 289368 h 339525"/>
                <a:gd name="connsiteX3" fmla="*/ 1180618 w 1180618"/>
                <a:gd name="connsiteY3" fmla="*/ 335666 h 339525"/>
                <a:gd name="connsiteX4" fmla="*/ 1180618 w 1180618"/>
                <a:gd name="connsiteY4" fmla="*/ 335666 h 339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0618" h="339525">
                  <a:moveTo>
                    <a:pt x="0" y="81023"/>
                  </a:moveTo>
                  <a:cubicBezTo>
                    <a:pt x="333737" y="40511"/>
                    <a:pt x="667474" y="0"/>
                    <a:pt x="798654" y="34724"/>
                  </a:cubicBezTo>
                  <a:cubicBezTo>
                    <a:pt x="929834" y="69448"/>
                    <a:pt x="723418" y="239211"/>
                    <a:pt x="787079" y="289368"/>
                  </a:cubicBezTo>
                  <a:cubicBezTo>
                    <a:pt x="850740" y="339525"/>
                    <a:pt x="1180618" y="335666"/>
                    <a:pt x="1180618" y="335666"/>
                  </a:cubicBezTo>
                  <a:lnTo>
                    <a:pt x="1180618" y="335666"/>
                  </a:lnTo>
                </a:path>
              </a:pathLst>
            </a:custGeom>
            <a:ln w="57150">
              <a:headEnd type="none" w="med" len="med"/>
              <a:tailEnd type="arrow" w="med" len="me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grpSp>
      <p:grpSp>
        <p:nvGrpSpPr>
          <p:cNvPr id="4" name="Group 3" descr="graphc showing institution submitting idea to the NIH, where it goes to the center of scientific review. They assign the app to the IC and study section, which reviews the application for scientific merit. The IC evaluates for relevance, Advisory councils and board recommend action, the IC director makes funding decisions. Grantee instittions then allocate funds to the investigaotr who does the work. &#10;"/>
          <p:cNvGrpSpPr/>
          <p:nvPr/>
        </p:nvGrpSpPr>
        <p:grpSpPr>
          <a:xfrm>
            <a:off x="4559893" y="1026018"/>
            <a:ext cx="4319905" cy="5359196"/>
            <a:chOff x="4606925" y="995423"/>
            <a:chExt cx="4319905" cy="5359196"/>
          </a:xfrm>
        </p:grpSpPr>
        <p:sp>
          <p:nvSpPr>
            <p:cNvPr id="22" name="Rounded Rectangle 21"/>
            <p:cNvSpPr/>
            <p:nvPr/>
          </p:nvSpPr>
          <p:spPr>
            <a:xfrm>
              <a:off x="5292090" y="995423"/>
              <a:ext cx="3634740" cy="5359196"/>
            </a:xfrm>
            <a:prstGeom prst="roundRect">
              <a:avLst>
                <a:gd name="adj" fmla="val 7265"/>
              </a:avLst>
            </a:prstGeom>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 name="Rounded Rectangle 19" descr="&quot;&quot;"/>
            <p:cNvSpPr/>
            <p:nvPr/>
          </p:nvSpPr>
          <p:spPr>
            <a:xfrm>
              <a:off x="5375246" y="1487065"/>
              <a:ext cx="3472873" cy="895927"/>
            </a:xfrm>
            <a:prstGeom prst="roundRect">
              <a:avLst/>
            </a:prstGeom>
            <a:solidFill>
              <a:srgbClr val="00B0F0"/>
            </a:solidFill>
            <a:effectLst>
              <a:outerShdw blurRad="50800" dist="38100" dir="2700000" algn="tl"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3566" name="TextBox 20"/>
            <p:cNvSpPr txBox="1">
              <a:spLocks noChangeArrowheads="1"/>
            </p:cNvSpPr>
            <p:nvPr/>
          </p:nvSpPr>
          <p:spPr bwMode="auto">
            <a:xfrm>
              <a:off x="5341938" y="1044897"/>
              <a:ext cx="3460750"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000" dirty="0">
                  <a:latin typeface="Georgia" pitchFamily="18" charset="0"/>
                </a:rPr>
                <a:t>National Institutes of Health</a:t>
              </a:r>
            </a:p>
            <a:p>
              <a:pPr eaLnBrk="1" hangingPunct="1"/>
              <a:endParaRPr lang="en-US" dirty="0">
                <a:latin typeface="Georgia" pitchFamily="18" charset="0"/>
              </a:endParaRPr>
            </a:p>
          </p:txBody>
        </p:sp>
        <p:sp>
          <p:nvSpPr>
            <p:cNvPr id="23578" name="TextBox 20"/>
            <p:cNvSpPr txBox="1">
              <a:spLocks noChangeArrowheads="1"/>
            </p:cNvSpPr>
            <p:nvPr/>
          </p:nvSpPr>
          <p:spPr bwMode="auto">
            <a:xfrm>
              <a:off x="5537995" y="1514475"/>
              <a:ext cx="32367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b="1" dirty="0"/>
                <a:t>Center for Scientific Review</a:t>
              </a:r>
            </a:p>
          </p:txBody>
        </p:sp>
        <p:sp>
          <p:nvSpPr>
            <p:cNvPr id="69" name="Freeform 68"/>
            <p:cNvSpPr/>
            <p:nvPr/>
          </p:nvSpPr>
          <p:spPr>
            <a:xfrm>
              <a:off x="4606925" y="1920875"/>
              <a:ext cx="658813" cy="995363"/>
            </a:xfrm>
            <a:custGeom>
              <a:avLst/>
              <a:gdLst>
                <a:gd name="connsiteX0" fmla="*/ 57873 w 544010"/>
                <a:gd name="connsiteY0" fmla="*/ 983848 h 983848"/>
                <a:gd name="connsiteX1" fmla="*/ 266218 w 544010"/>
                <a:gd name="connsiteY1" fmla="*/ 775504 h 983848"/>
                <a:gd name="connsiteX2" fmla="*/ 46299 w 544010"/>
                <a:gd name="connsiteY2" fmla="*/ 150471 h 983848"/>
                <a:gd name="connsiteX3" fmla="*/ 544010 w 544010"/>
                <a:gd name="connsiteY3" fmla="*/ 0 h 983848"/>
                <a:gd name="connsiteX4" fmla="*/ 544010 w 544010"/>
                <a:gd name="connsiteY4" fmla="*/ 0 h 9838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4010" h="983848">
                  <a:moveTo>
                    <a:pt x="57873" y="983848"/>
                  </a:moveTo>
                  <a:cubicBezTo>
                    <a:pt x="163010" y="949124"/>
                    <a:pt x="268147" y="914400"/>
                    <a:pt x="266218" y="775504"/>
                  </a:cubicBezTo>
                  <a:cubicBezTo>
                    <a:pt x="264289" y="636608"/>
                    <a:pt x="0" y="279722"/>
                    <a:pt x="46299" y="150471"/>
                  </a:cubicBezTo>
                  <a:cubicBezTo>
                    <a:pt x="92598" y="21220"/>
                    <a:pt x="544010" y="0"/>
                    <a:pt x="544010" y="0"/>
                  </a:cubicBezTo>
                  <a:lnTo>
                    <a:pt x="544010" y="0"/>
                  </a:lnTo>
                </a:path>
              </a:pathLst>
            </a:custGeom>
            <a:ln w="57150">
              <a:headEnd type="none" w="med" len="med"/>
              <a:tailEnd type="arrow" w="med" len="me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grpSp>
      <p:sp>
        <p:nvSpPr>
          <p:cNvPr id="13319" name="TextBox 10" descr="&quot;&quot;&#10;"/>
          <p:cNvSpPr txBox="1">
            <a:spLocks noChangeArrowheads="1"/>
          </p:cNvSpPr>
          <p:nvPr/>
        </p:nvSpPr>
        <p:spPr bwMode="auto">
          <a:xfrm>
            <a:off x="244475" y="4535487"/>
            <a:ext cx="201453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dirty="0" smtClean="0">
                <a:latin typeface="Georgia" pitchFamily="18" charset="0"/>
              </a:rPr>
              <a:t>Performs </a:t>
            </a:r>
            <a:r>
              <a:rPr lang="en-US" dirty="0">
                <a:latin typeface="Georgia" pitchFamily="18" charset="0"/>
              </a:rPr>
              <a:t>the Research </a:t>
            </a:r>
          </a:p>
        </p:txBody>
      </p:sp>
      <p:sp>
        <p:nvSpPr>
          <p:cNvPr id="23564" name="Title 19"/>
          <p:cNvSpPr>
            <a:spLocks noGrp="1"/>
          </p:cNvSpPr>
          <p:nvPr>
            <p:ph type="title"/>
          </p:nvPr>
        </p:nvSpPr>
        <p:spPr/>
        <p:txBody>
          <a:bodyPr/>
          <a:lstStyle/>
          <a:p>
            <a:pPr eaLnBrk="1" hangingPunct="1"/>
            <a:r>
              <a:rPr lang="en-US" dirty="0" smtClean="0"/>
              <a:t>How does </a:t>
            </a:r>
            <a:r>
              <a:rPr lang="en-US" dirty="0" smtClean="0"/>
              <a:t>an application </a:t>
            </a:r>
            <a:r>
              <a:rPr lang="en-US" dirty="0" smtClean="0"/>
              <a:t>get funded?</a:t>
            </a:r>
          </a:p>
        </p:txBody>
      </p:sp>
      <p:sp>
        <p:nvSpPr>
          <p:cNvPr id="18" name="Slide Number Placeholder 17"/>
          <p:cNvSpPr>
            <a:spLocks noGrp="1"/>
          </p:cNvSpPr>
          <p:nvPr>
            <p:ph type="sldNum" sz="quarter" idx="12"/>
          </p:nvPr>
        </p:nvSpPr>
        <p:spPr/>
        <p:txBody>
          <a:bodyPr/>
          <a:lstStyle/>
          <a:p>
            <a:pPr>
              <a:defRPr/>
            </a:pPr>
            <a:fld id="{B6F7ECED-9116-4DD2-B4A9-99AD257A6956}" type="slidenum">
              <a:rPr lang="en-US"/>
              <a:pPr>
                <a:defRPr/>
              </a:pPr>
              <a:t>22</a:t>
            </a:fld>
            <a:endParaRPr lang="en-US"/>
          </a:p>
        </p:txBody>
      </p:sp>
      <p:sp>
        <p:nvSpPr>
          <p:cNvPr id="23567" name="TextBox 9"/>
          <p:cNvSpPr txBox="1">
            <a:spLocks noChangeArrowheads="1"/>
          </p:cNvSpPr>
          <p:nvPr/>
        </p:nvSpPr>
        <p:spPr bwMode="auto">
          <a:xfrm>
            <a:off x="3090863" y="2312988"/>
            <a:ext cx="12795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a:solidFill>
                  <a:schemeClr val="bg1"/>
                </a:solidFill>
                <a:latin typeface="Georgia" pitchFamily="18" charset="0"/>
              </a:rPr>
              <a:t>Institution</a:t>
            </a:r>
          </a:p>
        </p:txBody>
      </p:sp>
      <p:grpSp>
        <p:nvGrpSpPr>
          <p:cNvPr id="2" name="Group 1" descr="graphic - investigator has great reasearch idea"/>
          <p:cNvGrpSpPr/>
          <p:nvPr/>
        </p:nvGrpSpPr>
        <p:grpSpPr>
          <a:xfrm>
            <a:off x="244475" y="2224088"/>
            <a:ext cx="2041525" cy="2347912"/>
            <a:chOff x="244475" y="2224088"/>
            <a:chExt cx="2041525" cy="2347912"/>
          </a:xfrm>
        </p:grpSpPr>
        <p:pic>
          <p:nvPicPr>
            <p:cNvPr id="4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8200" y="2851830"/>
              <a:ext cx="1447800" cy="14993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535" name="TextBox 4"/>
            <p:cNvSpPr txBox="1">
              <a:spLocks noChangeArrowheads="1"/>
            </p:cNvSpPr>
            <p:nvPr/>
          </p:nvSpPr>
          <p:spPr bwMode="auto">
            <a:xfrm>
              <a:off x="768804" y="4202113"/>
              <a:ext cx="1495425" cy="369887"/>
            </a:xfrm>
            <a:prstGeom prst="rect">
              <a:avLst/>
            </a:prstGeom>
            <a:gradFill flip="none" rotWithShape="1">
              <a:gsLst>
                <a:gs pos="0">
                  <a:schemeClr val="bg2">
                    <a:lumMod val="50000"/>
                    <a:shade val="30000"/>
                    <a:satMod val="115000"/>
                  </a:schemeClr>
                </a:gs>
                <a:gs pos="50000">
                  <a:schemeClr val="bg2">
                    <a:lumMod val="50000"/>
                    <a:shade val="67500"/>
                    <a:satMod val="115000"/>
                  </a:schemeClr>
                </a:gs>
                <a:gs pos="100000">
                  <a:schemeClr val="bg2">
                    <a:lumMod val="50000"/>
                    <a:shade val="100000"/>
                    <a:satMod val="115000"/>
                  </a:schemeClr>
                </a:gs>
              </a:gsLst>
              <a:lin ang="16200000" scaled="1"/>
              <a:tileRect/>
            </a:gradFill>
            <a:ln w="9525">
              <a:noFill/>
              <a:miter lim="800000"/>
              <a:headEnd/>
              <a:tailEnd/>
            </a:ln>
            <a:effectLst>
              <a:outerShdw blurRad="50800" dist="38100" dir="2700000" algn="tl" rotWithShape="0">
                <a:prstClr val="black">
                  <a:alpha val="40000"/>
                </a:prstClr>
              </a:outerShdw>
            </a:effectLst>
          </p:spPr>
          <p:txBody>
            <a:bodyPr>
              <a:spAutoFit/>
            </a:bodyPr>
            <a:lstStyle/>
            <a:p>
              <a:pPr algn="ctr">
                <a:defRPr/>
              </a:pPr>
              <a:r>
                <a:rPr lang="en-US" dirty="0">
                  <a:solidFill>
                    <a:schemeClr val="bg1"/>
                  </a:solidFill>
                  <a:latin typeface="Georgia" pitchFamily="18" charset="0"/>
                </a:rPr>
                <a:t>Investigator</a:t>
              </a:r>
            </a:p>
          </p:txBody>
        </p:sp>
        <p:sp>
          <p:nvSpPr>
            <p:cNvPr id="13" name="TextBox 10" descr="Graphic showing that investigator comes up with the research idea"/>
            <p:cNvSpPr txBox="1">
              <a:spLocks noChangeArrowheads="1"/>
            </p:cNvSpPr>
            <p:nvPr/>
          </p:nvSpPr>
          <p:spPr bwMode="auto">
            <a:xfrm>
              <a:off x="244475" y="2224088"/>
              <a:ext cx="201453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dirty="0" smtClean="0">
                  <a:latin typeface="Georgia" pitchFamily="18" charset="0"/>
                </a:rPr>
                <a:t>Great </a:t>
              </a:r>
              <a:r>
                <a:rPr lang="en-US" dirty="0">
                  <a:latin typeface="Georgia" pitchFamily="18" charset="0"/>
                </a:rPr>
                <a:t>Research </a:t>
              </a:r>
              <a:r>
                <a:rPr lang="en-US" dirty="0" smtClean="0">
                  <a:latin typeface="Georgia" pitchFamily="18" charset="0"/>
                </a:rPr>
                <a:t>Idea! </a:t>
              </a:r>
              <a:endParaRPr lang="en-US" dirty="0">
                <a:latin typeface="Georgia" pitchFamily="18" charset="0"/>
              </a:endParaRPr>
            </a:p>
          </p:txBody>
        </p:sp>
      </p:grpSp>
      <p:sp>
        <p:nvSpPr>
          <p:cNvPr id="15" name="Rounded Rectangle 14"/>
          <p:cNvSpPr/>
          <p:nvPr/>
        </p:nvSpPr>
        <p:spPr>
          <a:xfrm>
            <a:off x="2878874" y="2687782"/>
            <a:ext cx="1681019" cy="452582"/>
          </a:xfrm>
          <a:prstGeom prst="roundRect">
            <a:avLst/>
          </a:prstGeom>
          <a:solidFill>
            <a:srgbClr val="99FF99"/>
          </a:solidFill>
          <a:ln>
            <a:prstDash val="solid"/>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dirty="0">
                <a:solidFill>
                  <a:schemeClr val="tx1"/>
                </a:solidFill>
              </a:rPr>
              <a:t>Submits Application</a:t>
            </a:r>
          </a:p>
        </p:txBody>
      </p:sp>
      <p:sp>
        <p:nvSpPr>
          <p:cNvPr id="23579" name="TextBox 22" descr="graphic showingCSR assigns applicaiton to NIH institute or center and study section"/>
          <p:cNvSpPr txBox="1">
            <a:spLocks noChangeArrowheads="1"/>
          </p:cNvSpPr>
          <p:nvPr/>
        </p:nvSpPr>
        <p:spPr bwMode="auto">
          <a:xfrm>
            <a:off x="5328214" y="2005211"/>
            <a:ext cx="35060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b="1" dirty="0">
                <a:solidFill>
                  <a:schemeClr val="bg1"/>
                </a:solidFill>
              </a:rPr>
              <a:t>Assigns to IC &amp; </a:t>
            </a:r>
            <a:r>
              <a:rPr lang="en-US" b="1" dirty="0" smtClean="0">
                <a:solidFill>
                  <a:schemeClr val="bg1"/>
                </a:solidFill>
              </a:rPr>
              <a:t>Review Group</a:t>
            </a:r>
            <a:endParaRPr lang="en-US" b="1" dirty="0">
              <a:solidFill>
                <a:schemeClr val="bg1"/>
              </a:solidFill>
            </a:endParaRPr>
          </a:p>
        </p:txBody>
      </p:sp>
      <p:grpSp>
        <p:nvGrpSpPr>
          <p:cNvPr id="11" name="Group 10" descr="&quot;&quot;"/>
          <p:cNvGrpSpPr/>
          <p:nvPr/>
        </p:nvGrpSpPr>
        <p:grpSpPr>
          <a:xfrm>
            <a:off x="5368295" y="2452233"/>
            <a:ext cx="3472873" cy="895927"/>
            <a:chOff x="5368295" y="2452233"/>
            <a:chExt cx="3472873" cy="895927"/>
          </a:xfrm>
        </p:grpSpPr>
        <p:grpSp>
          <p:nvGrpSpPr>
            <p:cNvPr id="5" name="Group 4"/>
            <p:cNvGrpSpPr/>
            <p:nvPr/>
          </p:nvGrpSpPr>
          <p:grpSpPr>
            <a:xfrm>
              <a:off x="5368295" y="2452233"/>
              <a:ext cx="3472873" cy="895927"/>
              <a:chOff x="5368295" y="2452233"/>
              <a:chExt cx="3472873" cy="895927"/>
            </a:xfrm>
          </p:grpSpPr>
          <p:sp>
            <p:nvSpPr>
              <p:cNvPr id="24" name="Rounded Rectangle 23" descr="graphic showin study section reviews application for scientific merit"/>
              <p:cNvSpPr/>
              <p:nvPr/>
            </p:nvSpPr>
            <p:spPr>
              <a:xfrm>
                <a:off x="5368295" y="2452233"/>
                <a:ext cx="3472873" cy="895927"/>
              </a:xfrm>
              <a:prstGeom prst="roundRect">
                <a:avLst/>
              </a:prstGeom>
              <a:solidFill>
                <a:srgbClr val="00B0F0"/>
              </a:solidFill>
              <a:effectLst>
                <a:outerShdw blurRad="50800" dist="38100" dir="2700000" algn="tl"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3586" name="TextBox 25" descr="graphic showin study section reviews application for scientific merit"/>
              <p:cNvSpPr txBox="1">
                <a:spLocks noChangeArrowheads="1"/>
              </p:cNvSpPr>
              <p:nvPr/>
            </p:nvSpPr>
            <p:spPr bwMode="auto">
              <a:xfrm>
                <a:off x="6416675" y="2479675"/>
                <a:ext cx="17235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b="1" dirty="0"/>
                  <a:t>Study Section</a:t>
                </a:r>
              </a:p>
            </p:txBody>
          </p:sp>
        </p:grpSp>
        <p:sp>
          <p:nvSpPr>
            <p:cNvPr id="23587" name="TextBox 26"/>
            <p:cNvSpPr txBox="1">
              <a:spLocks noChangeArrowheads="1"/>
            </p:cNvSpPr>
            <p:nvPr/>
          </p:nvSpPr>
          <p:spPr bwMode="auto">
            <a:xfrm>
              <a:off x="5624591" y="2955698"/>
              <a:ext cx="31854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b="1" dirty="0">
                  <a:solidFill>
                    <a:schemeClr val="bg1"/>
                  </a:solidFill>
                </a:rPr>
                <a:t>Reviews for Scientific Merit</a:t>
              </a:r>
            </a:p>
          </p:txBody>
        </p:sp>
      </p:grpSp>
      <p:grpSp>
        <p:nvGrpSpPr>
          <p:cNvPr id="6" name="Group 5" descr="&quot;&quot;"/>
          <p:cNvGrpSpPr/>
          <p:nvPr/>
        </p:nvGrpSpPr>
        <p:grpSpPr>
          <a:xfrm>
            <a:off x="5368295" y="3412777"/>
            <a:ext cx="3472873" cy="895927"/>
            <a:chOff x="5368295" y="3412777"/>
            <a:chExt cx="3472873" cy="895927"/>
          </a:xfrm>
        </p:grpSpPr>
        <p:sp>
          <p:nvSpPr>
            <p:cNvPr id="28" name="Rounded Rectangle 27" descr="&quot;&quot;"/>
            <p:cNvSpPr/>
            <p:nvPr/>
          </p:nvSpPr>
          <p:spPr>
            <a:xfrm>
              <a:off x="5368295" y="3412777"/>
              <a:ext cx="3472873" cy="895927"/>
            </a:xfrm>
            <a:prstGeom prst="roundRect">
              <a:avLst/>
            </a:prstGeom>
            <a:solidFill>
              <a:srgbClr val="00B0F0"/>
            </a:solidFill>
            <a:effectLst>
              <a:outerShdw blurRad="50800" dist="38100" dir="2700000" algn="tl"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3594" name="TextBox 29"/>
            <p:cNvSpPr txBox="1">
              <a:spLocks noChangeArrowheads="1"/>
            </p:cNvSpPr>
            <p:nvPr/>
          </p:nvSpPr>
          <p:spPr bwMode="auto">
            <a:xfrm>
              <a:off x="6665913" y="3440113"/>
              <a:ext cx="10823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b="1" dirty="0"/>
                <a:t>Institute</a:t>
              </a:r>
              <a:endParaRPr lang="en-US" sz="1400" b="1" dirty="0"/>
            </a:p>
          </p:txBody>
        </p:sp>
        <p:sp>
          <p:nvSpPr>
            <p:cNvPr id="23595" name="TextBox 30"/>
            <p:cNvSpPr txBox="1">
              <a:spLocks noChangeArrowheads="1"/>
            </p:cNvSpPr>
            <p:nvPr/>
          </p:nvSpPr>
          <p:spPr bwMode="auto">
            <a:xfrm>
              <a:off x="5788618" y="3899452"/>
              <a:ext cx="283923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b="1" dirty="0">
                  <a:solidFill>
                    <a:schemeClr val="bg1"/>
                  </a:solidFill>
                </a:rPr>
                <a:t>Evaluates for Relevance</a:t>
              </a:r>
            </a:p>
          </p:txBody>
        </p:sp>
      </p:grpSp>
      <p:grpSp>
        <p:nvGrpSpPr>
          <p:cNvPr id="10" name="Group 9" descr="&quot;&quot;"/>
          <p:cNvGrpSpPr/>
          <p:nvPr/>
        </p:nvGrpSpPr>
        <p:grpSpPr>
          <a:xfrm>
            <a:off x="5372919" y="4368709"/>
            <a:ext cx="3472873" cy="895927"/>
            <a:chOff x="5372919" y="4368709"/>
            <a:chExt cx="3472873" cy="895927"/>
          </a:xfrm>
        </p:grpSpPr>
        <p:grpSp>
          <p:nvGrpSpPr>
            <p:cNvPr id="9" name="Group 8"/>
            <p:cNvGrpSpPr/>
            <p:nvPr/>
          </p:nvGrpSpPr>
          <p:grpSpPr>
            <a:xfrm>
              <a:off x="5372919" y="4368709"/>
              <a:ext cx="3472873" cy="895927"/>
              <a:chOff x="5372919" y="4368709"/>
              <a:chExt cx="3472873" cy="895927"/>
            </a:xfrm>
          </p:grpSpPr>
          <p:sp>
            <p:nvSpPr>
              <p:cNvPr id="32" name="Rounded Rectangle 31" descr="Advisory Councils and Boards recommend action (fund or not fund)"/>
              <p:cNvSpPr/>
              <p:nvPr/>
            </p:nvSpPr>
            <p:spPr>
              <a:xfrm>
                <a:off x="5372919" y="4368709"/>
                <a:ext cx="3472873" cy="895927"/>
              </a:xfrm>
              <a:prstGeom prst="roundRect">
                <a:avLst/>
              </a:prstGeom>
              <a:solidFill>
                <a:srgbClr val="00B0F0"/>
              </a:solidFill>
              <a:effectLst>
                <a:outerShdw blurRad="50800" dist="38100" dir="2700000" algn="tl"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3602" name="TextBox 33" descr="Advisory Councils and Boards recommend action (fund or not fund)"/>
              <p:cNvSpPr txBox="1">
                <a:spLocks noChangeArrowheads="1"/>
              </p:cNvSpPr>
              <p:nvPr/>
            </p:nvSpPr>
            <p:spPr bwMode="auto">
              <a:xfrm>
                <a:off x="6113878" y="4395788"/>
                <a:ext cx="20826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b="1" dirty="0"/>
                  <a:t>Advisory </a:t>
                </a:r>
                <a:r>
                  <a:rPr lang="en-US" b="1" dirty="0" smtClean="0"/>
                  <a:t>Council</a:t>
                </a:r>
                <a:endParaRPr lang="en-US" b="1" dirty="0"/>
              </a:p>
            </p:txBody>
          </p:sp>
        </p:grpSp>
        <p:sp>
          <p:nvSpPr>
            <p:cNvPr id="23603" name="TextBox 34" descr="Advisory Councils and Boards recommend action (fund or not fund)"/>
            <p:cNvSpPr txBox="1">
              <a:spLocks noChangeArrowheads="1"/>
            </p:cNvSpPr>
            <p:nvPr/>
          </p:nvSpPr>
          <p:spPr bwMode="auto">
            <a:xfrm>
              <a:off x="5971300" y="4858543"/>
              <a:ext cx="24715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b="1" dirty="0">
                  <a:solidFill>
                    <a:schemeClr val="bg1"/>
                  </a:solidFill>
                </a:rPr>
                <a:t>Recommends Action</a:t>
              </a:r>
            </a:p>
          </p:txBody>
        </p:sp>
      </p:grpSp>
      <p:grpSp>
        <p:nvGrpSpPr>
          <p:cNvPr id="7" name="Group 6" descr="&quot;&quot;"/>
          <p:cNvGrpSpPr/>
          <p:nvPr/>
        </p:nvGrpSpPr>
        <p:grpSpPr>
          <a:xfrm>
            <a:off x="5368307" y="5343113"/>
            <a:ext cx="3472873" cy="895927"/>
            <a:chOff x="5368307" y="5343113"/>
            <a:chExt cx="3472873" cy="895927"/>
          </a:xfrm>
        </p:grpSpPr>
        <p:sp>
          <p:nvSpPr>
            <p:cNvPr id="36" name="Rounded Rectangle 35"/>
            <p:cNvSpPr/>
            <p:nvPr/>
          </p:nvSpPr>
          <p:spPr>
            <a:xfrm>
              <a:off x="5368307" y="5343113"/>
              <a:ext cx="3472873" cy="895927"/>
            </a:xfrm>
            <a:prstGeom prst="roundRect">
              <a:avLst/>
            </a:prstGeom>
            <a:solidFill>
              <a:srgbClr val="00B0F0"/>
            </a:solidFill>
            <a:effectLst>
              <a:outerShdw blurRad="50800" dist="38100" dir="2700000" algn="tl"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3610" name="TextBox 37"/>
            <p:cNvSpPr txBox="1">
              <a:spLocks noChangeArrowheads="1"/>
            </p:cNvSpPr>
            <p:nvPr/>
          </p:nvSpPr>
          <p:spPr bwMode="auto">
            <a:xfrm>
              <a:off x="6142429" y="5370513"/>
              <a:ext cx="20313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b="1" dirty="0"/>
                <a:t>Institute Director</a:t>
              </a:r>
            </a:p>
          </p:txBody>
        </p:sp>
        <p:sp>
          <p:nvSpPr>
            <p:cNvPr id="23611" name="TextBox 38"/>
            <p:cNvSpPr txBox="1">
              <a:spLocks noChangeArrowheads="1"/>
            </p:cNvSpPr>
            <p:nvPr/>
          </p:nvSpPr>
          <p:spPr bwMode="auto">
            <a:xfrm>
              <a:off x="5788618" y="5811644"/>
              <a:ext cx="28905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b="1" dirty="0" smtClean="0">
                  <a:solidFill>
                    <a:schemeClr val="bg1"/>
                  </a:solidFill>
                </a:rPr>
                <a:t>Makes Funding Decision</a:t>
              </a:r>
              <a:endParaRPr lang="en-US" b="1" dirty="0">
                <a:solidFill>
                  <a:schemeClr val="bg1"/>
                </a:solidFill>
              </a:endParaRPr>
            </a:p>
          </p:txBody>
        </p:sp>
      </p:grpSp>
      <p:sp>
        <p:nvSpPr>
          <p:cNvPr id="72" name="Freeform 71" descr="graphic showing institution allocates funds to investigator who performs the research"/>
          <p:cNvSpPr/>
          <p:nvPr/>
        </p:nvSpPr>
        <p:spPr>
          <a:xfrm>
            <a:off x="2176461" y="3629024"/>
            <a:ext cx="601663" cy="1178413"/>
          </a:xfrm>
          <a:custGeom>
            <a:avLst/>
            <a:gdLst>
              <a:gd name="connsiteX0" fmla="*/ 844952 w 844952"/>
              <a:gd name="connsiteY0" fmla="*/ 133109 h 1105383"/>
              <a:gd name="connsiteX1" fmla="*/ 520861 w 844952"/>
              <a:gd name="connsiteY1" fmla="*/ 133109 h 1105383"/>
              <a:gd name="connsiteX2" fmla="*/ 659757 w 844952"/>
              <a:gd name="connsiteY2" fmla="*/ 931762 h 1105383"/>
              <a:gd name="connsiteX3" fmla="*/ 0 w 844952"/>
              <a:gd name="connsiteY3" fmla="*/ 1105383 h 1105383"/>
            </a:gdLst>
            <a:ahLst/>
            <a:cxnLst>
              <a:cxn ang="0">
                <a:pos x="connsiteX0" y="connsiteY0"/>
              </a:cxn>
              <a:cxn ang="0">
                <a:pos x="connsiteX1" y="connsiteY1"/>
              </a:cxn>
              <a:cxn ang="0">
                <a:pos x="connsiteX2" y="connsiteY2"/>
              </a:cxn>
              <a:cxn ang="0">
                <a:pos x="connsiteX3" y="connsiteY3"/>
              </a:cxn>
            </a:cxnLst>
            <a:rect l="l" t="t" r="r" b="b"/>
            <a:pathLst>
              <a:path w="844952" h="1105383">
                <a:moveTo>
                  <a:pt x="844952" y="133109"/>
                </a:moveTo>
                <a:cubicBezTo>
                  <a:pt x="698339" y="66554"/>
                  <a:pt x="551727" y="0"/>
                  <a:pt x="520861" y="133109"/>
                </a:cubicBezTo>
                <a:cubicBezTo>
                  <a:pt x="489995" y="266218"/>
                  <a:pt x="746567" y="769716"/>
                  <a:pt x="659757" y="931762"/>
                </a:cubicBezTo>
                <a:cubicBezTo>
                  <a:pt x="572947" y="1093808"/>
                  <a:pt x="286473" y="1099595"/>
                  <a:pt x="0" y="1105383"/>
                </a:cubicBezTo>
              </a:path>
            </a:pathLst>
          </a:custGeom>
          <a:ln w="57150">
            <a:headEnd type="none" w="med" len="med"/>
            <a:tailEnd type="arrow" w="med" len="me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grpSp>
        <p:nvGrpSpPr>
          <p:cNvPr id="8" name="Group 7" descr="graphic showing funds being given to the instittuion, who allocates the funds"/>
          <p:cNvGrpSpPr/>
          <p:nvPr/>
        </p:nvGrpSpPr>
        <p:grpSpPr>
          <a:xfrm>
            <a:off x="2883498" y="3588298"/>
            <a:ext cx="2313977" cy="2187027"/>
            <a:chOff x="2883498" y="3588298"/>
            <a:chExt cx="2313977" cy="2187027"/>
          </a:xfrm>
        </p:grpSpPr>
        <p:sp>
          <p:nvSpPr>
            <p:cNvPr id="16" name="Rounded Rectangle 15" descr="&quot;&quot;"/>
            <p:cNvSpPr/>
            <p:nvPr/>
          </p:nvSpPr>
          <p:spPr>
            <a:xfrm>
              <a:off x="2883498" y="3588298"/>
              <a:ext cx="1681019" cy="452582"/>
            </a:xfrm>
            <a:prstGeom prst="roundRect">
              <a:avLst/>
            </a:prstGeom>
            <a:solidFill>
              <a:srgbClr val="008000"/>
            </a:solidFill>
            <a:ln>
              <a:prstDash val="solid"/>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dirty="0">
                  <a:solidFill>
                    <a:schemeClr val="bg1"/>
                  </a:solidFill>
                </a:rPr>
                <a:t>Allocates Funds</a:t>
              </a:r>
            </a:p>
          </p:txBody>
        </p:sp>
        <p:sp>
          <p:nvSpPr>
            <p:cNvPr id="74" name="Freeform 73"/>
            <p:cNvSpPr/>
            <p:nvPr/>
          </p:nvSpPr>
          <p:spPr>
            <a:xfrm>
              <a:off x="4606925" y="3730625"/>
              <a:ext cx="590550" cy="2044700"/>
            </a:xfrm>
            <a:custGeom>
              <a:avLst/>
              <a:gdLst>
                <a:gd name="connsiteX0" fmla="*/ 590309 w 590309"/>
                <a:gd name="connsiteY0" fmla="*/ 2044861 h 2044861"/>
                <a:gd name="connsiteX1" fmla="*/ 115747 w 590309"/>
                <a:gd name="connsiteY1" fmla="*/ 1743919 h 2044861"/>
                <a:gd name="connsiteX2" fmla="*/ 509286 w 590309"/>
                <a:gd name="connsiteY2" fmla="*/ 285509 h 2044861"/>
                <a:gd name="connsiteX3" fmla="*/ 0 w 590309"/>
                <a:gd name="connsiteY3" fmla="*/ 30866 h 2044861"/>
              </a:gdLst>
              <a:ahLst/>
              <a:cxnLst>
                <a:cxn ang="0">
                  <a:pos x="connsiteX0" y="connsiteY0"/>
                </a:cxn>
                <a:cxn ang="0">
                  <a:pos x="connsiteX1" y="connsiteY1"/>
                </a:cxn>
                <a:cxn ang="0">
                  <a:pos x="connsiteX2" y="connsiteY2"/>
                </a:cxn>
                <a:cxn ang="0">
                  <a:pos x="connsiteX3" y="connsiteY3"/>
                </a:cxn>
              </a:cxnLst>
              <a:rect l="l" t="t" r="r" b="b"/>
              <a:pathLst>
                <a:path w="590309" h="2044861">
                  <a:moveTo>
                    <a:pt x="590309" y="2044861"/>
                  </a:moveTo>
                  <a:cubicBezTo>
                    <a:pt x="359780" y="2041002"/>
                    <a:pt x="129251" y="2037144"/>
                    <a:pt x="115747" y="1743919"/>
                  </a:cubicBezTo>
                  <a:cubicBezTo>
                    <a:pt x="102243" y="1450694"/>
                    <a:pt x="528577" y="571018"/>
                    <a:pt x="509286" y="285509"/>
                  </a:cubicBezTo>
                  <a:cubicBezTo>
                    <a:pt x="489995" y="0"/>
                    <a:pt x="244997" y="15433"/>
                    <a:pt x="0" y="30866"/>
                  </a:cubicBezTo>
                </a:path>
              </a:pathLst>
            </a:custGeom>
            <a:ln w="57150">
              <a:headEnd type="none" w="med" len="med"/>
              <a:tailEnd type="arrow" w="med" len="me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grpSp>
      <p:sp>
        <p:nvSpPr>
          <p:cNvPr id="12" name="TextBox 11" descr="Application to award takes ~9-10 months&#10;"/>
          <p:cNvSpPr txBox="1"/>
          <p:nvPr/>
        </p:nvSpPr>
        <p:spPr>
          <a:xfrm>
            <a:off x="324794" y="6383701"/>
            <a:ext cx="4891083" cy="677108"/>
          </a:xfrm>
          <a:prstGeom prst="rect">
            <a:avLst/>
          </a:prstGeom>
          <a:noFill/>
        </p:spPr>
        <p:txBody>
          <a:bodyPr wrap="none" rtlCol="0">
            <a:spAutoFit/>
          </a:bodyPr>
          <a:lstStyle/>
          <a:p>
            <a:r>
              <a:rPr lang="en-US" sz="2000" dirty="0"/>
              <a:t>Application to award takes ~9-10 </a:t>
            </a:r>
            <a:r>
              <a:rPr lang="en-US" sz="2000" dirty="0" smtClean="0"/>
              <a:t>months.</a:t>
            </a:r>
            <a:endParaRPr lang="en-US" sz="2000" dirty="0"/>
          </a:p>
          <a:p>
            <a:endParaRPr lang="en-US" dirty="0"/>
          </a:p>
        </p:txBody>
      </p:sp>
    </p:spTree>
    <p:extLst>
      <p:ext uri="{BB962C8B-B14F-4D97-AF65-F5344CB8AC3E}">
        <p14:creationId xmlns:p14="http://schemas.microsoft.com/office/powerpoint/2010/main" val="247381647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500"/>
                                        <p:tgtEl>
                                          <p:spTgt spid="4"/>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500"/>
                                        <p:tgtEl>
                                          <p:spTgt spid="11"/>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500"/>
                                        <p:tgtEl>
                                          <p:spTgt spid="6"/>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500"/>
                                        <p:tgtEl>
                                          <p:spTgt spid="10"/>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fade">
                                      <p:cBhvr>
                                        <p:cTn id="44" dur="500"/>
                                        <p:tgtEl>
                                          <p:spTgt spid="7"/>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fade">
                                      <p:cBhvr>
                                        <p:cTn id="49" dur="500"/>
                                        <p:tgtEl>
                                          <p:spTgt spid="8"/>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72"/>
                                        </p:tgtEl>
                                        <p:attrNameLst>
                                          <p:attrName>style.visibility</p:attrName>
                                        </p:attrNameLst>
                                      </p:cBhvr>
                                      <p:to>
                                        <p:strVal val="visible"/>
                                      </p:to>
                                    </p:set>
                                    <p:animEffect transition="in" filter="fade">
                                      <p:cBhvr>
                                        <p:cTn id="54" dur="500"/>
                                        <p:tgtEl>
                                          <p:spTgt spid="72"/>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13319"/>
                                        </p:tgtEl>
                                        <p:attrNameLst>
                                          <p:attrName>style.visibility</p:attrName>
                                        </p:attrNameLst>
                                      </p:cBhvr>
                                      <p:to>
                                        <p:strVal val="visible"/>
                                      </p:to>
                                    </p:set>
                                    <p:animEffect transition="in" filter="fade">
                                      <p:cBhvr>
                                        <p:cTn id="59" dur="500"/>
                                        <p:tgtEl>
                                          <p:spTgt spid="133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9" grpId="0"/>
      <p:bldP spid="15" grpId="0" animBg="1"/>
      <p:bldP spid="72" grpId="0" animBg="1"/>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descr="Title: What’s the Right Type of Grant for My Idea (and Me)?"/>
          <p:cNvSpPr>
            <a:spLocks noGrp="1"/>
          </p:cNvSpPr>
          <p:nvPr>
            <p:ph type="title" idx="4294967295"/>
          </p:nvPr>
        </p:nvSpPr>
        <p:spPr>
          <a:xfrm>
            <a:off x="2667000" y="5334000"/>
            <a:ext cx="6324600" cy="990600"/>
          </a:xfrm>
        </p:spPr>
        <p:txBody>
          <a:bodyPr>
            <a:normAutofit fontScale="90000"/>
          </a:bodyPr>
          <a:lstStyle/>
          <a:p>
            <a:pPr indent="0" eaLnBrk="1" fontAlgn="auto" hangingPunct="1">
              <a:spcAft>
                <a:spcPts val="0"/>
              </a:spcAft>
              <a:defRPr/>
            </a:pPr>
            <a:r>
              <a:rPr lang="en-US" dirty="0" smtClean="0">
                <a:solidFill>
                  <a:schemeClr val="tx2">
                    <a:tint val="100000"/>
                    <a:shade val="90000"/>
                    <a:satMod val="250000"/>
                    <a:alpha val="100000"/>
                  </a:schemeClr>
                </a:solidFill>
              </a:rPr>
              <a:t>#5:  What’s the Right Type of Grant for My Idea (and Me)?</a:t>
            </a:r>
            <a:endParaRPr lang="en-US" dirty="0">
              <a:solidFill>
                <a:schemeClr val="tx2">
                  <a:tint val="100000"/>
                  <a:shade val="90000"/>
                  <a:satMod val="250000"/>
                  <a:alpha val="100000"/>
                </a:schemeClr>
              </a:solidFill>
            </a:endParaRPr>
          </a:p>
        </p:txBody>
      </p:sp>
      <p:pic>
        <p:nvPicPr>
          <p:cNvPr id="6" name="Picture Placeholder 5" descr="Graphic - person looking down the road at different paths to take for research project, small business, trianing, and center grants"/>
          <p:cNvPicPr>
            <a:picLocks noGrp="1" noChangeAspect="1"/>
          </p:cNvPicPr>
          <p:nvPr>
            <p:ph type="pic" idx="4294967295"/>
          </p:nvPr>
        </p:nvPicPr>
        <p:blipFill>
          <a:blip r:embed="rId3" cstate="print"/>
          <a:srcRect/>
          <a:stretch>
            <a:fillRect/>
          </a:stretch>
        </p:blipFill>
        <p:spPr>
          <a:xfrm>
            <a:off x="152400" y="457200"/>
            <a:ext cx="8534400" cy="4343400"/>
          </a:xfrm>
        </p:spPr>
      </p:pic>
      <p:grpSp>
        <p:nvGrpSpPr>
          <p:cNvPr id="2" name="Group 1" descr="Graphic - person looking down the road at different paths to take for research project, small business, trianing, and center grants"/>
          <p:cNvGrpSpPr/>
          <p:nvPr/>
        </p:nvGrpSpPr>
        <p:grpSpPr>
          <a:xfrm>
            <a:off x="3276600" y="304800"/>
            <a:ext cx="5715000" cy="1973997"/>
            <a:chOff x="3276600" y="304800"/>
            <a:chExt cx="5715000" cy="1973997"/>
          </a:xfrm>
        </p:grpSpPr>
        <p:sp>
          <p:nvSpPr>
            <p:cNvPr id="7" name="TextBox 6"/>
            <p:cNvSpPr txBox="1"/>
            <p:nvPr/>
          </p:nvSpPr>
          <p:spPr>
            <a:xfrm>
              <a:off x="3276600" y="381000"/>
              <a:ext cx="1295400" cy="646331"/>
            </a:xfrm>
            <a:prstGeom prst="rect">
              <a:avLst/>
            </a:prstGeom>
            <a:solidFill>
              <a:srgbClr val="FFC000"/>
            </a:solidFill>
            <a:effectLst>
              <a:innerShdw blurRad="63500" dist="50800" dir="8100000">
                <a:prstClr val="black">
                  <a:alpha val="50000"/>
                </a:prstClr>
              </a:innerShdw>
            </a:effectLst>
            <a:scene3d>
              <a:camera prst="orthographicFront"/>
              <a:lightRig rig="threePt" dir="t"/>
            </a:scene3d>
            <a:sp3d>
              <a:bevelT/>
            </a:sp3d>
          </p:spPr>
          <p:style>
            <a:lnRef idx="2">
              <a:schemeClr val="accent1"/>
            </a:lnRef>
            <a:fillRef idx="1">
              <a:schemeClr val="lt1"/>
            </a:fillRef>
            <a:effectRef idx="0">
              <a:schemeClr val="accent1"/>
            </a:effectRef>
            <a:fontRef idx="minor">
              <a:schemeClr val="dk1"/>
            </a:fontRef>
          </p:style>
          <p:txBody>
            <a:bodyPr>
              <a:spAutoFit/>
            </a:bodyPr>
            <a:lstStyle/>
            <a:p>
              <a:pPr>
                <a:defRPr/>
              </a:pPr>
              <a:r>
                <a:rPr lang="en-US" dirty="0"/>
                <a:t>Research  Projects </a:t>
              </a:r>
            </a:p>
          </p:txBody>
        </p:sp>
        <p:sp>
          <p:nvSpPr>
            <p:cNvPr id="9" name="TextBox 8"/>
            <p:cNvSpPr txBox="1"/>
            <p:nvPr/>
          </p:nvSpPr>
          <p:spPr>
            <a:xfrm>
              <a:off x="4953000" y="304800"/>
              <a:ext cx="1143000" cy="646331"/>
            </a:xfrm>
            <a:prstGeom prst="rect">
              <a:avLst/>
            </a:prstGeom>
            <a:solidFill>
              <a:srgbClr val="FFC000"/>
            </a:solidFill>
            <a:scene3d>
              <a:camera prst="orthographicFront"/>
              <a:lightRig rig="threePt" dir="t"/>
            </a:scene3d>
            <a:sp3d>
              <a:bevelT/>
            </a:sp3d>
          </p:spPr>
          <p:style>
            <a:lnRef idx="2">
              <a:schemeClr val="accent1"/>
            </a:lnRef>
            <a:fillRef idx="1">
              <a:schemeClr val="lt1"/>
            </a:fillRef>
            <a:effectRef idx="0">
              <a:schemeClr val="accent1"/>
            </a:effectRef>
            <a:fontRef idx="minor">
              <a:schemeClr val="dk1"/>
            </a:fontRef>
          </p:style>
          <p:txBody>
            <a:bodyPr>
              <a:spAutoFit/>
            </a:bodyPr>
            <a:lstStyle/>
            <a:p>
              <a:pPr>
                <a:defRPr/>
              </a:pPr>
              <a:r>
                <a:rPr lang="en-US" dirty="0"/>
                <a:t>Small Business</a:t>
              </a:r>
            </a:p>
          </p:txBody>
        </p:sp>
        <p:sp>
          <p:nvSpPr>
            <p:cNvPr id="11" name="TextBox 10"/>
            <p:cNvSpPr txBox="1"/>
            <p:nvPr/>
          </p:nvSpPr>
          <p:spPr>
            <a:xfrm>
              <a:off x="6553200" y="381000"/>
              <a:ext cx="1638300" cy="923330"/>
            </a:xfrm>
            <a:prstGeom prst="rect">
              <a:avLst/>
            </a:prstGeom>
            <a:solidFill>
              <a:srgbClr val="FFC000"/>
            </a:solidFill>
            <a:scene3d>
              <a:camera prst="orthographicFront"/>
              <a:lightRig rig="threePt" dir="t"/>
            </a:scene3d>
            <a:sp3d>
              <a:bevelT/>
            </a:sp3d>
          </p:spPr>
          <p:style>
            <a:lnRef idx="2">
              <a:schemeClr val="accent1"/>
            </a:lnRef>
            <a:fillRef idx="1">
              <a:schemeClr val="lt1"/>
            </a:fillRef>
            <a:effectRef idx="0">
              <a:schemeClr val="accent1"/>
            </a:effectRef>
            <a:fontRef idx="minor">
              <a:schemeClr val="dk1"/>
            </a:fontRef>
          </p:style>
          <p:txBody>
            <a:bodyPr wrap="square">
              <a:spAutoFit/>
            </a:bodyPr>
            <a:lstStyle/>
            <a:p>
              <a:pPr>
                <a:defRPr/>
              </a:pPr>
              <a:r>
                <a:rPr lang="en-US" dirty="0">
                  <a:solidFill>
                    <a:schemeClr val="tx1"/>
                  </a:solidFill>
                </a:rPr>
                <a:t>Training &amp; Career </a:t>
              </a:r>
              <a:r>
                <a:rPr lang="en-US" dirty="0" smtClean="0">
                  <a:solidFill>
                    <a:schemeClr val="tx1"/>
                  </a:solidFill>
                </a:rPr>
                <a:t>Development</a:t>
              </a:r>
              <a:endParaRPr lang="en-US" dirty="0">
                <a:solidFill>
                  <a:schemeClr val="tx1"/>
                </a:solidFill>
              </a:endParaRPr>
            </a:p>
          </p:txBody>
        </p:sp>
        <p:sp>
          <p:nvSpPr>
            <p:cNvPr id="8" name="TextBox 7"/>
            <p:cNvSpPr txBox="1"/>
            <p:nvPr/>
          </p:nvSpPr>
          <p:spPr>
            <a:xfrm>
              <a:off x="7848600" y="1632466"/>
              <a:ext cx="1143000" cy="646331"/>
            </a:xfrm>
            <a:prstGeom prst="rect">
              <a:avLst/>
            </a:prstGeom>
            <a:solidFill>
              <a:srgbClr val="FFC000"/>
            </a:solidFill>
            <a:scene3d>
              <a:camera prst="orthographicFront"/>
              <a:lightRig rig="threePt" dir="t"/>
            </a:scene3d>
            <a:sp3d>
              <a:bevelT/>
            </a:sp3d>
          </p:spPr>
          <p:style>
            <a:lnRef idx="2">
              <a:schemeClr val="accent1"/>
            </a:lnRef>
            <a:fillRef idx="1">
              <a:schemeClr val="lt1"/>
            </a:fillRef>
            <a:effectRef idx="0">
              <a:schemeClr val="accent1"/>
            </a:effectRef>
            <a:fontRef idx="minor">
              <a:schemeClr val="dk1"/>
            </a:fontRef>
          </p:style>
          <p:txBody>
            <a:bodyPr wrap="square">
              <a:spAutoFit/>
            </a:bodyPr>
            <a:lstStyle/>
            <a:p>
              <a:pPr>
                <a:defRPr/>
              </a:pPr>
              <a:r>
                <a:rPr lang="en-US" dirty="0" smtClean="0">
                  <a:solidFill>
                    <a:schemeClr val="tx1"/>
                  </a:solidFill>
                </a:rPr>
                <a:t>Research Centers</a:t>
              </a:r>
              <a:endParaRPr lang="en-US" dirty="0">
                <a:solidFill>
                  <a:schemeClr val="tx1"/>
                </a:solidFill>
              </a:endParaRPr>
            </a:p>
          </p:txBody>
        </p:sp>
      </p:grpSp>
    </p:spTree>
    <p:extLst>
      <p:ext uri="{BB962C8B-B14F-4D97-AF65-F5344CB8AC3E}">
        <p14:creationId xmlns:p14="http://schemas.microsoft.com/office/powerpoint/2010/main" val="266086105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Foreign Eligibility	</a:t>
            </a:r>
            <a:endParaRPr lang="en-US" dirty="0"/>
          </a:p>
        </p:txBody>
      </p:sp>
      <p:sp>
        <p:nvSpPr>
          <p:cNvPr id="4" name="Content Placeholder 3"/>
          <p:cNvSpPr>
            <a:spLocks noGrp="1"/>
          </p:cNvSpPr>
          <p:nvPr>
            <p:ph sz="quarter" idx="13"/>
          </p:nvPr>
        </p:nvSpPr>
        <p:spPr>
          <a:xfrm>
            <a:off x="301752" y="1447800"/>
            <a:ext cx="8503920" cy="4572000"/>
          </a:xfrm>
        </p:spPr>
        <p:txBody>
          <a:bodyPr/>
          <a:lstStyle/>
          <a:p>
            <a:r>
              <a:rPr lang="en-US" dirty="0" smtClean="0"/>
              <a:t>Foreign institutions are eligible to apply for most research grants </a:t>
            </a:r>
          </a:p>
          <a:p>
            <a:r>
              <a:rPr lang="en-US" dirty="0" smtClean="0"/>
              <a:t>They are NOT eligible to apply for: </a:t>
            </a:r>
          </a:p>
          <a:p>
            <a:pPr lvl="1"/>
            <a:r>
              <a:rPr lang="en-US" dirty="0" smtClean="0"/>
              <a:t>NRSA institutional research training grants</a:t>
            </a:r>
          </a:p>
          <a:p>
            <a:pPr lvl="1"/>
            <a:r>
              <a:rPr lang="en-US" dirty="0" smtClean="0"/>
              <a:t>Program project grants</a:t>
            </a:r>
          </a:p>
          <a:p>
            <a:pPr lvl="1"/>
            <a:r>
              <a:rPr lang="en-US" dirty="0" smtClean="0"/>
              <a:t>Center grants</a:t>
            </a:r>
          </a:p>
          <a:p>
            <a:pPr lvl="1"/>
            <a:r>
              <a:rPr lang="en-US" dirty="0" smtClean="0"/>
              <a:t>Small business grants</a:t>
            </a:r>
          </a:p>
          <a:p>
            <a:pPr lvl="1"/>
            <a:r>
              <a:rPr lang="en-US" dirty="0" smtClean="0"/>
              <a:t>Construction grants</a:t>
            </a:r>
          </a:p>
          <a:p>
            <a:r>
              <a:rPr lang="en-US" dirty="0" smtClean="0"/>
              <a:t>However, they may be eligible to be a foreign component on a domestic application</a:t>
            </a:r>
          </a:p>
          <a:p>
            <a:pPr lvl="1"/>
            <a:endParaRPr lang="en-US" dirty="0"/>
          </a:p>
        </p:txBody>
      </p:sp>
      <p:sp>
        <p:nvSpPr>
          <p:cNvPr id="2" name="Slide Number Placeholder 1"/>
          <p:cNvSpPr>
            <a:spLocks noGrp="1"/>
          </p:cNvSpPr>
          <p:nvPr>
            <p:ph type="sldNum" sz="quarter" idx="16"/>
          </p:nvPr>
        </p:nvSpPr>
        <p:spPr/>
        <p:txBody>
          <a:bodyPr/>
          <a:lstStyle/>
          <a:p>
            <a:pPr>
              <a:defRPr/>
            </a:pPr>
            <a:fld id="{1E5F9C02-60A3-4AB1-8821-EDEFB4936DEB}" type="slidenum">
              <a:rPr lang="en-US" smtClean="0"/>
              <a:pPr>
                <a:defRPr/>
              </a:pPr>
              <a:t>24</a:t>
            </a:fld>
            <a:endParaRPr lang="en-US" dirty="0"/>
          </a:p>
        </p:txBody>
      </p:sp>
      <p:sp>
        <p:nvSpPr>
          <p:cNvPr id="5" name="TextBox 4"/>
          <p:cNvSpPr txBox="1"/>
          <p:nvPr/>
        </p:nvSpPr>
        <p:spPr>
          <a:xfrm>
            <a:off x="1371600" y="6011590"/>
            <a:ext cx="6428170" cy="461665"/>
          </a:xfrm>
          <a:prstGeom prst="rect">
            <a:avLst/>
          </a:prstGeom>
          <a:noFill/>
        </p:spPr>
        <p:txBody>
          <a:bodyPr wrap="none" rtlCol="0">
            <a:spAutoFit/>
          </a:bodyPr>
          <a:lstStyle/>
          <a:p>
            <a:r>
              <a:rPr lang="en-US" sz="2400" b="1" dirty="0" smtClean="0">
                <a:solidFill>
                  <a:srgbClr val="C00000"/>
                </a:solidFill>
              </a:rPr>
              <a:t>Check the FOA for eligibility requirements!</a:t>
            </a:r>
            <a:endParaRPr lang="en-US" sz="2400" b="1" dirty="0">
              <a:solidFill>
                <a:srgbClr val="C00000"/>
              </a:solidFill>
            </a:endParaRPr>
          </a:p>
        </p:txBody>
      </p:sp>
    </p:spTree>
    <p:extLst>
      <p:ext uri="{BB962C8B-B14F-4D97-AF65-F5344CB8AC3E}">
        <p14:creationId xmlns:p14="http://schemas.microsoft.com/office/powerpoint/2010/main" val="257317564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Title slide: #6:  Got Funded…Now What?"/>
          <p:cNvSpPr>
            <a:spLocks noGrp="1"/>
          </p:cNvSpPr>
          <p:nvPr>
            <p:ph type="title" idx="4294967295"/>
          </p:nvPr>
        </p:nvSpPr>
        <p:spPr>
          <a:xfrm>
            <a:off x="2446338" y="4724400"/>
            <a:ext cx="6697662" cy="665163"/>
          </a:xfrm>
        </p:spPr>
        <p:txBody>
          <a:bodyPr/>
          <a:lstStyle/>
          <a:p>
            <a:pPr indent="0" eaLnBrk="1" fontAlgn="auto" hangingPunct="1">
              <a:spcAft>
                <a:spcPts val="0"/>
              </a:spcAft>
              <a:defRPr/>
            </a:pPr>
            <a:r>
              <a:rPr lang="en-US" dirty="0" smtClean="0">
                <a:solidFill>
                  <a:schemeClr val="tx2">
                    <a:tint val="100000"/>
                    <a:shade val="90000"/>
                    <a:satMod val="250000"/>
                    <a:alpha val="100000"/>
                  </a:schemeClr>
                </a:solidFill>
              </a:rPr>
              <a:t>#6:  Got Funded…Now What?</a:t>
            </a:r>
            <a:endParaRPr lang="en-US" dirty="0">
              <a:solidFill>
                <a:schemeClr val="tx2">
                  <a:tint val="100000"/>
                  <a:shade val="90000"/>
                  <a:satMod val="250000"/>
                  <a:alpha val="100000"/>
                </a:schemeClr>
              </a:solidFill>
            </a:endParaRPr>
          </a:p>
        </p:txBody>
      </p:sp>
      <p:pic>
        <p:nvPicPr>
          <p:cNvPr id="4" name="Picture Placeholder 3" descr="&quot;&quot;&#10;"/>
          <p:cNvPicPr>
            <a:picLocks noGrp="1" noChangeAspect="1"/>
          </p:cNvPicPr>
          <p:nvPr>
            <p:ph type="pic" idx="4294967295"/>
          </p:nvPr>
        </p:nvPicPr>
        <p:blipFill>
          <a:blip r:embed="rId3" cstate="print"/>
          <a:srcRect/>
          <a:stretch>
            <a:fillRect/>
          </a:stretch>
        </p:blipFill>
        <p:spPr>
          <a:xfrm>
            <a:off x="0" y="249238"/>
            <a:ext cx="8534400" cy="4343400"/>
          </a:xfrm>
        </p:spPr>
      </p:pic>
    </p:spTree>
    <p:extLst>
      <p:ext uri="{BB962C8B-B14F-4D97-AF65-F5344CB8AC3E}">
        <p14:creationId xmlns:p14="http://schemas.microsoft.com/office/powerpoint/2010/main" val="164716956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normAutofit fontScale="90000"/>
          </a:bodyPr>
          <a:lstStyle/>
          <a:p>
            <a:pPr eaLnBrk="1" hangingPunct="1">
              <a:defRPr/>
            </a:pPr>
            <a:r>
              <a:rPr lang="en-US" sz="4000" dirty="0" smtClean="0"/>
              <a:t>You’ll Receive a Notice of Award (</a:t>
            </a:r>
            <a:r>
              <a:rPr lang="en-US" sz="4000" dirty="0" err="1" smtClean="0"/>
              <a:t>NoA</a:t>
            </a:r>
            <a:r>
              <a:rPr lang="en-US" sz="4000" dirty="0" smtClean="0"/>
              <a:t>)</a:t>
            </a:r>
          </a:p>
        </p:txBody>
      </p:sp>
      <p:pic>
        <p:nvPicPr>
          <p:cNvPr id="11" name="Picture 8" descr="&quot;&quot;&#10;"/>
          <p:cNvPicPr>
            <a:picLocks noChangeAspect="1" noChangeArrowheads="1"/>
          </p:cNvPicPr>
          <p:nvPr/>
        </p:nvPicPr>
        <p:blipFill>
          <a:blip r:embed="rId3" cstate="print"/>
          <a:srcRect/>
          <a:stretch>
            <a:fillRect/>
          </a:stretch>
        </p:blipFill>
        <p:spPr bwMode="auto">
          <a:xfrm>
            <a:off x="6400800" y="3886200"/>
            <a:ext cx="2830256" cy="3124200"/>
          </a:xfrm>
          <a:prstGeom prst="rect">
            <a:avLst/>
          </a:prstGeom>
          <a:noFill/>
          <a:ln w="9525">
            <a:noFill/>
            <a:miter lim="800000"/>
            <a:headEnd/>
            <a:tailEnd/>
          </a:ln>
          <a:effectLst>
            <a:softEdge rad="635000"/>
          </a:effectLst>
        </p:spPr>
      </p:pic>
      <p:sp>
        <p:nvSpPr>
          <p:cNvPr id="12" name="Rectangle 3"/>
          <p:cNvSpPr txBox="1">
            <a:spLocks noChangeArrowheads="1"/>
          </p:cNvSpPr>
          <p:nvPr/>
        </p:nvSpPr>
        <p:spPr bwMode="auto">
          <a:xfrm>
            <a:off x="685800" y="1763486"/>
            <a:ext cx="6324600" cy="5105400"/>
          </a:xfrm>
          <a:prstGeom prst="rect">
            <a:avLst/>
          </a:prstGeom>
          <a:noFill/>
          <a:ln w="9525">
            <a:noFill/>
            <a:miter lim="800000"/>
            <a:headEnd/>
            <a:tailEnd/>
          </a:ln>
        </p:spPr>
        <p:txBody>
          <a:bodyPr/>
          <a:lstStyle/>
          <a:p>
            <a:pPr marL="292100" indent="-292100" eaLnBrk="0" hangingPunct="0">
              <a:lnSpc>
                <a:spcPct val="90000"/>
              </a:lnSpc>
              <a:buClr>
                <a:schemeClr val="accent1"/>
              </a:buClr>
              <a:buSzPct val="70000"/>
              <a:buFont typeface="Wingdings 2" pitchFamily="18" charset="2"/>
              <a:buChar char=""/>
              <a:defRPr/>
            </a:pPr>
            <a:r>
              <a:rPr lang="en-US" sz="3200" dirty="0">
                <a:latin typeface="+mn-lt"/>
              </a:rPr>
              <a:t>Legally binding document</a:t>
            </a:r>
          </a:p>
          <a:p>
            <a:pPr marL="749300" lvl="1" indent="-292100" eaLnBrk="0" hangingPunct="0">
              <a:lnSpc>
                <a:spcPct val="90000"/>
              </a:lnSpc>
              <a:buClr>
                <a:schemeClr val="accent1"/>
              </a:buClr>
              <a:buSzPct val="70000"/>
              <a:buFont typeface="Arial" pitchFamily="34" charset="0"/>
              <a:buChar char="•"/>
              <a:defRPr/>
            </a:pPr>
            <a:r>
              <a:rPr lang="en-US" sz="2800" dirty="0">
                <a:latin typeface="+mn-lt"/>
              </a:rPr>
              <a:t>Award data and fiscal information</a:t>
            </a:r>
          </a:p>
          <a:p>
            <a:pPr marL="749300" lvl="1" indent="-292100" eaLnBrk="0" hangingPunct="0">
              <a:lnSpc>
                <a:spcPct val="90000"/>
              </a:lnSpc>
              <a:buClr>
                <a:schemeClr val="accent1"/>
              </a:buClr>
              <a:buSzPct val="70000"/>
              <a:buFont typeface="Arial" pitchFamily="34" charset="0"/>
              <a:buChar char="•"/>
              <a:defRPr/>
            </a:pPr>
            <a:r>
              <a:rPr lang="en-US" sz="2800" dirty="0">
                <a:latin typeface="+mn-lt"/>
              </a:rPr>
              <a:t>Grant payment info</a:t>
            </a:r>
          </a:p>
          <a:p>
            <a:pPr marL="749300" lvl="1" indent="-292100" eaLnBrk="0" hangingPunct="0">
              <a:lnSpc>
                <a:spcPct val="90000"/>
              </a:lnSpc>
              <a:buClr>
                <a:schemeClr val="accent1"/>
              </a:buClr>
              <a:buSzPct val="70000"/>
              <a:buFont typeface="Arial" pitchFamily="34" charset="0"/>
              <a:buChar char="•"/>
              <a:defRPr/>
            </a:pPr>
            <a:r>
              <a:rPr lang="en-US" sz="2800" dirty="0">
                <a:latin typeface="+mn-lt"/>
              </a:rPr>
              <a:t>Terms and conditions of award</a:t>
            </a:r>
          </a:p>
          <a:p>
            <a:pPr marL="292100" indent="-292100" eaLnBrk="0" hangingPunct="0">
              <a:lnSpc>
                <a:spcPct val="90000"/>
              </a:lnSpc>
              <a:buClr>
                <a:schemeClr val="accent1"/>
              </a:buClr>
              <a:buSzPct val="70000"/>
              <a:buFont typeface="Arial" pitchFamily="34" charset="0"/>
              <a:buChar char="•"/>
              <a:defRPr/>
            </a:pPr>
            <a:endParaRPr lang="en-US" sz="2800" dirty="0">
              <a:latin typeface="+mn-lt"/>
            </a:endParaRPr>
          </a:p>
          <a:p>
            <a:pPr marL="292100" indent="-292100" eaLnBrk="0" hangingPunct="0">
              <a:lnSpc>
                <a:spcPct val="90000"/>
              </a:lnSpc>
              <a:buClr>
                <a:schemeClr val="accent1"/>
              </a:buClr>
              <a:buSzPct val="70000"/>
              <a:buFont typeface="Wingdings 2" pitchFamily="18" charset="2"/>
              <a:buChar char=""/>
              <a:defRPr/>
            </a:pPr>
            <a:r>
              <a:rPr lang="en-US" sz="3200" dirty="0">
                <a:latin typeface="+mn-lt"/>
              </a:rPr>
              <a:t>Grantee accepts terms and conditions of award when draws down funds</a:t>
            </a:r>
          </a:p>
          <a:p>
            <a:pPr marL="292100" indent="-292100" eaLnBrk="0" hangingPunct="0">
              <a:lnSpc>
                <a:spcPct val="90000"/>
              </a:lnSpc>
              <a:buClr>
                <a:schemeClr val="accent1"/>
              </a:buClr>
              <a:buSzPct val="70000"/>
              <a:buFont typeface="Arial" pitchFamily="34" charset="0"/>
              <a:buChar char="•"/>
              <a:defRPr/>
            </a:pPr>
            <a:endParaRPr lang="en-US" sz="2800" dirty="0">
              <a:latin typeface="+mn-lt"/>
            </a:endParaRPr>
          </a:p>
          <a:p>
            <a:pPr marL="749300" lvl="1" indent="-292100" eaLnBrk="0" hangingPunct="0">
              <a:lnSpc>
                <a:spcPct val="90000"/>
              </a:lnSpc>
              <a:buClr>
                <a:schemeClr val="accent1"/>
              </a:buClr>
              <a:buSzPct val="70000"/>
              <a:buFont typeface="Arial" pitchFamily="34" charset="0"/>
              <a:buChar char="•"/>
              <a:defRPr/>
            </a:pPr>
            <a:endParaRPr lang="en-US" sz="2800" dirty="0">
              <a:latin typeface="+mn-lt"/>
            </a:endParaRPr>
          </a:p>
        </p:txBody>
      </p:sp>
    </p:spTree>
    <p:extLst>
      <p:ext uri="{BB962C8B-B14F-4D97-AF65-F5344CB8AC3E}">
        <p14:creationId xmlns:p14="http://schemas.microsoft.com/office/powerpoint/2010/main" val="194976258"/>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8"/>
          <p:cNvSpPr>
            <a:spLocks noGrp="1" noChangeArrowheads="1"/>
          </p:cNvSpPr>
          <p:nvPr>
            <p:ph type="body" sz="half" idx="4294967295"/>
          </p:nvPr>
        </p:nvSpPr>
        <p:spPr>
          <a:xfrm>
            <a:off x="1524000" y="6400800"/>
            <a:ext cx="8763000" cy="4572000"/>
          </a:xfrm>
          <a:prstGeom prst="rect">
            <a:avLst/>
          </a:prstGeom>
        </p:spPr>
        <p:txBody>
          <a:bodyPr/>
          <a:lstStyle/>
          <a:p>
            <a:pPr lvl="1" eaLnBrk="1" hangingPunct="1">
              <a:lnSpc>
                <a:spcPct val="80000"/>
              </a:lnSpc>
              <a:buFontTx/>
              <a:buNone/>
            </a:pPr>
            <a:r>
              <a:rPr lang="en-US" sz="2000" b="1" dirty="0" smtClean="0"/>
              <a:t>grants.nih.gov/grants/policy/nihgps_2013</a:t>
            </a:r>
          </a:p>
        </p:txBody>
      </p:sp>
      <p:sp>
        <p:nvSpPr>
          <p:cNvPr id="5" name="Title 4"/>
          <p:cNvSpPr>
            <a:spLocks noGrp="1"/>
          </p:cNvSpPr>
          <p:nvPr>
            <p:ph type="title"/>
          </p:nvPr>
        </p:nvSpPr>
        <p:spPr>
          <a:xfrm>
            <a:off x="301625" y="228600"/>
            <a:ext cx="8534400" cy="758825"/>
          </a:xfrm>
        </p:spPr>
        <p:txBody>
          <a:bodyPr/>
          <a:lstStyle/>
          <a:p>
            <a:pPr>
              <a:defRPr/>
            </a:pPr>
            <a:r>
              <a:rPr lang="en-US" sz="4000" dirty="0" smtClean="0"/>
              <a:t>NIH Grants Policy Statement</a:t>
            </a:r>
            <a:endParaRPr lang="en-US" sz="4000" dirty="0"/>
          </a:p>
        </p:txBody>
      </p:sp>
      <p:sp>
        <p:nvSpPr>
          <p:cNvPr id="6" name="Rectangle 3"/>
          <p:cNvSpPr txBox="1">
            <a:spLocks noChangeArrowheads="1"/>
          </p:cNvSpPr>
          <p:nvPr/>
        </p:nvSpPr>
        <p:spPr bwMode="auto">
          <a:xfrm>
            <a:off x="304800" y="1371600"/>
            <a:ext cx="4343400" cy="4038600"/>
          </a:xfrm>
          <a:prstGeom prst="rect">
            <a:avLst/>
          </a:prstGeom>
          <a:noFill/>
          <a:ln w="9525">
            <a:noFill/>
            <a:miter lim="800000"/>
            <a:headEnd/>
            <a:tailEnd/>
          </a:ln>
        </p:spPr>
        <p:txBody>
          <a:bodyPr/>
          <a:lstStyle/>
          <a:p>
            <a:pPr marL="292100" indent="-292100" eaLnBrk="0" hangingPunct="0">
              <a:lnSpc>
                <a:spcPct val="90000"/>
              </a:lnSpc>
              <a:buClr>
                <a:schemeClr val="accent1"/>
              </a:buClr>
              <a:buSzPct val="70000"/>
              <a:buFont typeface="Wingdings 2" pitchFamily="18" charset="2"/>
              <a:buChar char=""/>
              <a:defRPr/>
            </a:pPr>
            <a:r>
              <a:rPr lang="en-US" sz="3200" dirty="0">
                <a:latin typeface="+mn-lt"/>
              </a:rPr>
              <a:t>Is a term and condition of all grant awards</a:t>
            </a:r>
          </a:p>
          <a:p>
            <a:pPr marL="292100" indent="-292100" eaLnBrk="0" hangingPunct="0">
              <a:lnSpc>
                <a:spcPct val="90000"/>
              </a:lnSpc>
              <a:buClr>
                <a:schemeClr val="accent1"/>
              </a:buClr>
              <a:buSzPct val="70000"/>
              <a:buFont typeface="Arial" pitchFamily="34" charset="0"/>
              <a:buChar char="•"/>
              <a:defRPr/>
            </a:pPr>
            <a:endParaRPr lang="en-US" sz="2800" dirty="0">
              <a:latin typeface="+mn-lt"/>
            </a:endParaRPr>
          </a:p>
          <a:p>
            <a:pPr marL="292100" indent="-292100" eaLnBrk="0" hangingPunct="0">
              <a:lnSpc>
                <a:spcPct val="90000"/>
              </a:lnSpc>
              <a:buClr>
                <a:schemeClr val="accent1"/>
              </a:buClr>
              <a:buSzPct val="70000"/>
              <a:buFont typeface="Wingdings 2" pitchFamily="18" charset="2"/>
              <a:buChar char=""/>
              <a:defRPr/>
            </a:pPr>
            <a:r>
              <a:rPr lang="en-US" sz="3200" dirty="0">
                <a:latin typeface="+mn-lt"/>
              </a:rPr>
              <a:t>Explicitly defines roles, responsibilities </a:t>
            </a:r>
          </a:p>
          <a:p>
            <a:pPr marL="292100" indent="-292100" eaLnBrk="0" hangingPunct="0">
              <a:lnSpc>
                <a:spcPct val="90000"/>
              </a:lnSpc>
              <a:buClr>
                <a:schemeClr val="accent1"/>
              </a:buClr>
              <a:buSzPct val="70000"/>
              <a:buFont typeface="Arial" pitchFamily="34" charset="0"/>
              <a:buChar char="•"/>
              <a:defRPr/>
            </a:pPr>
            <a:endParaRPr lang="en-US" sz="2800" dirty="0">
              <a:latin typeface="+mn-lt"/>
            </a:endParaRPr>
          </a:p>
          <a:p>
            <a:pPr marL="749300" lvl="1" indent="-292100" eaLnBrk="0" hangingPunct="0">
              <a:lnSpc>
                <a:spcPct val="90000"/>
              </a:lnSpc>
              <a:buClr>
                <a:schemeClr val="accent1"/>
              </a:buClr>
              <a:buSzPct val="70000"/>
              <a:buFont typeface="Arial" pitchFamily="34" charset="0"/>
              <a:buChar char="•"/>
              <a:defRPr/>
            </a:pPr>
            <a:endParaRPr lang="en-US" sz="2800" dirty="0">
              <a:latin typeface="+mn-lt"/>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824184">
            <a:off x="4964538" y="1638058"/>
            <a:ext cx="3619282" cy="43082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7001454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marL="54864" indent="0" eaLnBrk="1" fontAlgn="auto" hangingPunct="1">
              <a:spcAft>
                <a:spcPts val="0"/>
              </a:spcAft>
              <a:defRPr/>
            </a:pPr>
            <a:r>
              <a:rPr lang="en-US" sz="4000" dirty="0" smtClean="0">
                <a:solidFill>
                  <a:schemeClr val="tx2">
                    <a:tint val="100000"/>
                    <a:shade val="90000"/>
                    <a:satMod val="250000"/>
                    <a:alpha val="100000"/>
                  </a:schemeClr>
                </a:solidFill>
              </a:rPr>
              <a:t>Post Award Management</a:t>
            </a:r>
          </a:p>
        </p:txBody>
      </p:sp>
      <p:sp>
        <p:nvSpPr>
          <p:cNvPr id="40963" name="Content Placeholder 2"/>
          <p:cNvSpPr>
            <a:spLocks noGrp="1"/>
          </p:cNvSpPr>
          <p:nvPr>
            <p:ph idx="4294967295"/>
          </p:nvPr>
        </p:nvSpPr>
        <p:spPr>
          <a:xfrm>
            <a:off x="914400" y="1752600"/>
            <a:ext cx="8229600" cy="4525963"/>
          </a:xfrm>
          <a:prstGeom prst="rect">
            <a:avLst/>
          </a:prstGeom>
        </p:spPr>
        <p:txBody>
          <a:bodyPr/>
          <a:lstStyle/>
          <a:p>
            <a:pPr eaLnBrk="1" hangingPunct="1"/>
            <a:r>
              <a:rPr lang="en-US" dirty="0" smtClean="0"/>
              <a:t>Annual progress reporting</a:t>
            </a:r>
          </a:p>
          <a:p>
            <a:pPr eaLnBrk="1" hangingPunct="1"/>
            <a:r>
              <a:rPr lang="en-US" dirty="0" smtClean="0"/>
              <a:t>Annual federal financial reporting</a:t>
            </a:r>
          </a:p>
          <a:p>
            <a:pPr eaLnBrk="1" hangingPunct="1"/>
            <a:r>
              <a:rPr lang="en-US" dirty="0" smtClean="0"/>
              <a:t>Invention reporting</a:t>
            </a:r>
          </a:p>
          <a:p>
            <a:pPr eaLnBrk="1" hangingPunct="1"/>
            <a:r>
              <a:rPr lang="en-US" dirty="0" smtClean="0"/>
              <a:t>Yearly audits (as applicable) </a:t>
            </a:r>
          </a:p>
          <a:p>
            <a:pPr eaLnBrk="1" hangingPunct="1"/>
            <a:r>
              <a:rPr lang="en-US" dirty="0" smtClean="0"/>
              <a:t>Closeout reporting</a:t>
            </a:r>
          </a:p>
        </p:txBody>
      </p:sp>
      <p:pic>
        <p:nvPicPr>
          <p:cNvPr id="5122" name="Picture 2" descr="http://cdn.petersons.com/static/cdn/editorial_images/Lists/checklist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1199" y="3276600"/>
            <a:ext cx="3878771" cy="3581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530378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133600" y="5181600"/>
            <a:ext cx="6697662" cy="665163"/>
          </a:xfrm>
        </p:spPr>
        <p:txBody>
          <a:bodyPr/>
          <a:lstStyle/>
          <a:p>
            <a:pPr>
              <a:defRPr/>
            </a:pPr>
            <a:r>
              <a:rPr lang="en-US" dirty="0" smtClean="0"/>
              <a:t>#7:  Not Funded!  Now What?</a:t>
            </a:r>
            <a:endParaRPr lang="en-US" dirty="0"/>
          </a:p>
        </p:txBody>
      </p:sp>
      <p:pic>
        <p:nvPicPr>
          <p:cNvPr id="4" name="Picture Placeholder 3" descr="graphic: signoposts saying resubmission avenue and new proposal lane"/>
          <p:cNvPicPr>
            <a:picLocks noGrp="1" noChangeAspect="1"/>
          </p:cNvPicPr>
          <p:nvPr>
            <p:ph type="pic" idx="4294967295"/>
          </p:nvPr>
        </p:nvPicPr>
        <p:blipFill>
          <a:blip r:embed="rId3" cstate="print">
            <a:extLst>
              <a:ext uri="{BEBA8EAE-BF5A-486C-A8C5-ECC9F3942E4B}">
                <a14:imgProps xmlns:a14="http://schemas.microsoft.com/office/drawing/2010/main">
                  <a14:imgLayer r:embed="rId4">
                    <a14:imgEffect>
                      <a14:brightnessContrast bright="-31000"/>
                    </a14:imgEffect>
                  </a14:imgLayer>
                </a14:imgProps>
              </a:ext>
            </a:extLst>
          </a:blip>
          <a:srcRect t="11792" b="11792"/>
          <a:stretch>
            <a:fillRect/>
          </a:stretch>
        </p:blipFill>
        <p:spPr>
          <a:xfrm>
            <a:off x="533400" y="325438"/>
            <a:ext cx="8194396" cy="4170362"/>
          </a:xfrm>
        </p:spPr>
      </p:pic>
      <p:sp>
        <p:nvSpPr>
          <p:cNvPr id="41988" name="TextBox 4"/>
          <p:cNvSpPr txBox="1">
            <a:spLocks noChangeArrowheads="1"/>
          </p:cNvSpPr>
          <p:nvPr/>
        </p:nvSpPr>
        <p:spPr bwMode="auto">
          <a:xfrm rot="250829">
            <a:off x="3362825" y="1210357"/>
            <a:ext cx="34258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000" b="1" i="1" dirty="0">
                <a:solidFill>
                  <a:schemeClr val="bg1"/>
                </a:solidFill>
              </a:rPr>
              <a:t>RESUBMISSION AVENUE</a:t>
            </a:r>
          </a:p>
        </p:txBody>
      </p:sp>
      <p:sp>
        <p:nvSpPr>
          <p:cNvPr id="7" name="TextBox 6"/>
          <p:cNvSpPr txBox="1"/>
          <p:nvPr/>
        </p:nvSpPr>
        <p:spPr>
          <a:xfrm rot="2329460">
            <a:off x="3834022" y="3280848"/>
            <a:ext cx="3579463" cy="461665"/>
          </a:xfrm>
          <a:prstGeom prst="rect">
            <a:avLst/>
          </a:prstGeom>
          <a:noFill/>
          <a:scene3d>
            <a:camera prst="perspectiveContrastingRightFacing"/>
            <a:lightRig rig="threePt" dir="t"/>
          </a:scene3d>
        </p:spPr>
        <p:txBody>
          <a:bodyPr>
            <a:spAutoFit/>
          </a:bodyPr>
          <a:lstStyle/>
          <a:p>
            <a:pPr>
              <a:defRPr/>
            </a:pPr>
            <a:r>
              <a:rPr lang="en-US" sz="2000" b="1" dirty="0">
                <a:solidFill>
                  <a:schemeClr val="bg1"/>
                </a:solidFill>
              </a:rPr>
              <a:t>NEW</a:t>
            </a:r>
            <a:r>
              <a:rPr lang="en-US" sz="2400" b="1" dirty="0">
                <a:solidFill>
                  <a:schemeClr val="bg1"/>
                </a:solidFill>
              </a:rPr>
              <a:t> </a:t>
            </a:r>
            <a:r>
              <a:rPr lang="en-US" sz="2000" b="1" dirty="0">
                <a:solidFill>
                  <a:schemeClr val="bg1"/>
                </a:solidFill>
              </a:rPr>
              <a:t>PROPOSAL  LANE </a:t>
            </a:r>
            <a:endParaRPr lang="en-US" sz="2000" dirty="0"/>
          </a:p>
        </p:txBody>
      </p:sp>
    </p:spTree>
    <p:extLst>
      <p:ext uri="{BB962C8B-B14F-4D97-AF65-F5344CB8AC3E}">
        <p14:creationId xmlns:p14="http://schemas.microsoft.com/office/powerpoint/2010/main" val="21140776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sz="4000" dirty="0" smtClean="0"/>
              <a:t>Regroup</a:t>
            </a:r>
            <a:endParaRPr lang="en-US" sz="4000" dirty="0"/>
          </a:p>
        </p:txBody>
      </p:sp>
      <p:sp>
        <p:nvSpPr>
          <p:cNvPr id="43011" name="Content Placeholder 2"/>
          <p:cNvSpPr>
            <a:spLocks noGrp="1"/>
          </p:cNvSpPr>
          <p:nvPr>
            <p:ph idx="4294967295"/>
          </p:nvPr>
        </p:nvSpPr>
        <p:spPr>
          <a:xfrm>
            <a:off x="881743" y="1524000"/>
            <a:ext cx="8229600" cy="4525962"/>
          </a:xfrm>
          <a:prstGeom prst="rect">
            <a:avLst/>
          </a:prstGeom>
        </p:spPr>
        <p:txBody>
          <a:bodyPr/>
          <a:lstStyle/>
          <a:p>
            <a:r>
              <a:rPr lang="en-US" dirty="0" smtClean="0"/>
              <a:t>Take a deep </a:t>
            </a:r>
            <a:r>
              <a:rPr lang="en-US" dirty="0"/>
              <a:t>b</a:t>
            </a:r>
            <a:r>
              <a:rPr lang="en-US" dirty="0" smtClean="0"/>
              <a:t>reath</a:t>
            </a:r>
          </a:p>
          <a:p>
            <a:r>
              <a:rPr lang="en-US" dirty="0" smtClean="0"/>
              <a:t>Read summary </a:t>
            </a:r>
            <a:r>
              <a:rPr lang="en-US" dirty="0"/>
              <a:t>s</a:t>
            </a:r>
            <a:r>
              <a:rPr lang="en-US" dirty="0" smtClean="0"/>
              <a:t>tatement</a:t>
            </a:r>
          </a:p>
          <a:p>
            <a:r>
              <a:rPr lang="en-US" dirty="0" smtClean="0"/>
              <a:t>Read it again</a:t>
            </a:r>
          </a:p>
          <a:p>
            <a:r>
              <a:rPr lang="en-US" dirty="0" smtClean="0"/>
              <a:t>Talk with your NIH program </a:t>
            </a:r>
            <a:r>
              <a:rPr lang="en-US" dirty="0"/>
              <a:t>o</a:t>
            </a:r>
            <a:r>
              <a:rPr lang="en-US" dirty="0" smtClean="0"/>
              <a:t>fficial</a:t>
            </a:r>
          </a:p>
          <a:p>
            <a:r>
              <a:rPr lang="en-US" dirty="0" smtClean="0"/>
              <a:t>Evaluate </a:t>
            </a:r>
            <a:r>
              <a:rPr lang="en-US" dirty="0"/>
              <a:t>y</a:t>
            </a:r>
            <a:r>
              <a:rPr lang="en-US" dirty="0" smtClean="0"/>
              <a:t>our options</a:t>
            </a:r>
          </a:p>
          <a:p>
            <a:pPr lvl="1"/>
            <a:r>
              <a:rPr lang="en-US" dirty="0" smtClean="0"/>
              <a:t>Revise &amp; submit </a:t>
            </a:r>
            <a:r>
              <a:rPr lang="en-US" dirty="0"/>
              <a:t>a</a:t>
            </a:r>
            <a:r>
              <a:rPr lang="en-US" dirty="0" smtClean="0"/>
              <a:t>gain?</a:t>
            </a:r>
          </a:p>
          <a:p>
            <a:pPr lvl="1"/>
            <a:r>
              <a:rPr lang="en-US" dirty="0" smtClean="0"/>
              <a:t>Choose a new </a:t>
            </a:r>
            <a:r>
              <a:rPr lang="en-US" dirty="0"/>
              <a:t>r</a:t>
            </a:r>
            <a:r>
              <a:rPr lang="en-US" dirty="0" smtClean="0"/>
              <a:t>esearch </a:t>
            </a:r>
            <a:r>
              <a:rPr lang="en-US" dirty="0"/>
              <a:t>d</a:t>
            </a:r>
            <a:r>
              <a:rPr lang="en-US" dirty="0" smtClean="0"/>
              <a:t>irection?</a:t>
            </a:r>
          </a:p>
        </p:txBody>
      </p:sp>
    </p:spTree>
    <p:extLst>
      <p:ext uri="{BB962C8B-B14F-4D97-AF65-F5344CB8AC3E}">
        <p14:creationId xmlns:p14="http://schemas.microsoft.com/office/powerpoint/2010/main" val="180602521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D535206B-4A4A-47B0-BA21-D142872E963A}" type="slidenum">
              <a:rPr lang="en-US" smtClean="0"/>
              <a:pPr>
                <a:defRPr/>
              </a:pPr>
              <a:t>31</a:t>
            </a:fld>
            <a:endParaRPr lang="en-US" dirty="0"/>
          </a:p>
        </p:txBody>
      </p:sp>
      <p:sp>
        <p:nvSpPr>
          <p:cNvPr id="5" name="Title 1" descr="slide title: #8:  How do I track my application?&#10;"/>
          <p:cNvSpPr txBox="1">
            <a:spLocks/>
          </p:cNvSpPr>
          <p:nvPr/>
        </p:nvSpPr>
        <p:spPr>
          <a:xfrm>
            <a:off x="381000" y="1981200"/>
            <a:ext cx="6697662" cy="665163"/>
          </a:xfrm>
          <a:prstGeom prst="rect">
            <a:avLst/>
          </a:prstGeom>
        </p:spPr>
        <p:txBody>
          <a:bodyPr vert="horz" anchor="b">
            <a:normAutofit fontScale="92500"/>
            <a:scene3d>
              <a:camera prst="orthographicFront"/>
              <a:lightRig rig="threePt" dir="t"/>
            </a:scene3d>
            <a:sp3d extrusionH="57150">
              <a:bevelT w="38100" h="38100"/>
            </a:sp3d>
          </a:bodyPr>
          <a:lstStyle>
            <a:lvl1pPr algn="ctr" rtl="0" eaLnBrk="0" fontAlgn="base" hangingPunct="0">
              <a:spcBef>
                <a:spcPct val="0"/>
              </a:spcBef>
              <a:spcAft>
                <a:spcPct val="0"/>
              </a:spcAft>
              <a:defRPr sz="3300" kern="1200">
                <a:solidFill>
                  <a:srgbClr val="88A44D"/>
                </a:solidFill>
                <a:latin typeface="+mj-lt"/>
                <a:ea typeface="+mj-ea"/>
                <a:cs typeface="+mj-cs"/>
              </a:defRPr>
            </a:lvl1pPr>
            <a:lvl2pPr algn="ctr" rtl="0" eaLnBrk="0" fontAlgn="base" hangingPunct="0">
              <a:spcBef>
                <a:spcPct val="0"/>
              </a:spcBef>
              <a:spcAft>
                <a:spcPct val="0"/>
              </a:spcAft>
              <a:defRPr sz="3300">
                <a:solidFill>
                  <a:srgbClr val="88A44D"/>
                </a:solidFill>
                <a:latin typeface="Georgia" pitchFamily="18" charset="0"/>
              </a:defRPr>
            </a:lvl2pPr>
            <a:lvl3pPr algn="ctr" rtl="0" eaLnBrk="0" fontAlgn="base" hangingPunct="0">
              <a:spcBef>
                <a:spcPct val="0"/>
              </a:spcBef>
              <a:spcAft>
                <a:spcPct val="0"/>
              </a:spcAft>
              <a:defRPr sz="3300">
                <a:solidFill>
                  <a:srgbClr val="88A44D"/>
                </a:solidFill>
                <a:latin typeface="Georgia" pitchFamily="18" charset="0"/>
              </a:defRPr>
            </a:lvl3pPr>
            <a:lvl4pPr algn="ctr" rtl="0" eaLnBrk="0" fontAlgn="base" hangingPunct="0">
              <a:spcBef>
                <a:spcPct val="0"/>
              </a:spcBef>
              <a:spcAft>
                <a:spcPct val="0"/>
              </a:spcAft>
              <a:defRPr sz="3300">
                <a:solidFill>
                  <a:srgbClr val="88A44D"/>
                </a:solidFill>
                <a:latin typeface="Georgia" pitchFamily="18" charset="0"/>
              </a:defRPr>
            </a:lvl4pPr>
            <a:lvl5pPr algn="ctr" rtl="0" eaLnBrk="0" fontAlgn="base" hangingPunct="0">
              <a:spcBef>
                <a:spcPct val="0"/>
              </a:spcBef>
              <a:spcAft>
                <a:spcPct val="0"/>
              </a:spcAft>
              <a:defRPr sz="3300">
                <a:solidFill>
                  <a:srgbClr val="88A44D"/>
                </a:solidFill>
                <a:latin typeface="Georgia" pitchFamily="18" charset="0"/>
              </a:defRPr>
            </a:lvl5pPr>
            <a:lvl6pPr marL="457200" algn="ctr" rtl="0" fontAlgn="base">
              <a:spcBef>
                <a:spcPct val="0"/>
              </a:spcBef>
              <a:spcAft>
                <a:spcPct val="0"/>
              </a:spcAft>
              <a:defRPr sz="3300">
                <a:solidFill>
                  <a:srgbClr val="88A44D"/>
                </a:solidFill>
                <a:latin typeface="Georgia" pitchFamily="18" charset="0"/>
              </a:defRPr>
            </a:lvl6pPr>
            <a:lvl7pPr marL="914400" algn="ctr" rtl="0" fontAlgn="base">
              <a:spcBef>
                <a:spcPct val="0"/>
              </a:spcBef>
              <a:spcAft>
                <a:spcPct val="0"/>
              </a:spcAft>
              <a:defRPr sz="3300">
                <a:solidFill>
                  <a:srgbClr val="88A44D"/>
                </a:solidFill>
                <a:latin typeface="Georgia" pitchFamily="18" charset="0"/>
              </a:defRPr>
            </a:lvl7pPr>
            <a:lvl8pPr marL="1371600" algn="ctr" rtl="0" fontAlgn="base">
              <a:spcBef>
                <a:spcPct val="0"/>
              </a:spcBef>
              <a:spcAft>
                <a:spcPct val="0"/>
              </a:spcAft>
              <a:defRPr sz="3300">
                <a:solidFill>
                  <a:srgbClr val="88A44D"/>
                </a:solidFill>
                <a:latin typeface="Georgia" pitchFamily="18" charset="0"/>
              </a:defRPr>
            </a:lvl8pPr>
            <a:lvl9pPr marL="1828800" algn="ctr" rtl="0" fontAlgn="base">
              <a:spcBef>
                <a:spcPct val="0"/>
              </a:spcBef>
              <a:spcAft>
                <a:spcPct val="0"/>
              </a:spcAft>
              <a:defRPr sz="3300">
                <a:solidFill>
                  <a:srgbClr val="88A44D"/>
                </a:solidFill>
                <a:latin typeface="Georgia" pitchFamily="18" charset="0"/>
              </a:defRPr>
            </a:lvl9pPr>
          </a:lstStyle>
          <a:p>
            <a:pPr>
              <a:defRPr/>
            </a:pPr>
            <a:r>
              <a:rPr lang="en-US" dirty="0" smtClean="0"/>
              <a:t>#8:  How do I track my application?</a:t>
            </a:r>
            <a:endParaRPr lang="en-US" dirty="0"/>
          </a:p>
        </p:txBody>
      </p:sp>
      <p:pic>
        <p:nvPicPr>
          <p:cNvPr id="73730" name="Picture 2" descr="graphic of logo for eRA Commons"/>
          <p:cNvPicPr>
            <a:picLocks noChangeAspect="1" noChangeArrowheads="1"/>
          </p:cNvPicPr>
          <p:nvPr/>
        </p:nvPicPr>
        <p:blipFill>
          <a:blip r:embed="rId2" cstate="print">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990600" y="3933091"/>
            <a:ext cx="7162800" cy="12856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4843995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2" name="Picture 2" descr="Ttitle: eRA Commons">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2000" y="190500"/>
            <a:ext cx="7908925"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0" name="Title 1" descr="http://commons.era.nih.gov"/>
          <p:cNvSpPr>
            <a:spLocks noGrp="1"/>
          </p:cNvSpPr>
          <p:nvPr>
            <p:ph type="title"/>
          </p:nvPr>
        </p:nvSpPr>
        <p:spPr bwMode="auto">
          <a:xfrm>
            <a:off x="3048000" y="6324600"/>
            <a:ext cx="7162800" cy="609600"/>
          </a:xfrm>
          <a:noFill/>
          <a:ln>
            <a:noFill/>
            <a:miter lim="800000"/>
            <a:headEnd/>
            <a:tailEnd/>
          </a:ln>
        </p:spPr>
        <p:txBody>
          <a:bodyPr vert="horz" wrap="square" lIns="91440" tIns="45720" rIns="91440" bIns="45720" numCol="1" anchor="t" anchorCtr="0" compatLnSpc="1">
            <a:prstTxWarp prst="textNoShape">
              <a:avLst/>
            </a:prstTxWarp>
            <a:normAutofit/>
          </a:bodyPr>
          <a:lstStyle/>
          <a:p>
            <a:r>
              <a:rPr lang="en-US" sz="2400" dirty="0">
                <a:solidFill>
                  <a:schemeClr val="tx1">
                    <a:lumMod val="85000"/>
                    <a:lumOff val="15000"/>
                  </a:schemeClr>
                </a:solidFill>
              </a:rPr>
              <a:t>C</a:t>
            </a:r>
            <a:r>
              <a:rPr lang="en-US" sz="2400" dirty="0" smtClean="0">
                <a:solidFill>
                  <a:schemeClr val="tx1">
                    <a:lumMod val="85000"/>
                    <a:lumOff val="15000"/>
                  </a:schemeClr>
                </a:solidFill>
              </a:rPr>
              <a:t>ommons.era.nih.gov</a:t>
            </a:r>
          </a:p>
        </p:txBody>
      </p:sp>
      <p:sp>
        <p:nvSpPr>
          <p:cNvPr id="48131" name="Content Placeholder 2"/>
          <p:cNvSpPr>
            <a:spLocks noGrp="1"/>
          </p:cNvSpPr>
          <p:nvPr>
            <p:ph idx="4294967295"/>
          </p:nvPr>
        </p:nvSpPr>
        <p:spPr>
          <a:xfrm>
            <a:off x="914400" y="1600200"/>
            <a:ext cx="8229600" cy="4724400"/>
          </a:xfrm>
          <a:prstGeom prst="rect">
            <a:avLst/>
          </a:prstGeom>
        </p:spPr>
        <p:txBody>
          <a:bodyPr/>
          <a:lstStyle/>
          <a:p>
            <a:pPr>
              <a:buFontTx/>
              <a:buNone/>
            </a:pPr>
            <a:r>
              <a:rPr lang="en-US" sz="2800" dirty="0" smtClean="0"/>
              <a:t>In Commons you can find:</a:t>
            </a:r>
          </a:p>
          <a:p>
            <a:pPr>
              <a:buFontTx/>
              <a:buNone/>
            </a:pPr>
            <a:r>
              <a:rPr lang="en-US" dirty="0" smtClean="0"/>
              <a:t>	</a:t>
            </a:r>
            <a:r>
              <a:rPr lang="en-US" sz="2400" dirty="0" smtClean="0"/>
              <a:t>Application image	</a:t>
            </a:r>
          </a:p>
          <a:p>
            <a:pPr>
              <a:buFontTx/>
              <a:buNone/>
            </a:pPr>
            <a:r>
              <a:rPr lang="en-US" sz="2400" dirty="0" smtClean="0"/>
              <a:t>	Application status	</a:t>
            </a:r>
          </a:p>
          <a:p>
            <a:pPr>
              <a:buFontTx/>
              <a:buNone/>
            </a:pPr>
            <a:r>
              <a:rPr lang="en-US" sz="2400" dirty="0" smtClean="0"/>
              <a:t>	Assignments (institute, review group)</a:t>
            </a:r>
          </a:p>
          <a:p>
            <a:pPr>
              <a:buNone/>
            </a:pPr>
            <a:r>
              <a:rPr lang="en-US" sz="2400" dirty="0" smtClean="0"/>
              <a:t>	</a:t>
            </a:r>
            <a:r>
              <a:rPr lang="en-US" sz="2400" dirty="0"/>
              <a:t>NIH staff </a:t>
            </a:r>
            <a:r>
              <a:rPr lang="en-US" sz="2400" dirty="0" smtClean="0"/>
              <a:t>contacts (SRO, program, grants </a:t>
            </a:r>
            <a:r>
              <a:rPr lang="en-US" sz="2400" dirty="0"/>
              <a:t>m</a:t>
            </a:r>
            <a:r>
              <a:rPr lang="en-US" sz="2400" dirty="0" smtClean="0"/>
              <a:t>anagement)</a:t>
            </a:r>
            <a:endParaRPr lang="en-US" sz="2400" dirty="0"/>
          </a:p>
          <a:p>
            <a:pPr>
              <a:buNone/>
            </a:pPr>
            <a:r>
              <a:rPr lang="en-US" sz="2400" dirty="0"/>
              <a:t>	Scores</a:t>
            </a:r>
          </a:p>
          <a:p>
            <a:pPr>
              <a:buFontTx/>
              <a:buNone/>
            </a:pPr>
            <a:r>
              <a:rPr lang="en-US" sz="2400" dirty="0" smtClean="0"/>
              <a:t>	Summary statement (PI only)</a:t>
            </a:r>
          </a:p>
          <a:p>
            <a:pPr>
              <a:buFontTx/>
              <a:buNone/>
            </a:pPr>
            <a:r>
              <a:rPr lang="en-US" sz="2400" dirty="0" smtClean="0"/>
              <a:t>	Notice of Award</a:t>
            </a:r>
          </a:p>
          <a:p>
            <a:pPr>
              <a:buFontTx/>
              <a:buNone/>
            </a:pPr>
            <a:r>
              <a:rPr lang="en-US" sz="2400" dirty="0" smtClean="0"/>
              <a:t>	Links to tools for reporting, no cost extensions, etc.</a:t>
            </a:r>
          </a:p>
          <a:p>
            <a:pPr>
              <a:buFontTx/>
              <a:buNone/>
            </a:pPr>
            <a:r>
              <a:rPr lang="en-US" sz="2400" dirty="0" smtClean="0"/>
              <a:t>			and more…</a:t>
            </a:r>
          </a:p>
        </p:txBody>
      </p:sp>
    </p:spTree>
    <p:extLst>
      <p:ext uri="{BB962C8B-B14F-4D97-AF65-F5344CB8AC3E}">
        <p14:creationId xmlns:p14="http://schemas.microsoft.com/office/powerpoint/2010/main" val="379497570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2" name="Picture 2" descr="COMMONS_logo">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2000" y="190500"/>
            <a:ext cx="7908925"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0" name="Title 1" descr="https://commons.era.nih.gov"/>
          <p:cNvSpPr>
            <a:spLocks noGrp="1"/>
          </p:cNvSpPr>
          <p:nvPr>
            <p:ph type="title"/>
          </p:nvPr>
        </p:nvSpPr>
        <p:spPr bwMode="auto">
          <a:xfrm>
            <a:off x="3048000" y="6324600"/>
            <a:ext cx="7162800" cy="609600"/>
          </a:xfrm>
          <a:noFill/>
          <a:ln>
            <a:noFill/>
            <a:miter lim="800000"/>
            <a:headEnd/>
            <a:tailEnd/>
          </a:ln>
        </p:spPr>
        <p:txBody>
          <a:bodyPr vert="horz" wrap="square" lIns="91440" tIns="45720" rIns="91440" bIns="45720" numCol="1" anchor="t" anchorCtr="0" compatLnSpc="1">
            <a:prstTxWarp prst="textNoShape">
              <a:avLst/>
            </a:prstTxWarp>
            <a:normAutofit/>
          </a:bodyPr>
          <a:lstStyle/>
          <a:p>
            <a:r>
              <a:rPr lang="en-US" sz="2400" dirty="0">
                <a:solidFill>
                  <a:schemeClr val="tx1">
                    <a:lumMod val="85000"/>
                    <a:lumOff val="15000"/>
                  </a:schemeClr>
                </a:solidFill>
              </a:rPr>
              <a:t>C</a:t>
            </a:r>
            <a:r>
              <a:rPr lang="en-US" sz="2400" dirty="0" smtClean="0">
                <a:solidFill>
                  <a:schemeClr val="tx1">
                    <a:lumMod val="85000"/>
                    <a:lumOff val="15000"/>
                  </a:schemeClr>
                </a:solidFill>
              </a:rPr>
              <a:t>ommons.era.nih.gov</a:t>
            </a:r>
            <a:endParaRPr lang="en-US" sz="2400" dirty="0" smtClean="0">
              <a:solidFill>
                <a:schemeClr val="tx1">
                  <a:lumMod val="85000"/>
                  <a:lumOff val="15000"/>
                </a:schemeClr>
              </a:solidFill>
            </a:endParaRPr>
          </a:p>
        </p:txBody>
      </p:sp>
      <p:sp>
        <p:nvSpPr>
          <p:cNvPr id="48131" name="Content Placeholder 2"/>
          <p:cNvSpPr>
            <a:spLocks noGrp="1"/>
          </p:cNvSpPr>
          <p:nvPr>
            <p:ph idx="4294967295"/>
          </p:nvPr>
        </p:nvSpPr>
        <p:spPr>
          <a:xfrm>
            <a:off x="914400" y="2133600"/>
            <a:ext cx="8229600" cy="4191000"/>
          </a:xfrm>
          <a:prstGeom prst="rect">
            <a:avLst/>
          </a:prstGeom>
        </p:spPr>
        <p:txBody>
          <a:bodyPr/>
          <a:lstStyle/>
          <a:p>
            <a:pPr>
              <a:buFontTx/>
              <a:buNone/>
            </a:pPr>
            <a:r>
              <a:rPr lang="en-US" sz="2800" dirty="0" smtClean="0"/>
              <a:t>Work with your institution’s office of sponsored </a:t>
            </a:r>
            <a:r>
              <a:rPr lang="en-US" sz="2800" dirty="0"/>
              <a:t>r</a:t>
            </a:r>
            <a:r>
              <a:rPr lang="en-US" sz="2800" dirty="0" smtClean="0"/>
              <a:t>esearch to be sure you are registered and your account is affiliated with your institution BEFORE you apply.</a:t>
            </a:r>
          </a:p>
          <a:p>
            <a:pPr>
              <a:buFontTx/>
              <a:buNone/>
            </a:pPr>
            <a:endParaRPr lang="en-US" sz="2800" dirty="0"/>
          </a:p>
          <a:p>
            <a:pPr>
              <a:buFontTx/>
              <a:buNone/>
            </a:pPr>
            <a:r>
              <a:rPr lang="en-US" sz="2800" dirty="0" smtClean="0"/>
              <a:t>2 weeks lead time – PI registration in Commons</a:t>
            </a:r>
          </a:p>
          <a:p>
            <a:pPr>
              <a:buFontTx/>
              <a:buNone/>
            </a:pPr>
            <a:r>
              <a:rPr lang="en-US" sz="2800" dirty="0" smtClean="0"/>
              <a:t>6-8 weeks – All institutional registrations and renewals</a:t>
            </a:r>
            <a:endParaRPr lang="en-US" sz="2400" dirty="0" smtClean="0"/>
          </a:p>
        </p:txBody>
      </p:sp>
    </p:spTree>
    <p:extLst>
      <p:ext uri="{BB962C8B-B14F-4D97-AF65-F5344CB8AC3E}">
        <p14:creationId xmlns:p14="http://schemas.microsoft.com/office/powerpoint/2010/main" val="393464877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4922" y="5750379"/>
            <a:ext cx="8534400" cy="758825"/>
          </a:xfrm>
        </p:spPr>
        <p:txBody>
          <a:bodyPr>
            <a:normAutofit fontScale="90000"/>
          </a:bodyPr>
          <a:lstStyle/>
          <a:p>
            <a:r>
              <a:rPr lang="en-US" dirty="0"/>
              <a:t>#9:  Where is my “go-to” place </a:t>
            </a:r>
            <a:r>
              <a:rPr lang="en-US" dirty="0" smtClean="0"/>
              <a:t>for information?</a:t>
            </a:r>
            <a:r>
              <a:rPr lang="en-US" dirty="0"/>
              <a:t/>
            </a:r>
            <a:br>
              <a:rPr lang="en-US" dirty="0"/>
            </a:br>
            <a:endParaRPr lang="en-US" dirty="0"/>
          </a:p>
        </p:txBody>
      </p:sp>
      <p:sp>
        <p:nvSpPr>
          <p:cNvPr id="3" name="Slide Number Placeholder 2"/>
          <p:cNvSpPr>
            <a:spLocks noGrp="1"/>
          </p:cNvSpPr>
          <p:nvPr>
            <p:ph type="sldNum" sz="quarter" idx="12"/>
          </p:nvPr>
        </p:nvSpPr>
        <p:spPr/>
        <p:txBody>
          <a:bodyPr/>
          <a:lstStyle/>
          <a:p>
            <a:pPr>
              <a:defRPr/>
            </a:pPr>
            <a:fld id="{D535206B-4A4A-47B0-BA21-D142872E963A}" type="slidenum">
              <a:rPr lang="en-US" smtClean="0"/>
              <a:pPr>
                <a:defRPr/>
              </a:pPr>
              <a:t>34</a:t>
            </a:fld>
            <a:endParaRPr lang="en-US" dirty="0"/>
          </a:p>
        </p:txBody>
      </p:sp>
      <p:sp>
        <p:nvSpPr>
          <p:cNvPr id="5" name="Title 1" descr="Title slide#9:  Where is my “go-to” place when I get home?&#10;"/>
          <p:cNvSpPr txBox="1">
            <a:spLocks/>
          </p:cNvSpPr>
          <p:nvPr/>
        </p:nvSpPr>
        <p:spPr>
          <a:xfrm>
            <a:off x="304800" y="5464629"/>
            <a:ext cx="8534400" cy="665163"/>
          </a:xfrm>
          <a:prstGeom prst="rect">
            <a:avLst/>
          </a:prstGeom>
        </p:spPr>
        <p:txBody>
          <a:bodyPr vert="horz" anchor="b">
            <a:normAutofit/>
            <a:scene3d>
              <a:camera prst="orthographicFront"/>
              <a:lightRig rig="threePt" dir="t"/>
            </a:scene3d>
            <a:sp3d extrusionH="57150">
              <a:bevelT w="38100" h="38100"/>
            </a:sp3d>
          </a:bodyPr>
          <a:lstStyle>
            <a:lvl1pPr algn="ctr" rtl="0" eaLnBrk="0" fontAlgn="base" hangingPunct="0">
              <a:spcBef>
                <a:spcPct val="0"/>
              </a:spcBef>
              <a:spcAft>
                <a:spcPct val="0"/>
              </a:spcAft>
              <a:defRPr sz="3300" kern="1200">
                <a:solidFill>
                  <a:srgbClr val="88A44D"/>
                </a:solidFill>
                <a:latin typeface="+mj-lt"/>
                <a:ea typeface="+mj-ea"/>
                <a:cs typeface="+mj-cs"/>
              </a:defRPr>
            </a:lvl1pPr>
            <a:lvl2pPr algn="ctr" rtl="0" eaLnBrk="0" fontAlgn="base" hangingPunct="0">
              <a:spcBef>
                <a:spcPct val="0"/>
              </a:spcBef>
              <a:spcAft>
                <a:spcPct val="0"/>
              </a:spcAft>
              <a:defRPr sz="3300">
                <a:solidFill>
                  <a:srgbClr val="88A44D"/>
                </a:solidFill>
                <a:latin typeface="Georgia" pitchFamily="18" charset="0"/>
              </a:defRPr>
            </a:lvl2pPr>
            <a:lvl3pPr algn="ctr" rtl="0" eaLnBrk="0" fontAlgn="base" hangingPunct="0">
              <a:spcBef>
                <a:spcPct val="0"/>
              </a:spcBef>
              <a:spcAft>
                <a:spcPct val="0"/>
              </a:spcAft>
              <a:defRPr sz="3300">
                <a:solidFill>
                  <a:srgbClr val="88A44D"/>
                </a:solidFill>
                <a:latin typeface="Georgia" pitchFamily="18" charset="0"/>
              </a:defRPr>
            </a:lvl3pPr>
            <a:lvl4pPr algn="ctr" rtl="0" eaLnBrk="0" fontAlgn="base" hangingPunct="0">
              <a:spcBef>
                <a:spcPct val="0"/>
              </a:spcBef>
              <a:spcAft>
                <a:spcPct val="0"/>
              </a:spcAft>
              <a:defRPr sz="3300">
                <a:solidFill>
                  <a:srgbClr val="88A44D"/>
                </a:solidFill>
                <a:latin typeface="Georgia" pitchFamily="18" charset="0"/>
              </a:defRPr>
            </a:lvl4pPr>
            <a:lvl5pPr algn="ctr" rtl="0" eaLnBrk="0" fontAlgn="base" hangingPunct="0">
              <a:spcBef>
                <a:spcPct val="0"/>
              </a:spcBef>
              <a:spcAft>
                <a:spcPct val="0"/>
              </a:spcAft>
              <a:defRPr sz="3300">
                <a:solidFill>
                  <a:srgbClr val="88A44D"/>
                </a:solidFill>
                <a:latin typeface="Georgia" pitchFamily="18" charset="0"/>
              </a:defRPr>
            </a:lvl5pPr>
            <a:lvl6pPr marL="457200" algn="ctr" rtl="0" fontAlgn="base">
              <a:spcBef>
                <a:spcPct val="0"/>
              </a:spcBef>
              <a:spcAft>
                <a:spcPct val="0"/>
              </a:spcAft>
              <a:defRPr sz="3300">
                <a:solidFill>
                  <a:srgbClr val="88A44D"/>
                </a:solidFill>
                <a:latin typeface="Georgia" pitchFamily="18" charset="0"/>
              </a:defRPr>
            </a:lvl6pPr>
            <a:lvl7pPr marL="914400" algn="ctr" rtl="0" fontAlgn="base">
              <a:spcBef>
                <a:spcPct val="0"/>
              </a:spcBef>
              <a:spcAft>
                <a:spcPct val="0"/>
              </a:spcAft>
              <a:defRPr sz="3300">
                <a:solidFill>
                  <a:srgbClr val="88A44D"/>
                </a:solidFill>
                <a:latin typeface="Georgia" pitchFamily="18" charset="0"/>
              </a:defRPr>
            </a:lvl7pPr>
            <a:lvl8pPr marL="1371600" algn="ctr" rtl="0" fontAlgn="base">
              <a:spcBef>
                <a:spcPct val="0"/>
              </a:spcBef>
              <a:spcAft>
                <a:spcPct val="0"/>
              </a:spcAft>
              <a:defRPr sz="3300">
                <a:solidFill>
                  <a:srgbClr val="88A44D"/>
                </a:solidFill>
                <a:latin typeface="Georgia" pitchFamily="18" charset="0"/>
              </a:defRPr>
            </a:lvl8pPr>
            <a:lvl9pPr marL="1828800" algn="ctr" rtl="0" fontAlgn="base">
              <a:spcBef>
                <a:spcPct val="0"/>
              </a:spcBef>
              <a:spcAft>
                <a:spcPct val="0"/>
              </a:spcAft>
              <a:defRPr sz="3300">
                <a:solidFill>
                  <a:srgbClr val="88A44D"/>
                </a:solidFill>
                <a:latin typeface="Georgia" pitchFamily="18" charset="0"/>
              </a:defRPr>
            </a:lvl9pPr>
          </a:lstStyle>
          <a:p>
            <a:pPr>
              <a:defRPr/>
            </a:pPr>
            <a:endParaRPr lang="en-US" dirty="0"/>
          </a:p>
        </p:txBody>
      </p:sp>
      <p:grpSp>
        <p:nvGrpSpPr>
          <p:cNvPr id="7" name="Group 6"/>
          <p:cNvGrpSpPr/>
          <p:nvPr/>
        </p:nvGrpSpPr>
        <p:grpSpPr>
          <a:xfrm>
            <a:off x="1900310" y="922673"/>
            <a:ext cx="5562600" cy="4292876"/>
            <a:chOff x="2209800" y="1905000"/>
            <a:chExt cx="5562600" cy="4292876"/>
          </a:xfrm>
        </p:grpSpPr>
        <p:pic>
          <p:nvPicPr>
            <p:cNvPr id="8" name="Picture 6" descr="graphic of cart tipping up the donkey that is pulling it because it is overloaded with NIH grant related information"/>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09800" y="1905000"/>
              <a:ext cx="5562600" cy="4292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p:cNvSpPr txBox="1"/>
            <p:nvPr/>
          </p:nvSpPr>
          <p:spPr>
            <a:xfrm rot="2422828">
              <a:off x="5019159" y="4130527"/>
              <a:ext cx="1313180" cy="369332"/>
            </a:xfrm>
            <a:prstGeom prst="rect">
              <a:avLst/>
            </a:prstGeom>
            <a:noFill/>
          </p:spPr>
          <p:txBody>
            <a:bodyPr wrap="none" rtlCol="0">
              <a:spAutoFit/>
            </a:bodyPr>
            <a:lstStyle/>
            <a:p>
              <a:r>
                <a:rPr lang="en-US" dirty="0" smtClean="0"/>
                <a:t>Application</a:t>
              </a:r>
            </a:p>
          </p:txBody>
        </p:sp>
        <p:sp>
          <p:nvSpPr>
            <p:cNvPr id="10" name="TextBox 9"/>
            <p:cNvSpPr txBox="1"/>
            <p:nvPr/>
          </p:nvSpPr>
          <p:spPr>
            <a:xfrm rot="2547511">
              <a:off x="5995867" y="5104133"/>
              <a:ext cx="1767340" cy="584775"/>
            </a:xfrm>
            <a:prstGeom prst="rect">
              <a:avLst/>
            </a:prstGeom>
            <a:noFill/>
          </p:spPr>
          <p:txBody>
            <a:bodyPr wrap="square" rtlCol="0">
              <a:spAutoFit/>
            </a:bodyPr>
            <a:lstStyle/>
            <a:p>
              <a:pPr algn="ctr"/>
              <a:r>
                <a:rPr lang="en-US" sz="1600" dirty="0" smtClean="0">
                  <a:latin typeface="Aharoni" pitchFamily="2" charset="-79"/>
                  <a:cs typeface="Aharoni" pitchFamily="2" charset="-79"/>
                </a:rPr>
                <a:t>Grants Policy </a:t>
              </a:r>
            </a:p>
            <a:p>
              <a:pPr algn="ctr"/>
              <a:r>
                <a:rPr lang="en-US" sz="1600" dirty="0" smtClean="0">
                  <a:latin typeface="Aharoni" pitchFamily="2" charset="-79"/>
                  <a:cs typeface="Aharoni" pitchFamily="2" charset="-79"/>
                </a:rPr>
                <a:t>Statement</a:t>
              </a:r>
              <a:endParaRPr lang="en-US" sz="1600" dirty="0">
                <a:latin typeface="Aharoni" pitchFamily="2" charset="-79"/>
                <a:cs typeface="Aharoni" pitchFamily="2" charset="-79"/>
              </a:endParaRPr>
            </a:p>
          </p:txBody>
        </p:sp>
        <p:sp>
          <p:nvSpPr>
            <p:cNvPr id="11" name="TextBox 10"/>
            <p:cNvSpPr txBox="1"/>
            <p:nvPr/>
          </p:nvSpPr>
          <p:spPr>
            <a:xfrm rot="3469596">
              <a:off x="6772388" y="3749158"/>
              <a:ext cx="668773" cy="369332"/>
            </a:xfrm>
            <a:prstGeom prst="rect">
              <a:avLst/>
            </a:prstGeom>
            <a:noFill/>
          </p:spPr>
          <p:txBody>
            <a:bodyPr wrap="none" rtlCol="0">
              <a:spAutoFit/>
            </a:bodyPr>
            <a:lstStyle/>
            <a:p>
              <a:r>
                <a:rPr lang="en-US" dirty="0" err="1" smtClean="0">
                  <a:latin typeface="Batang" pitchFamily="18" charset="-127"/>
                  <a:ea typeface="Batang" pitchFamily="18" charset="-127"/>
                </a:rPr>
                <a:t>NoA</a:t>
              </a:r>
              <a:endParaRPr lang="en-US" dirty="0">
                <a:latin typeface="Batang" pitchFamily="18" charset="-127"/>
                <a:ea typeface="Batang" pitchFamily="18" charset="-127"/>
              </a:endParaRPr>
            </a:p>
          </p:txBody>
        </p:sp>
        <p:sp>
          <p:nvSpPr>
            <p:cNvPr id="12" name="TextBox 11"/>
            <p:cNvSpPr txBox="1"/>
            <p:nvPr/>
          </p:nvSpPr>
          <p:spPr>
            <a:xfrm rot="3052340">
              <a:off x="5986079" y="3847003"/>
              <a:ext cx="1066800" cy="646331"/>
            </a:xfrm>
            <a:prstGeom prst="rect">
              <a:avLst/>
            </a:prstGeom>
            <a:noFill/>
          </p:spPr>
          <p:txBody>
            <a:bodyPr wrap="square" rtlCol="0">
              <a:spAutoFit/>
            </a:bodyPr>
            <a:lstStyle/>
            <a:p>
              <a:pPr algn="ctr"/>
              <a:r>
                <a:rPr lang="en-US" dirty="0" smtClean="0">
                  <a:latin typeface="Broadway" pitchFamily="82" charset="0"/>
                </a:rPr>
                <a:t>NIH Guide</a:t>
              </a:r>
              <a:endParaRPr lang="en-US" dirty="0">
                <a:latin typeface="Broadway" pitchFamily="82" charset="0"/>
              </a:endParaRPr>
            </a:p>
          </p:txBody>
        </p:sp>
        <p:sp>
          <p:nvSpPr>
            <p:cNvPr id="13" name="TextBox 12"/>
            <p:cNvSpPr txBox="1"/>
            <p:nvPr/>
          </p:nvSpPr>
          <p:spPr>
            <a:xfrm rot="2932093">
              <a:off x="6060911" y="3214921"/>
              <a:ext cx="633507" cy="369332"/>
            </a:xfrm>
            <a:prstGeom prst="rect">
              <a:avLst/>
            </a:prstGeom>
            <a:noFill/>
          </p:spPr>
          <p:txBody>
            <a:bodyPr wrap="none" rtlCol="0">
              <a:spAutoFit/>
            </a:bodyPr>
            <a:lstStyle/>
            <a:p>
              <a:r>
                <a:rPr lang="en-US" dirty="0" smtClean="0"/>
                <a:t>eRA</a:t>
              </a:r>
              <a:endParaRPr lang="en-US" dirty="0"/>
            </a:p>
          </p:txBody>
        </p:sp>
        <p:sp>
          <p:nvSpPr>
            <p:cNvPr id="14" name="TextBox 13"/>
            <p:cNvSpPr txBox="1"/>
            <p:nvPr/>
          </p:nvSpPr>
          <p:spPr>
            <a:xfrm rot="2704622">
              <a:off x="6637672" y="4696576"/>
              <a:ext cx="938206" cy="369332"/>
            </a:xfrm>
            <a:prstGeom prst="rect">
              <a:avLst/>
            </a:prstGeom>
            <a:noFill/>
          </p:spPr>
          <p:txBody>
            <a:bodyPr wrap="none" rtlCol="0">
              <a:spAutoFit/>
            </a:bodyPr>
            <a:lstStyle/>
            <a:p>
              <a:r>
                <a:rPr lang="en-US" dirty="0" smtClean="0">
                  <a:latin typeface="Curlz MT" pitchFamily="82" charset="0"/>
                </a:rPr>
                <a:t>RePORT</a:t>
              </a:r>
              <a:endParaRPr lang="en-US" dirty="0">
                <a:latin typeface="Curlz MT" pitchFamily="82" charset="0"/>
              </a:endParaRPr>
            </a:p>
          </p:txBody>
        </p:sp>
        <p:sp>
          <p:nvSpPr>
            <p:cNvPr id="15" name="TextBox 14"/>
            <p:cNvSpPr txBox="1"/>
            <p:nvPr/>
          </p:nvSpPr>
          <p:spPr>
            <a:xfrm rot="3929986">
              <a:off x="5401433" y="3425977"/>
              <a:ext cx="848309" cy="646331"/>
            </a:xfrm>
            <a:prstGeom prst="rect">
              <a:avLst/>
            </a:prstGeom>
            <a:noFill/>
          </p:spPr>
          <p:txBody>
            <a:bodyPr wrap="none" rtlCol="0">
              <a:spAutoFit/>
            </a:bodyPr>
            <a:lstStyle/>
            <a:p>
              <a:r>
                <a:rPr lang="en-US" dirty="0" smtClean="0">
                  <a:latin typeface="Gungsuh" pitchFamily="18" charset="-127"/>
                  <a:ea typeface="Gungsuh" pitchFamily="18" charset="-127"/>
                </a:rPr>
                <a:t>Web-</a:t>
              </a:r>
            </a:p>
            <a:p>
              <a:r>
                <a:rPr lang="en-US" dirty="0" smtClean="0">
                  <a:latin typeface="Gungsuh" pitchFamily="18" charset="-127"/>
                  <a:ea typeface="Gungsuh" pitchFamily="18" charset="-127"/>
                </a:rPr>
                <a:t>sites</a:t>
              </a:r>
              <a:endParaRPr lang="en-US" dirty="0">
                <a:latin typeface="Gungsuh" pitchFamily="18" charset="-127"/>
                <a:ea typeface="Gungsuh" pitchFamily="18" charset="-127"/>
              </a:endParaRPr>
            </a:p>
          </p:txBody>
        </p:sp>
      </p:grpSp>
    </p:spTree>
    <p:extLst>
      <p:ext uri="{BB962C8B-B14F-4D97-AF65-F5344CB8AC3E}">
        <p14:creationId xmlns:p14="http://schemas.microsoft.com/office/powerpoint/2010/main" val="303183787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471" y="-76199"/>
            <a:ext cx="9143999" cy="6934199"/>
            <a:chOff x="-471" y="-76199"/>
            <a:chExt cx="9143999" cy="6934199"/>
          </a:xfrm>
        </p:grpSpPr>
        <p:pic>
          <p:nvPicPr>
            <p:cNvPr id="4" name="Picture 3" descr="screen shot of http://nih.gov, showing that second navidation tab sends to the grants information"/>
            <p:cNvPicPr>
              <a:picLocks noChangeAspect="1"/>
            </p:cNvPicPr>
            <p:nvPr/>
          </p:nvPicPr>
          <p:blipFill rotWithShape="1">
            <a:blip r:embed="rId3" cstate="print">
              <a:alphaModFix/>
              <a:extLst>
                <a:ext uri="{28A0092B-C50C-407E-A947-70E740481C1C}">
                  <a14:useLocalDpi xmlns:a14="http://schemas.microsoft.com/office/drawing/2010/main" val="0"/>
                </a:ext>
              </a:extLst>
            </a:blip>
            <a:srcRect/>
            <a:stretch/>
          </p:blipFill>
          <p:spPr>
            <a:xfrm>
              <a:off x="-471" y="-76199"/>
              <a:ext cx="9143999" cy="6934199"/>
            </a:xfrm>
            <a:prstGeom prst="rect">
              <a:avLst/>
            </a:prstGeom>
          </p:spPr>
        </p:pic>
        <p:sp>
          <p:nvSpPr>
            <p:cNvPr id="10243" name="Text Box 5"/>
            <p:cNvSpPr txBox="1">
              <a:spLocks noChangeArrowheads="1"/>
            </p:cNvSpPr>
            <p:nvPr/>
          </p:nvSpPr>
          <p:spPr bwMode="auto">
            <a:xfrm>
              <a:off x="4191000" y="685800"/>
              <a:ext cx="2743200" cy="461665"/>
            </a:xfrm>
            <a:prstGeom prst="rect">
              <a:avLst/>
            </a:prstGeom>
            <a:solidFill>
              <a:srgbClr val="FFFF99"/>
            </a:solidFill>
            <a:ln w="12700">
              <a:solidFill>
                <a:schemeClr val="tx2"/>
              </a:solidFill>
              <a:miter lim="800000"/>
              <a:headEnd type="none" w="sm" len="sm"/>
              <a:tailEnd type="none" w="sm" len="sm"/>
            </a:ln>
          </p:spPr>
          <p:txBody>
            <a:bodyPr wrap="square">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a:spcBef>
                  <a:spcPct val="50000"/>
                </a:spcBef>
              </a:pPr>
              <a:r>
                <a:rPr lang="en-US" b="1" dirty="0" smtClean="0">
                  <a:solidFill>
                    <a:srgbClr val="FF0000"/>
                  </a:solidFill>
                </a:rPr>
                <a:t>NIH.gov</a:t>
              </a:r>
              <a:endParaRPr lang="en-US" b="1" dirty="0">
                <a:solidFill>
                  <a:srgbClr val="FF0000"/>
                </a:solidFill>
              </a:endParaRPr>
            </a:p>
          </p:txBody>
        </p:sp>
        <p:sp>
          <p:nvSpPr>
            <p:cNvPr id="191496" name="AutoShape 8"/>
            <p:cNvSpPr>
              <a:spLocks noChangeArrowheads="1"/>
            </p:cNvSpPr>
            <p:nvPr/>
          </p:nvSpPr>
          <p:spPr bwMode="auto">
            <a:xfrm rot="8732810">
              <a:off x="3488127" y="977422"/>
              <a:ext cx="618490" cy="407355"/>
            </a:xfrm>
            <a:prstGeom prst="rightArrow">
              <a:avLst>
                <a:gd name="adj1" fmla="val 50000"/>
                <a:gd name="adj2" fmla="val 75000"/>
              </a:avLst>
            </a:prstGeom>
            <a:solidFill>
              <a:srgbClr val="FF0000"/>
            </a:solidFill>
            <a:ln w="12700">
              <a:solidFill>
                <a:schemeClr val="tx1"/>
              </a:solidFill>
              <a:miter lim="800000"/>
              <a:headEnd type="none" w="sm" len="sm"/>
              <a:tailEnd type="none" w="sm" len="sm"/>
            </a:ln>
          </p:spPr>
          <p:txBody>
            <a:bodyPr wrap="none" anchor="ctr"/>
            <a:lstStyle/>
            <a:p>
              <a:endParaRPr lang="en-US"/>
            </a:p>
          </p:txBody>
        </p:sp>
        <p:sp>
          <p:nvSpPr>
            <p:cNvPr id="8197" name="Oval 19"/>
            <p:cNvSpPr>
              <a:spLocks noChangeArrowheads="1"/>
            </p:cNvSpPr>
            <p:nvPr/>
          </p:nvSpPr>
          <p:spPr bwMode="auto">
            <a:xfrm>
              <a:off x="1752600" y="4953000"/>
              <a:ext cx="2057400" cy="762000"/>
            </a:xfrm>
            <a:prstGeom prst="ellipse">
              <a:avLst/>
            </a:prstGeom>
            <a:noFill/>
            <a:ln w="28575">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sp>
        <p:nvSpPr>
          <p:cNvPr id="3" name="Title 2"/>
          <p:cNvSpPr>
            <a:spLocks noGrp="1"/>
          </p:cNvSpPr>
          <p:nvPr>
            <p:ph type="title"/>
          </p:nvPr>
        </p:nvSpPr>
        <p:spPr>
          <a:xfrm>
            <a:off x="301625" y="-1143000"/>
            <a:ext cx="8534400" cy="758825"/>
          </a:xfrm>
        </p:spPr>
        <p:txBody>
          <a:bodyPr/>
          <a:lstStyle/>
          <a:p>
            <a:r>
              <a:rPr lang="en-US" dirty="0" smtClean="0"/>
              <a:t>Bookmark NIH.gov</a:t>
            </a:r>
            <a:endParaRPr lang="en-US" dirty="0"/>
          </a:p>
        </p:txBody>
      </p:sp>
    </p:spTree>
    <p:extLst>
      <p:ext uri="{BB962C8B-B14F-4D97-AF65-F5344CB8AC3E}">
        <p14:creationId xmlns:p14="http://schemas.microsoft.com/office/powerpoint/2010/main" val="353459324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descr="Screenshot asking to bookmark http://grants.nih.gov"/>
          <p:cNvGrpSpPr/>
          <p:nvPr/>
        </p:nvGrpSpPr>
        <p:grpSpPr>
          <a:xfrm>
            <a:off x="0" y="0"/>
            <a:ext cx="9067800" cy="6858000"/>
            <a:chOff x="0" y="0"/>
            <a:chExt cx="9067800" cy="685800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0678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267" name="Text Box 5"/>
            <p:cNvSpPr txBox="1">
              <a:spLocks noChangeArrowheads="1"/>
            </p:cNvSpPr>
            <p:nvPr/>
          </p:nvSpPr>
          <p:spPr bwMode="auto">
            <a:xfrm>
              <a:off x="4343400" y="1295400"/>
              <a:ext cx="2737644" cy="830997"/>
            </a:xfrm>
            <a:prstGeom prst="rect">
              <a:avLst/>
            </a:prstGeom>
            <a:solidFill>
              <a:srgbClr val="FFFF99"/>
            </a:solidFill>
            <a:ln w="12700">
              <a:solidFill>
                <a:schemeClr val="tx2"/>
              </a:solidFill>
              <a:miter lim="800000"/>
              <a:headEnd type="none" w="sm" len="sm"/>
              <a:tailEnd type="none" w="sm" len="sm"/>
            </a:ln>
          </p:spPr>
          <p:txBody>
            <a:bodyPr wrap="square">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a:spcBef>
                  <a:spcPct val="50000"/>
                </a:spcBef>
              </a:pPr>
              <a:r>
                <a:rPr lang="en-US" b="1" dirty="0" smtClean="0">
                  <a:solidFill>
                    <a:srgbClr val="FF0000"/>
                  </a:solidFill>
                </a:rPr>
                <a:t>Bookmark GRANTS.nih.gov</a:t>
              </a:r>
              <a:endParaRPr lang="en-US" b="1" dirty="0">
                <a:solidFill>
                  <a:srgbClr val="FF0000"/>
                </a:solidFill>
              </a:endParaRPr>
            </a:p>
          </p:txBody>
        </p:sp>
      </p:grpSp>
      <p:sp>
        <p:nvSpPr>
          <p:cNvPr id="5" name="Title 4"/>
          <p:cNvSpPr>
            <a:spLocks noGrp="1"/>
          </p:cNvSpPr>
          <p:nvPr>
            <p:ph type="title"/>
          </p:nvPr>
        </p:nvSpPr>
        <p:spPr>
          <a:xfrm>
            <a:off x="301625" y="-1066800"/>
            <a:ext cx="8534400" cy="758825"/>
          </a:xfrm>
        </p:spPr>
        <p:txBody>
          <a:bodyPr/>
          <a:lstStyle/>
          <a:p>
            <a:r>
              <a:rPr lang="en-US" dirty="0" smtClean="0"/>
              <a:t>Bookmark Grant.nih.gov</a:t>
            </a:r>
            <a:endParaRPr lang="en-US" dirty="0"/>
          </a:p>
        </p:txBody>
      </p:sp>
    </p:spTree>
    <p:extLst>
      <p:ext uri="{BB962C8B-B14F-4D97-AF65-F5344CB8AC3E}">
        <p14:creationId xmlns:p14="http://schemas.microsoft.com/office/powerpoint/2010/main" val="88795786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9087" y="381000"/>
            <a:ext cx="8534400" cy="758825"/>
          </a:xfrm>
        </p:spPr>
        <p:txBody>
          <a:bodyPr>
            <a:normAutofit fontScale="90000"/>
          </a:bodyPr>
          <a:lstStyle/>
          <a:p>
            <a:r>
              <a:rPr lang="en-US" dirty="0">
                <a:solidFill>
                  <a:srgbClr val="008000"/>
                </a:solidFill>
              </a:rPr>
              <a:t>Trying to make heads or tails of the grants process</a:t>
            </a:r>
            <a:r>
              <a:rPr lang="en-US" dirty="0" smtClean="0">
                <a:solidFill>
                  <a:srgbClr val="008000"/>
                </a:solidFill>
              </a:rPr>
              <a:t>?</a:t>
            </a:r>
            <a:endParaRPr lang="en-US" dirty="0"/>
          </a:p>
        </p:txBody>
      </p:sp>
      <p:pic>
        <p:nvPicPr>
          <p:cNvPr id="12291" name="Picture 7" descr="graphic of man starting at a complicated diagram on a white boar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575" y="2362200"/>
            <a:ext cx="9115425" cy="420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376658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graphic highilghting the about grants section, pointing to the overvie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8674"/>
            <a:ext cx="9296400" cy="6906674"/>
          </a:xfrm>
          <a:prstGeom prst="rect">
            <a:avLst/>
          </a:prstGeom>
        </p:spPr>
      </p:pic>
      <p:sp>
        <p:nvSpPr>
          <p:cNvPr id="13316" name="Rectangle 7" descr="&quot;&quot;"/>
          <p:cNvSpPr>
            <a:spLocks noChangeArrowheads="1"/>
          </p:cNvSpPr>
          <p:nvPr/>
        </p:nvSpPr>
        <p:spPr bwMode="auto">
          <a:xfrm>
            <a:off x="76200" y="1828800"/>
            <a:ext cx="2133600" cy="1981200"/>
          </a:xfrm>
          <a:prstGeom prst="rect">
            <a:avLst/>
          </a:prstGeom>
          <a:noFill/>
          <a:ln w="57150" cmpd="thickThin">
            <a:solidFill>
              <a:srgbClr val="FF000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nvGrpSpPr>
          <p:cNvPr id="2" name="Group 11" descr="&quot;&quot;"/>
          <p:cNvGrpSpPr>
            <a:grpSpLocks/>
          </p:cNvGrpSpPr>
          <p:nvPr/>
        </p:nvGrpSpPr>
        <p:grpSpPr bwMode="auto">
          <a:xfrm>
            <a:off x="1714500" y="1065213"/>
            <a:ext cx="5715000" cy="5792788"/>
            <a:chOff x="960" y="575"/>
            <a:chExt cx="3600" cy="3649"/>
          </a:xfrm>
        </p:grpSpPr>
        <p:pic>
          <p:nvPicPr>
            <p:cNvPr id="13319" name="Picture 5"/>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988" y="575"/>
              <a:ext cx="3572" cy="3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0" name="Rectangle 8"/>
            <p:cNvSpPr>
              <a:spLocks noChangeArrowheads="1"/>
            </p:cNvSpPr>
            <p:nvPr/>
          </p:nvSpPr>
          <p:spPr bwMode="auto">
            <a:xfrm>
              <a:off x="960" y="576"/>
              <a:ext cx="3600" cy="3648"/>
            </a:xfrm>
            <a:prstGeom prst="rect">
              <a:avLst/>
            </a:prstGeom>
            <a:noFill/>
            <a:ln w="57150" cmpd="thickThin">
              <a:solidFill>
                <a:srgbClr val="FF000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sp>
        <p:nvSpPr>
          <p:cNvPr id="7" name="Down Arrow 6" descr="&quot;&quot;"/>
          <p:cNvSpPr>
            <a:spLocks noChangeArrowheads="1"/>
          </p:cNvSpPr>
          <p:nvPr/>
        </p:nvSpPr>
        <p:spPr bwMode="auto">
          <a:xfrm rot="3465579">
            <a:off x="6841227" y="1211489"/>
            <a:ext cx="492125" cy="952500"/>
          </a:xfrm>
          <a:prstGeom prst="downArrow">
            <a:avLst>
              <a:gd name="adj1" fmla="val 50000"/>
              <a:gd name="adj2" fmla="val 50027"/>
            </a:avLst>
          </a:prstGeom>
          <a:solidFill>
            <a:srgbClr val="FF0000"/>
          </a:solidFill>
          <a:ln w="12700" algn="ctr">
            <a:solidFill>
              <a:schemeClr val="tx1"/>
            </a:solidFill>
            <a:round/>
            <a:headEnd type="none" w="sm" len="sm"/>
            <a:tailEnd type="none" w="sm" len="sm"/>
          </a:ln>
        </p:spPr>
        <p:txBody>
          <a:bodyPr/>
          <a:lstStyle/>
          <a:p>
            <a:endParaRPr lang="en-US"/>
          </a:p>
        </p:txBody>
      </p:sp>
      <p:sp>
        <p:nvSpPr>
          <p:cNvPr id="3" name="Title 2"/>
          <p:cNvSpPr>
            <a:spLocks noGrp="1"/>
          </p:cNvSpPr>
          <p:nvPr>
            <p:ph type="title"/>
          </p:nvPr>
        </p:nvSpPr>
        <p:spPr>
          <a:xfrm>
            <a:off x="301625" y="-914400"/>
            <a:ext cx="8534400" cy="758825"/>
          </a:xfrm>
        </p:spPr>
        <p:txBody>
          <a:bodyPr/>
          <a:lstStyle/>
          <a:p>
            <a:r>
              <a:rPr lang="en-US" dirty="0" smtClean="0"/>
              <a:t>Check out grants process overview</a:t>
            </a:r>
            <a:endParaRPr lang="en-US" dirty="0"/>
          </a:p>
        </p:txBody>
      </p:sp>
    </p:spTree>
    <p:extLst>
      <p:ext uri="{BB962C8B-B14F-4D97-AF65-F5344CB8AC3E}">
        <p14:creationId xmlns:p14="http://schemas.microsoft.com/office/powerpoint/2010/main" val="20096547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 presetClass="entr" presetSubtype="3"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1+#ppt_w/2"/>
                                          </p:val>
                                        </p:tav>
                                        <p:tav tm="100000">
                                          <p:val>
                                            <p:strVal val="#ppt_x"/>
                                          </p:val>
                                        </p:tav>
                                      </p:tavLst>
                                    </p:anim>
                                    <p:anim calcmode="lin" valueType="num">
                                      <p:cBhvr additive="base">
                                        <p:cTn id="12" dur="50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descr="graphic of the grants process at http://grants.nih.gov/grants/grants_process.htm&#10;"/>
          <p:cNvGrpSpPr/>
          <p:nvPr/>
        </p:nvGrpSpPr>
        <p:grpSpPr>
          <a:xfrm>
            <a:off x="-1905000" y="-1317171"/>
            <a:ext cx="12192000" cy="9467850"/>
            <a:chOff x="-1905000" y="-1317171"/>
            <a:chExt cx="12192000" cy="9467850"/>
          </a:xfrm>
        </p:grpSpPr>
        <p:pic>
          <p:nvPicPr>
            <p:cNvPr id="1026" name="Picture 2" descr="graphic showing the grants process that is available at http://grants.nih.gov/grants/grants_process.htm&#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5000" y="-1317171"/>
              <a:ext cx="12192000" cy="9467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340" name="Text Box 6" descr="Graphic of the "/>
            <p:cNvSpPr txBox="1">
              <a:spLocks noChangeArrowheads="1"/>
            </p:cNvSpPr>
            <p:nvPr/>
          </p:nvSpPr>
          <p:spPr bwMode="auto">
            <a:xfrm>
              <a:off x="2590800" y="152400"/>
              <a:ext cx="6324600" cy="469900"/>
            </a:xfrm>
            <a:prstGeom prst="rect">
              <a:avLst/>
            </a:prstGeom>
            <a:solidFill>
              <a:srgbClr val="FFFF99"/>
            </a:solidFill>
            <a:ln w="12700">
              <a:solidFill>
                <a:schemeClr val="tx2"/>
              </a:solidFill>
              <a:miter lim="800000"/>
              <a:headEnd type="none" w="sm" len="sm"/>
              <a:tailEnd type="none" w="sm" len="sm"/>
            </a:ln>
          </p:spPr>
          <p:txBody>
            <a:bodyPr wrap="square">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spcBef>
                  <a:spcPct val="50000"/>
                </a:spcBef>
              </a:pPr>
              <a:r>
                <a:rPr lang="en-US" b="1" dirty="0" smtClean="0">
                  <a:solidFill>
                    <a:schemeClr val="tx2"/>
                  </a:solidFill>
                  <a:hlinkClick r:id="rId4"/>
                </a:rPr>
                <a:t>grants.nih.gov/grants/grants_process.htm</a:t>
              </a:r>
              <a:endParaRPr lang="en-US" b="1" dirty="0">
                <a:solidFill>
                  <a:schemeClr val="tx2"/>
                </a:solidFill>
              </a:endParaRPr>
            </a:p>
          </p:txBody>
        </p:sp>
      </p:grpSp>
      <p:pic>
        <p:nvPicPr>
          <p:cNvPr id="14341" name="Picture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38400" y="2590800"/>
            <a:ext cx="81597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a:xfrm>
            <a:off x="301625" y="-1676400"/>
            <a:ext cx="8534400" cy="758825"/>
          </a:xfrm>
        </p:spPr>
        <p:txBody>
          <a:bodyPr/>
          <a:lstStyle/>
          <a:p>
            <a:r>
              <a:rPr lang="en-US" dirty="0" smtClean="0"/>
              <a:t>Grants process overview chart</a:t>
            </a:r>
            <a:endParaRPr lang="en-US" dirty="0"/>
          </a:p>
        </p:txBody>
      </p:sp>
    </p:spTree>
    <p:extLst>
      <p:ext uri="{BB962C8B-B14F-4D97-AF65-F5344CB8AC3E}">
        <p14:creationId xmlns:p14="http://schemas.microsoft.com/office/powerpoint/2010/main" val="329228809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 Box 5"/>
          <p:cNvSpPr txBox="1">
            <a:spLocks noChangeArrowheads="1"/>
          </p:cNvSpPr>
          <p:nvPr/>
        </p:nvSpPr>
        <p:spPr bwMode="auto">
          <a:xfrm>
            <a:off x="3429000" y="838200"/>
            <a:ext cx="4648200" cy="774700"/>
          </a:xfrm>
          <a:prstGeom prst="rect">
            <a:avLst/>
          </a:prstGeom>
          <a:solidFill>
            <a:srgbClr val="FFFF00"/>
          </a:solidFill>
          <a:ln w="12700">
            <a:solidFill>
              <a:schemeClr val="tx2"/>
            </a:solidFill>
            <a:miter lim="800000"/>
            <a:headEnd type="none" w="sm" len="sm"/>
            <a:tailEnd type="none" w="sm" len="sm"/>
          </a:ln>
        </p:spPr>
        <p:txBody>
          <a:bodyPr>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a:spcBef>
                <a:spcPct val="50000"/>
              </a:spcBef>
            </a:pPr>
            <a:r>
              <a:rPr lang="en-US" sz="2200" b="1">
                <a:solidFill>
                  <a:schemeClr val="tx2"/>
                </a:solidFill>
              </a:rPr>
              <a:t>Find Grants Info at: http://www.grants.nih.gov/</a:t>
            </a:r>
          </a:p>
        </p:txBody>
      </p:sp>
      <p:pic>
        <p:nvPicPr>
          <p:cNvPr id="19459" name="Picture 2" descr="graphic of http://grants.nih.ogv graphic highilghting the about grants section, pointing to the types of grant program link"/>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0" y="-272524"/>
            <a:ext cx="9144000" cy="6793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204807" name="Rectangle 7" descr="&quot;&quot;"/>
          <p:cNvSpPr>
            <a:spLocks noChangeArrowheads="1"/>
          </p:cNvSpPr>
          <p:nvPr/>
        </p:nvSpPr>
        <p:spPr bwMode="auto">
          <a:xfrm>
            <a:off x="76200" y="1600200"/>
            <a:ext cx="2133600" cy="1905000"/>
          </a:xfrm>
          <a:prstGeom prst="rect">
            <a:avLst/>
          </a:prstGeom>
          <a:noFill/>
          <a:ln w="57150" cmpd="thickThin">
            <a:solidFill>
              <a:srgbClr val="FF000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pic>
        <p:nvPicPr>
          <p:cNvPr id="19463" name="Picture 5"/>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568450" y="913146"/>
            <a:ext cx="5670550" cy="5755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4" name="Rectangle 8" descr="&quot;&quot;"/>
          <p:cNvSpPr>
            <a:spLocks noChangeArrowheads="1"/>
          </p:cNvSpPr>
          <p:nvPr/>
        </p:nvSpPr>
        <p:spPr bwMode="auto">
          <a:xfrm>
            <a:off x="1524000" y="914400"/>
            <a:ext cx="5715000" cy="5791200"/>
          </a:xfrm>
          <a:prstGeom prst="rect">
            <a:avLst/>
          </a:prstGeom>
          <a:noFill/>
          <a:ln w="57150" cmpd="thickThin">
            <a:solidFill>
              <a:srgbClr val="FF000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7" name="Down Arrow 6" descr="&quot;&quot;"/>
          <p:cNvSpPr>
            <a:spLocks noChangeArrowheads="1"/>
          </p:cNvSpPr>
          <p:nvPr/>
        </p:nvSpPr>
        <p:spPr bwMode="auto">
          <a:xfrm rot="3465579">
            <a:off x="6688825" y="2271939"/>
            <a:ext cx="492125" cy="952500"/>
          </a:xfrm>
          <a:prstGeom prst="downArrow">
            <a:avLst>
              <a:gd name="adj1" fmla="val 50000"/>
              <a:gd name="adj2" fmla="val 50027"/>
            </a:avLst>
          </a:prstGeom>
          <a:solidFill>
            <a:srgbClr val="FF0000"/>
          </a:solidFill>
          <a:ln w="12700" algn="ctr">
            <a:solidFill>
              <a:schemeClr val="tx1"/>
            </a:solidFill>
            <a:round/>
            <a:headEnd type="none" w="sm" len="sm"/>
            <a:tailEnd type="none" w="sm" len="sm"/>
          </a:ln>
        </p:spPr>
        <p:txBody>
          <a:bodyPr/>
          <a:lstStyle/>
          <a:p>
            <a:endParaRPr lang="en-US"/>
          </a:p>
        </p:txBody>
      </p:sp>
      <p:sp>
        <p:nvSpPr>
          <p:cNvPr id="2" name="Title 1"/>
          <p:cNvSpPr>
            <a:spLocks noGrp="1"/>
          </p:cNvSpPr>
          <p:nvPr>
            <p:ph type="title"/>
          </p:nvPr>
        </p:nvSpPr>
        <p:spPr>
          <a:xfrm>
            <a:off x="301625" y="-1143000"/>
            <a:ext cx="8534400" cy="758825"/>
          </a:xfrm>
        </p:spPr>
        <p:txBody>
          <a:bodyPr/>
          <a:lstStyle/>
          <a:p>
            <a:r>
              <a:rPr lang="en-US" dirty="0" smtClean="0"/>
              <a:t>Types of grant Programs link</a:t>
            </a:r>
            <a:endParaRPr lang="en-US" dirty="0"/>
          </a:p>
        </p:txBody>
      </p:sp>
    </p:spTree>
    <p:extLst>
      <p:ext uri="{BB962C8B-B14F-4D97-AF65-F5344CB8AC3E}">
        <p14:creationId xmlns:p14="http://schemas.microsoft.com/office/powerpoint/2010/main" val="313329802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20480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 presetClass="entr" presetSubtype="3"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1000" fill="hold"/>
                                        <p:tgtEl>
                                          <p:spTgt spid="7"/>
                                        </p:tgtEl>
                                        <p:attrNameLst>
                                          <p:attrName>ppt_x</p:attrName>
                                        </p:attrNameLst>
                                      </p:cBhvr>
                                      <p:tavLst>
                                        <p:tav tm="0">
                                          <p:val>
                                            <p:strVal val="1+#ppt_w/2"/>
                                          </p:val>
                                        </p:tav>
                                        <p:tav tm="100000">
                                          <p:val>
                                            <p:strVal val="#ppt_x"/>
                                          </p:val>
                                        </p:tav>
                                      </p:tavLst>
                                    </p:anim>
                                    <p:anim calcmode="lin" valueType="num">
                                      <p:cBhvr additive="base">
                                        <p:cTn id="12" dur="100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07" grpId="0" animBg="1"/>
      <p:bldP spid="7"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928688"/>
            <a:ext cx="12725400" cy="9586913"/>
            <a:chOff x="304800" y="-900113"/>
            <a:chExt cx="12725400" cy="9586913"/>
          </a:xfrm>
        </p:grpSpPr>
        <p:pic>
          <p:nvPicPr>
            <p:cNvPr id="20482"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4800" y="-900113"/>
              <a:ext cx="12725400" cy="958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20483" name="Text Box 5" descr="graphic showing screenshot of types of grant program web page at http://grants.nih.gov/grants/funding/funding_program.htm&#10;"/>
            <p:cNvSpPr txBox="1">
              <a:spLocks noChangeArrowheads="1"/>
            </p:cNvSpPr>
            <p:nvPr/>
          </p:nvSpPr>
          <p:spPr bwMode="auto">
            <a:xfrm>
              <a:off x="1295400" y="6388100"/>
              <a:ext cx="7239000" cy="469900"/>
            </a:xfrm>
            <a:prstGeom prst="rect">
              <a:avLst/>
            </a:prstGeom>
            <a:solidFill>
              <a:srgbClr val="FFFF99"/>
            </a:solidFill>
            <a:ln w="12700">
              <a:solidFill>
                <a:schemeClr val="tx2"/>
              </a:solidFill>
              <a:miter lim="800000"/>
              <a:headEnd type="none" w="sm" len="sm"/>
              <a:tailEnd type="none" w="sm" len="sm"/>
            </a:ln>
          </p:spPr>
          <p:txBody>
            <a:bodyPr wrap="square">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spcBef>
                  <a:spcPct val="50000"/>
                </a:spcBef>
              </a:pPr>
              <a:r>
                <a:rPr lang="en-US" dirty="0" smtClean="0">
                  <a:solidFill>
                    <a:srgbClr val="FFFF99"/>
                  </a:solidFill>
                  <a:hlinkClick r:id="rId4"/>
                </a:rPr>
                <a:t>grants.nih.gov/grants/funding/funding_program.htm</a:t>
              </a:r>
              <a:endParaRPr lang="en-US" dirty="0">
                <a:solidFill>
                  <a:srgbClr val="FFFF99"/>
                </a:solidFill>
              </a:endParaRPr>
            </a:p>
          </p:txBody>
        </p:sp>
        <p:sp>
          <p:nvSpPr>
            <p:cNvPr id="20485" name="Text Box 5"/>
            <p:cNvSpPr txBox="1">
              <a:spLocks noChangeArrowheads="1"/>
            </p:cNvSpPr>
            <p:nvPr/>
          </p:nvSpPr>
          <p:spPr bwMode="auto">
            <a:xfrm>
              <a:off x="6781800" y="1752600"/>
              <a:ext cx="2057400" cy="2308225"/>
            </a:xfrm>
            <a:prstGeom prst="rect">
              <a:avLst/>
            </a:prstGeom>
            <a:solidFill>
              <a:srgbClr val="FFFF99"/>
            </a:solidFill>
            <a:ln w="25400">
              <a:solidFill>
                <a:schemeClr val="tx1"/>
              </a:solidFill>
              <a:miter lim="800000"/>
              <a:headEnd type="none" w="sm" len="sm"/>
              <a:tailEnd type="none" w="sm" len="sm"/>
            </a:ln>
          </p:spPr>
          <p:txBody>
            <a:bodyPr>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r>
                <a:rPr lang="en-US" b="1" dirty="0"/>
                <a:t>What is an R03, F31, X02, </a:t>
              </a:r>
              <a:r>
                <a:rPr lang="en-US" b="1" dirty="0" err="1"/>
                <a:t>etc</a:t>
              </a:r>
              <a:r>
                <a:rPr lang="en-US" b="1" dirty="0"/>
                <a:t>?</a:t>
              </a:r>
            </a:p>
            <a:p>
              <a:pPr eaLnBrk="1" hangingPunct="1"/>
              <a:endParaRPr lang="en-US" b="1" dirty="0"/>
            </a:p>
            <a:p>
              <a:pPr eaLnBrk="1" hangingPunct="1"/>
              <a:r>
                <a:rPr lang="en-US" b="1" dirty="0"/>
                <a:t>Find out here!</a:t>
              </a:r>
            </a:p>
          </p:txBody>
        </p:sp>
      </p:grpSp>
      <p:sp>
        <p:nvSpPr>
          <p:cNvPr id="3" name="Title 2"/>
          <p:cNvSpPr>
            <a:spLocks noGrp="1"/>
          </p:cNvSpPr>
          <p:nvPr>
            <p:ph type="title"/>
          </p:nvPr>
        </p:nvSpPr>
        <p:spPr>
          <a:xfrm>
            <a:off x="301625" y="-1600200"/>
            <a:ext cx="8534400" cy="758825"/>
          </a:xfrm>
        </p:spPr>
        <p:txBody>
          <a:bodyPr/>
          <a:lstStyle/>
          <a:p>
            <a:r>
              <a:rPr lang="en-US" dirty="0" smtClean="0"/>
              <a:t>Types of grant programs page</a:t>
            </a:r>
            <a:endParaRPr lang="en-US" dirty="0"/>
          </a:p>
        </p:txBody>
      </p:sp>
    </p:spTree>
    <p:extLst>
      <p:ext uri="{BB962C8B-B14F-4D97-AF65-F5344CB8AC3E}">
        <p14:creationId xmlns:p14="http://schemas.microsoft.com/office/powerpoint/2010/main" val="124912342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4"/>
          <p:cNvSpPr>
            <a:spLocks noGrp="1" noChangeArrowheads="1"/>
          </p:cNvSpPr>
          <p:nvPr>
            <p:ph type="ctrTitle"/>
          </p:nvPr>
        </p:nvSpPr>
        <p:spPr/>
        <p:txBody>
          <a:bodyPr>
            <a:normAutofit fontScale="90000"/>
          </a:bodyPr>
          <a:lstStyle/>
          <a:p>
            <a:pPr eaLnBrk="1" hangingPunct="1"/>
            <a:r>
              <a:rPr lang="en-US" dirty="0" smtClean="0">
                <a:solidFill>
                  <a:srgbClr val="3333CC"/>
                </a:solidFill>
              </a:rPr>
              <a:t/>
            </a:r>
            <a:br>
              <a:rPr lang="en-US" dirty="0" smtClean="0">
                <a:solidFill>
                  <a:srgbClr val="3333CC"/>
                </a:solidFill>
              </a:rPr>
            </a:br>
            <a:r>
              <a:rPr lang="en-US" dirty="0" smtClean="0">
                <a:solidFill>
                  <a:schemeClr val="accent3">
                    <a:lumMod val="75000"/>
                  </a:schemeClr>
                </a:solidFill>
              </a:rPr>
              <a:t>Looking for the latest grants policy changes or</a:t>
            </a:r>
            <a:r>
              <a:rPr lang="en-US" dirty="0">
                <a:solidFill>
                  <a:schemeClr val="accent3">
                    <a:lumMod val="75000"/>
                  </a:schemeClr>
                </a:solidFill>
              </a:rPr>
              <a:t> </a:t>
            </a:r>
            <a:r>
              <a:rPr lang="en-US" dirty="0" smtClean="0">
                <a:solidFill>
                  <a:schemeClr val="accent3">
                    <a:lumMod val="75000"/>
                  </a:schemeClr>
                </a:solidFill>
              </a:rPr>
              <a:t>funding announcements?</a:t>
            </a:r>
          </a:p>
        </p:txBody>
      </p:sp>
    </p:spTree>
    <p:extLst>
      <p:ext uri="{BB962C8B-B14F-4D97-AF65-F5344CB8AC3E}">
        <p14:creationId xmlns:p14="http://schemas.microsoft.com/office/powerpoint/2010/main" val="150447948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shot of http://grants.nih.gov, highlighting Funding bx as the place to go to find funding opportuniteis in the NIH Guide."/>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0" y="31632"/>
            <a:ext cx="9144000" cy="7039095"/>
          </a:xfrm>
          <a:prstGeom prst="rect">
            <a:avLst/>
          </a:prstGeom>
        </p:spPr>
      </p:pic>
      <p:sp>
        <p:nvSpPr>
          <p:cNvPr id="23555" name="Rectangle 4" descr="&quot;&quot;"/>
          <p:cNvSpPr>
            <a:spLocks noChangeArrowheads="1"/>
          </p:cNvSpPr>
          <p:nvPr/>
        </p:nvSpPr>
        <p:spPr bwMode="auto">
          <a:xfrm>
            <a:off x="1828800" y="3810000"/>
            <a:ext cx="4648200" cy="3048000"/>
          </a:xfrm>
          <a:prstGeom prst="rect">
            <a:avLst/>
          </a:prstGeom>
          <a:noFill/>
          <a:ln w="57150" cmpd="tri">
            <a:solidFill>
              <a:srgbClr val="FF000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pic>
        <p:nvPicPr>
          <p:cNvPr id="4" name="Picture 3" descr="&quot;&quot;"/>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0600" y="914400"/>
            <a:ext cx="6502400" cy="4419600"/>
          </a:xfrm>
          <a:prstGeom prst="rect">
            <a:avLst/>
          </a:prstGeom>
          <a:ln w="38100" cap="sq">
            <a:solidFill>
              <a:srgbClr val="FF0000"/>
            </a:solidFill>
            <a:prstDash val="solid"/>
            <a:miter lim="800000"/>
          </a:ln>
          <a:effectLst>
            <a:outerShdw blurRad="50800" dist="38100" dir="2700000" algn="tl" rotWithShape="0">
              <a:srgbClr val="000000">
                <a:alpha val="43000"/>
              </a:srgbClr>
            </a:outerShdw>
          </a:effectLst>
        </p:spPr>
      </p:pic>
      <p:sp>
        <p:nvSpPr>
          <p:cNvPr id="5" name="Text Box 3" descr="&quot;&quot;"/>
          <p:cNvSpPr txBox="1">
            <a:spLocks noChangeArrowheads="1"/>
          </p:cNvSpPr>
          <p:nvPr/>
        </p:nvSpPr>
        <p:spPr bwMode="auto">
          <a:xfrm>
            <a:off x="6172200" y="235803"/>
            <a:ext cx="2438400" cy="830997"/>
          </a:xfrm>
          <a:prstGeom prst="rect">
            <a:avLst/>
          </a:prstGeom>
          <a:solidFill>
            <a:srgbClr val="FFFF99"/>
          </a:solidFill>
          <a:ln w="12700">
            <a:solidFill>
              <a:schemeClr val="tx2"/>
            </a:solidFill>
            <a:miter lim="800000"/>
            <a:headEnd type="none" w="sm" len="sm"/>
            <a:tailEnd type="none" w="sm" len="sm"/>
          </a:ln>
        </p:spPr>
        <p:txBody>
          <a:bodyPr wrap="square">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a:spcBef>
                <a:spcPct val="50000"/>
              </a:spcBef>
            </a:pPr>
            <a:r>
              <a:rPr lang="en-US" b="1" dirty="0">
                <a:solidFill>
                  <a:schemeClr val="tx2"/>
                </a:solidFill>
              </a:rPr>
              <a:t>NIH </a:t>
            </a:r>
            <a:r>
              <a:rPr lang="en-US" b="1" dirty="0" smtClean="0">
                <a:solidFill>
                  <a:schemeClr val="tx2"/>
                </a:solidFill>
              </a:rPr>
              <a:t>Guide </a:t>
            </a:r>
            <a:r>
              <a:rPr lang="en-US" b="1" dirty="0" smtClean="0">
                <a:solidFill>
                  <a:schemeClr val="tx2"/>
                </a:solidFill>
                <a:hlinkClick r:id="rId5"/>
              </a:rPr>
              <a:t>Grants.nih.gov</a:t>
            </a:r>
            <a:endParaRPr lang="en-US" b="1" dirty="0">
              <a:solidFill>
                <a:schemeClr val="tx2"/>
              </a:solidFill>
            </a:endParaRPr>
          </a:p>
        </p:txBody>
      </p:sp>
    </p:spTree>
    <p:extLst>
      <p:ext uri="{BB962C8B-B14F-4D97-AF65-F5344CB8AC3E}">
        <p14:creationId xmlns:p14="http://schemas.microsoft.com/office/powerpoint/2010/main" val="1533337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990600" y="76200"/>
            <a:ext cx="7772400" cy="1066800"/>
          </a:xfrm>
        </p:spPr>
        <p:txBody>
          <a:bodyPr>
            <a:normAutofit/>
          </a:bodyPr>
          <a:lstStyle/>
          <a:p>
            <a:pPr algn="l" eaLnBrk="1" hangingPunct="1"/>
            <a:r>
              <a:rPr lang="en-US" sz="3200" dirty="0"/>
              <a:t>What can I find in t</a:t>
            </a:r>
            <a:r>
              <a:rPr lang="en-US" sz="3200" dirty="0" smtClean="0"/>
              <a:t>he NIH Guide</a:t>
            </a:r>
            <a:r>
              <a:rPr lang="en-US" sz="3200" dirty="0"/>
              <a:t> </a:t>
            </a:r>
            <a:r>
              <a:rPr lang="en-US" sz="3200" dirty="0" smtClean="0"/>
              <a:t>to Grants and Contracts?</a:t>
            </a:r>
            <a:endParaRPr lang="en-US" sz="3200" dirty="0"/>
          </a:p>
        </p:txBody>
      </p:sp>
      <p:sp>
        <p:nvSpPr>
          <p:cNvPr id="24579" name="Rectangle 3"/>
          <p:cNvSpPr>
            <a:spLocks noGrp="1" noChangeArrowheads="1"/>
          </p:cNvSpPr>
          <p:nvPr>
            <p:ph type="body" idx="4294967295"/>
          </p:nvPr>
        </p:nvSpPr>
        <p:spPr>
          <a:xfrm>
            <a:off x="457200" y="1219200"/>
            <a:ext cx="8382000" cy="5181600"/>
          </a:xfrm>
          <a:prstGeom prst="rect">
            <a:avLst/>
          </a:prstGeom>
        </p:spPr>
        <p:txBody>
          <a:bodyPr/>
          <a:lstStyle/>
          <a:p>
            <a:pPr lvl="1" eaLnBrk="1" hangingPunct="1">
              <a:lnSpc>
                <a:spcPct val="80000"/>
              </a:lnSpc>
            </a:pPr>
            <a:endParaRPr lang="en-US" dirty="0" smtClean="0"/>
          </a:p>
          <a:p>
            <a:pPr lvl="1" eaLnBrk="1" hangingPunct="1">
              <a:lnSpc>
                <a:spcPct val="80000"/>
              </a:lnSpc>
            </a:pPr>
            <a:endParaRPr lang="en-US" dirty="0" smtClean="0"/>
          </a:p>
          <a:p>
            <a:pPr lvl="1" eaLnBrk="1" hangingPunct="1">
              <a:lnSpc>
                <a:spcPct val="80000"/>
              </a:lnSpc>
            </a:pPr>
            <a:r>
              <a:rPr lang="en-US" dirty="0" smtClean="0"/>
              <a:t>NIH specific funding opportunity announcements</a:t>
            </a:r>
          </a:p>
          <a:p>
            <a:pPr lvl="1" eaLnBrk="1" hangingPunct="1">
              <a:lnSpc>
                <a:spcPct val="80000"/>
              </a:lnSpc>
            </a:pPr>
            <a:endParaRPr lang="en-US" dirty="0" smtClean="0"/>
          </a:p>
          <a:p>
            <a:pPr lvl="1" eaLnBrk="1" hangingPunct="1">
              <a:lnSpc>
                <a:spcPct val="80000"/>
              </a:lnSpc>
            </a:pPr>
            <a:r>
              <a:rPr lang="en-US" dirty="0" smtClean="0"/>
              <a:t>NIH policy notices</a:t>
            </a:r>
          </a:p>
          <a:p>
            <a:pPr lvl="1" eaLnBrk="1" hangingPunct="1">
              <a:lnSpc>
                <a:spcPct val="80000"/>
              </a:lnSpc>
            </a:pPr>
            <a:endParaRPr lang="en-US" dirty="0"/>
          </a:p>
          <a:p>
            <a:pPr lvl="1" eaLnBrk="1" hangingPunct="1">
              <a:lnSpc>
                <a:spcPct val="80000"/>
              </a:lnSpc>
            </a:pPr>
            <a:r>
              <a:rPr lang="en-US" dirty="0" smtClean="0"/>
              <a:t>Other announcements </a:t>
            </a:r>
          </a:p>
          <a:p>
            <a:pPr lvl="2" eaLnBrk="1" hangingPunct="1">
              <a:lnSpc>
                <a:spcPct val="80000"/>
              </a:lnSpc>
            </a:pPr>
            <a:r>
              <a:rPr lang="en-US" dirty="0"/>
              <a:t>C</a:t>
            </a:r>
            <a:r>
              <a:rPr lang="en-US" dirty="0" smtClean="0"/>
              <a:t>hanges to FOAs </a:t>
            </a:r>
          </a:p>
          <a:p>
            <a:pPr lvl="2" eaLnBrk="1" hangingPunct="1">
              <a:lnSpc>
                <a:spcPct val="80000"/>
              </a:lnSpc>
            </a:pPr>
            <a:r>
              <a:rPr lang="en-US" dirty="0" smtClean="0"/>
              <a:t>Events like this regional seminar</a:t>
            </a:r>
          </a:p>
          <a:p>
            <a:pPr lvl="2" eaLnBrk="1" hangingPunct="1">
              <a:lnSpc>
                <a:spcPct val="80000"/>
              </a:lnSpc>
            </a:pPr>
            <a:r>
              <a:rPr lang="en-US" dirty="0" smtClean="0"/>
              <a:t>NIH response to natural disasters or electronic system problems</a:t>
            </a:r>
          </a:p>
          <a:p>
            <a:pPr lvl="2" eaLnBrk="1" hangingPunct="1">
              <a:lnSpc>
                <a:spcPct val="80000"/>
              </a:lnSpc>
            </a:pPr>
            <a:r>
              <a:rPr lang="en-US" dirty="0" smtClean="0"/>
              <a:t>Etc.</a:t>
            </a:r>
          </a:p>
          <a:p>
            <a:pPr eaLnBrk="1" hangingPunct="1">
              <a:lnSpc>
                <a:spcPct val="80000"/>
              </a:lnSpc>
            </a:pPr>
            <a:endParaRPr lang="en-US" sz="2000" dirty="0" smtClean="0"/>
          </a:p>
          <a:p>
            <a:pPr eaLnBrk="1" hangingPunct="1">
              <a:lnSpc>
                <a:spcPct val="80000"/>
              </a:lnSpc>
              <a:buFontTx/>
              <a:buNone/>
            </a:pPr>
            <a:r>
              <a:rPr lang="en-US" sz="2000" dirty="0" smtClean="0"/>
              <a:t>                 </a:t>
            </a:r>
          </a:p>
          <a:p>
            <a:pPr eaLnBrk="1" hangingPunct="1">
              <a:lnSpc>
                <a:spcPct val="80000"/>
              </a:lnSpc>
              <a:buFontTx/>
              <a:buNone/>
            </a:pPr>
            <a:endParaRPr lang="en-US" sz="2000" dirty="0"/>
          </a:p>
          <a:p>
            <a:pPr eaLnBrk="1" hangingPunct="1">
              <a:lnSpc>
                <a:spcPct val="80000"/>
              </a:lnSpc>
              <a:buFontTx/>
              <a:buNone/>
            </a:pPr>
            <a:endParaRPr lang="en-US" sz="2000" dirty="0"/>
          </a:p>
          <a:p>
            <a:pPr marL="0" indent="0" eaLnBrk="1" hangingPunct="1">
              <a:lnSpc>
                <a:spcPct val="80000"/>
              </a:lnSpc>
              <a:buNone/>
            </a:pPr>
            <a:endParaRPr lang="en-US" sz="2000" dirty="0" smtClean="0"/>
          </a:p>
          <a:p>
            <a:pPr eaLnBrk="1" hangingPunct="1">
              <a:lnSpc>
                <a:spcPct val="80000"/>
              </a:lnSpc>
              <a:buFontTx/>
              <a:buNone/>
            </a:pPr>
            <a:endParaRPr lang="en-US" sz="2000" dirty="0" smtClean="0"/>
          </a:p>
          <a:p>
            <a:pPr eaLnBrk="1" hangingPunct="1">
              <a:lnSpc>
                <a:spcPct val="80000"/>
              </a:lnSpc>
              <a:buFontTx/>
              <a:buNone/>
            </a:pPr>
            <a:endParaRPr lang="en-US" sz="2000" dirty="0" smtClean="0"/>
          </a:p>
          <a:p>
            <a:pPr eaLnBrk="1" hangingPunct="1">
              <a:lnSpc>
                <a:spcPct val="80000"/>
              </a:lnSpc>
            </a:pPr>
            <a:endParaRPr lang="en-US" sz="2000" dirty="0" smtClean="0"/>
          </a:p>
          <a:p>
            <a:pPr eaLnBrk="1" hangingPunct="1">
              <a:lnSpc>
                <a:spcPct val="80000"/>
              </a:lnSpc>
              <a:buFontTx/>
              <a:buNone/>
            </a:pPr>
            <a:endParaRPr lang="en-US" sz="2000" dirty="0" smtClean="0"/>
          </a:p>
        </p:txBody>
      </p:sp>
    </p:spTree>
    <p:extLst>
      <p:ext uri="{BB962C8B-B14F-4D97-AF65-F5344CB8AC3E}">
        <p14:creationId xmlns:p14="http://schemas.microsoft.com/office/powerpoint/2010/main" val="174743245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quot;&quo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259075" name="AutoShape 3" descr="&quot;&quot;"/>
          <p:cNvSpPr>
            <a:spLocks noChangeArrowheads="1"/>
          </p:cNvSpPr>
          <p:nvPr/>
        </p:nvSpPr>
        <p:spPr bwMode="auto">
          <a:xfrm flipH="1">
            <a:off x="838200" y="5791200"/>
            <a:ext cx="533400" cy="533400"/>
          </a:xfrm>
          <a:prstGeom prst="curvedLeftArrow">
            <a:avLst>
              <a:gd name="adj1" fmla="val 20000"/>
              <a:gd name="adj2" fmla="val 40000"/>
              <a:gd name="adj3" fmla="val 33333"/>
            </a:avLst>
          </a:prstGeom>
          <a:solidFill>
            <a:srgbClr val="FF0000"/>
          </a:solidFill>
          <a:ln w="12700">
            <a:solidFill>
              <a:schemeClr val="tx1"/>
            </a:solidFill>
            <a:miter lim="800000"/>
            <a:headEnd type="none" w="sm" len="sm"/>
            <a:tailEnd type="none" w="sm" len="sm"/>
          </a:ln>
        </p:spPr>
        <p:txBody>
          <a:bodyPr wrap="none" anchor="ctr"/>
          <a:lstStyle/>
          <a:p>
            <a:endParaRPr lang="en-US"/>
          </a:p>
        </p:txBody>
      </p:sp>
      <p:sp>
        <p:nvSpPr>
          <p:cNvPr id="29700" name="Text Box 5" descr="NIH Guide is published daily.&#10;&#10;Subscribe to listserv to receive table of contents each Friday…&#10;&#10;or subscribe to our RSS feed or follow us on Twitter&#10;"/>
          <p:cNvSpPr txBox="1">
            <a:spLocks noChangeArrowheads="1"/>
          </p:cNvSpPr>
          <p:nvPr/>
        </p:nvSpPr>
        <p:spPr bwMode="auto">
          <a:xfrm>
            <a:off x="4724400" y="2514600"/>
            <a:ext cx="3200400" cy="4154488"/>
          </a:xfrm>
          <a:prstGeom prst="rect">
            <a:avLst/>
          </a:prstGeom>
          <a:solidFill>
            <a:srgbClr val="FFFF99"/>
          </a:solidFill>
          <a:ln w="25400">
            <a:solidFill>
              <a:srgbClr val="FF0000"/>
            </a:solidFill>
            <a:miter lim="800000"/>
            <a:headEnd type="none" w="sm" len="sm"/>
            <a:tailEnd type="none" w="sm" len="sm"/>
          </a:ln>
        </p:spPr>
        <p:txBody>
          <a:bodyPr>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r>
              <a:rPr lang="en-US" dirty="0"/>
              <a:t>NIH Guide is published daily.</a:t>
            </a:r>
          </a:p>
          <a:p>
            <a:endParaRPr lang="en-US" dirty="0"/>
          </a:p>
          <a:p>
            <a:r>
              <a:rPr lang="en-US" dirty="0">
                <a:solidFill>
                  <a:srgbClr val="FF0000"/>
                </a:solidFill>
              </a:rPr>
              <a:t>Subscribe to listserv </a:t>
            </a:r>
            <a:r>
              <a:rPr lang="en-US" dirty="0"/>
              <a:t>to receive table of contents each Friday…</a:t>
            </a:r>
          </a:p>
          <a:p>
            <a:endParaRPr lang="en-US" dirty="0"/>
          </a:p>
          <a:p>
            <a:r>
              <a:rPr lang="en-US" dirty="0"/>
              <a:t>or subscribe to our RSS feed or follow us on Twitter</a:t>
            </a:r>
          </a:p>
        </p:txBody>
      </p:sp>
    </p:spTree>
    <p:extLst>
      <p:ext uri="{BB962C8B-B14F-4D97-AF65-F5344CB8AC3E}">
        <p14:creationId xmlns:p14="http://schemas.microsoft.com/office/powerpoint/2010/main" val="276518660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500"/>
                                  </p:stCondLst>
                                  <p:childTnLst>
                                    <p:set>
                                      <p:cBhvr>
                                        <p:cTn id="6" dur="1" fill="hold">
                                          <p:stCondLst>
                                            <p:cond delay="0"/>
                                          </p:stCondLst>
                                        </p:cTn>
                                        <p:tgtEl>
                                          <p:spTgt spid="25907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9075"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3"/>
          <p:cNvSpPr>
            <a:spLocks noGrp="1" noChangeArrowheads="1"/>
          </p:cNvSpPr>
          <p:nvPr>
            <p:ph type="body" idx="4294967295"/>
          </p:nvPr>
        </p:nvSpPr>
        <p:spPr>
          <a:xfrm>
            <a:off x="533400" y="381000"/>
            <a:ext cx="8229600" cy="6049963"/>
          </a:xfrm>
          <a:prstGeom prst="rect">
            <a:avLst/>
          </a:prstGeom>
        </p:spPr>
        <p:txBody>
          <a:bodyPr/>
          <a:lstStyle/>
          <a:p>
            <a:pPr marL="566738" indent="-566738" eaLnBrk="1" hangingPunct="1">
              <a:buFontTx/>
              <a:buNone/>
            </a:pPr>
            <a:r>
              <a:rPr lang="en-US" sz="3200" dirty="0" smtClean="0">
                <a:solidFill>
                  <a:schemeClr val="accent3">
                    <a:lumMod val="75000"/>
                  </a:schemeClr>
                </a:solidFill>
              </a:rPr>
              <a:t>When are applications due?</a:t>
            </a:r>
          </a:p>
        </p:txBody>
      </p:sp>
      <p:pic>
        <p:nvPicPr>
          <p:cNvPr id="3074" name="Picture 2" descr="&quot;&quot;&#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00400" y="1600200"/>
            <a:ext cx="4648200" cy="4648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415768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28600" y="-928565"/>
            <a:ext cx="10763540" cy="79966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7" name="Group 6"/>
          <p:cNvGrpSpPr/>
          <p:nvPr/>
        </p:nvGrpSpPr>
        <p:grpSpPr>
          <a:xfrm>
            <a:off x="3251971" y="2231571"/>
            <a:ext cx="5116817" cy="3178629"/>
            <a:chOff x="3251971" y="2231571"/>
            <a:chExt cx="5116817" cy="3178629"/>
          </a:xfrm>
        </p:grpSpPr>
        <p:pic>
          <p:nvPicPr>
            <p:cNvPr id="13315" name="Picture 3" descr="screenshot of http:/grants.nih.gov highlighting forms and deadlines section, potining to link for due dates and submission policies"/>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251971" y="2231571"/>
              <a:ext cx="5116817" cy="31786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3251971" y="2231571"/>
              <a:ext cx="5116817" cy="3178629"/>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4294967295"/>
          </p:nvPr>
        </p:nvSpPr>
        <p:spPr>
          <a:xfrm>
            <a:off x="4343400" y="1027113"/>
            <a:ext cx="457200" cy="441325"/>
          </a:xfrm>
          <a:prstGeom prst="rect">
            <a:avLst/>
          </a:prstGeom>
        </p:spPr>
        <p:txBody>
          <a:bodyPr/>
          <a:lstStyle/>
          <a:p>
            <a:pPr>
              <a:defRPr/>
            </a:pPr>
            <a:fld id="{41303DC8-D049-4606-B080-DDC65A2B61F5}" type="slidenum">
              <a:rPr lang="en-US" smtClean="0"/>
              <a:pPr>
                <a:defRPr/>
              </a:pPr>
              <a:t>47</a:t>
            </a:fld>
            <a:endParaRPr lang="en-US" dirty="0"/>
          </a:p>
        </p:txBody>
      </p:sp>
      <p:sp>
        <p:nvSpPr>
          <p:cNvPr id="6" name="Rectangle 4"/>
          <p:cNvSpPr>
            <a:spLocks noChangeArrowheads="1"/>
          </p:cNvSpPr>
          <p:nvPr/>
        </p:nvSpPr>
        <p:spPr bwMode="auto">
          <a:xfrm>
            <a:off x="-152400" y="4724400"/>
            <a:ext cx="2133600" cy="1524000"/>
          </a:xfrm>
          <a:prstGeom prst="rect">
            <a:avLst/>
          </a:prstGeom>
          <a:noFill/>
          <a:ln w="57150" cmpd="tri">
            <a:solidFill>
              <a:srgbClr val="FF000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8" name="Down Arrow 7"/>
          <p:cNvSpPr>
            <a:spLocks noChangeArrowheads="1"/>
          </p:cNvSpPr>
          <p:nvPr/>
        </p:nvSpPr>
        <p:spPr bwMode="auto">
          <a:xfrm rot="3465579">
            <a:off x="8060426" y="3055710"/>
            <a:ext cx="492125" cy="952500"/>
          </a:xfrm>
          <a:prstGeom prst="downArrow">
            <a:avLst>
              <a:gd name="adj1" fmla="val 50000"/>
              <a:gd name="adj2" fmla="val 50027"/>
            </a:avLst>
          </a:prstGeom>
          <a:solidFill>
            <a:srgbClr val="FF0000"/>
          </a:solidFill>
          <a:ln w="12700" algn="ctr">
            <a:solidFill>
              <a:schemeClr val="tx1"/>
            </a:solidFill>
            <a:round/>
            <a:headEnd type="none" w="sm" len="sm"/>
            <a:tailEnd type="none" w="sm" len="sm"/>
          </a:ln>
        </p:spPr>
        <p:txBody>
          <a:bodyPr/>
          <a:lstStyle/>
          <a:p>
            <a:endParaRPr lang="en-US"/>
          </a:p>
        </p:txBody>
      </p:sp>
    </p:spTree>
    <p:extLst>
      <p:ext uri="{BB962C8B-B14F-4D97-AF65-F5344CB8AC3E}">
        <p14:creationId xmlns:p14="http://schemas.microsoft.com/office/powerpoint/2010/main" val="4267824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3"/>
          </p:nvPr>
        </p:nvSpPr>
        <p:spPr/>
        <p:txBody>
          <a:bodyPr/>
          <a:lstStyle/>
          <a:p>
            <a:endParaRPr lang="en-US"/>
          </a:p>
        </p:txBody>
      </p:sp>
      <p:sp>
        <p:nvSpPr>
          <p:cNvPr id="4" name="Slide Number Placeholder 3"/>
          <p:cNvSpPr>
            <a:spLocks noGrp="1"/>
          </p:cNvSpPr>
          <p:nvPr>
            <p:ph type="sldNum" sz="quarter" idx="16"/>
          </p:nvPr>
        </p:nvSpPr>
        <p:spPr/>
        <p:txBody>
          <a:bodyPr/>
          <a:lstStyle/>
          <a:p>
            <a:pPr>
              <a:defRPr/>
            </a:pPr>
            <a:fld id="{41303DC8-D049-4606-B080-DDC65A2B61F5}" type="slidenum">
              <a:rPr lang="en-US" smtClean="0"/>
              <a:pPr>
                <a:defRPr/>
              </a:pPr>
              <a:t>48</a:t>
            </a:fld>
            <a:endParaRPr lang="en-US" dirty="0"/>
          </a:p>
        </p:txBody>
      </p:sp>
      <p:pic>
        <p:nvPicPr>
          <p:cNvPr id="14338" name="Picture 2" descr="applicaiton due date table at http://grants.nih.gov/grants/funding/submissionschedule.htm shows that we have three standard receipt dates a year that varies for each type of grant. Scrolling down the page gives timelines for each &quot;round&quo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0"/>
            <a:ext cx="9143999" cy="800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 Box 5" descr="&quot;&quot;"/>
          <p:cNvSpPr txBox="1">
            <a:spLocks noChangeArrowheads="1"/>
          </p:cNvSpPr>
          <p:nvPr/>
        </p:nvSpPr>
        <p:spPr bwMode="auto">
          <a:xfrm>
            <a:off x="1676400" y="1828800"/>
            <a:ext cx="3352800" cy="830997"/>
          </a:xfrm>
          <a:prstGeom prst="rect">
            <a:avLst/>
          </a:prstGeom>
          <a:solidFill>
            <a:srgbClr val="FFFF99"/>
          </a:solidFill>
          <a:ln w="25400">
            <a:solidFill>
              <a:srgbClr val="FF0000"/>
            </a:solidFill>
            <a:miter lim="800000"/>
            <a:headEnd type="none" w="sm" len="sm"/>
            <a:tailEnd type="none" w="sm" len="sm"/>
          </a:ln>
        </p:spPr>
        <p:txBody>
          <a:bodyPr wrap="square">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r>
              <a:rPr lang="en-US" dirty="0" smtClean="0"/>
              <a:t>Standard receipt dates for each type of grant</a:t>
            </a:r>
            <a:endParaRPr lang="en-US" dirty="0"/>
          </a:p>
        </p:txBody>
      </p:sp>
      <p:sp>
        <p:nvSpPr>
          <p:cNvPr id="8" name="Down Arrow 7" descr="&quot;&quot;"/>
          <p:cNvSpPr>
            <a:spLocks noChangeArrowheads="1"/>
          </p:cNvSpPr>
          <p:nvPr/>
        </p:nvSpPr>
        <p:spPr bwMode="auto">
          <a:xfrm rot="18814254">
            <a:off x="6217880" y="306082"/>
            <a:ext cx="297411" cy="674350"/>
          </a:xfrm>
          <a:prstGeom prst="downArrow">
            <a:avLst>
              <a:gd name="adj1" fmla="val 50000"/>
              <a:gd name="adj2" fmla="val 50027"/>
            </a:avLst>
          </a:prstGeom>
          <a:solidFill>
            <a:srgbClr val="FF0000"/>
          </a:solidFill>
          <a:ln w="12700" algn="ctr">
            <a:solidFill>
              <a:schemeClr val="tx1"/>
            </a:solidFill>
            <a:round/>
            <a:headEnd type="none" w="sm" len="sm"/>
            <a:tailEnd type="none" w="sm" len="sm"/>
          </a:ln>
        </p:spPr>
        <p:txBody>
          <a:bodyPr/>
          <a:lstStyle/>
          <a:p>
            <a:endParaRPr lang="en-US"/>
          </a:p>
        </p:txBody>
      </p:sp>
      <p:sp>
        <p:nvSpPr>
          <p:cNvPr id="9" name="Down Arrow 8" descr="&quot;&quot;"/>
          <p:cNvSpPr>
            <a:spLocks noChangeArrowheads="1"/>
          </p:cNvSpPr>
          <p:nvPr/>
        </p:nvSpPr>
        <p:spPr bwMode="auto">
          <a:xfrm rot="17337227">
            <a:off x="6614057" y="-148480"/>
            <a:ext cx="297411" cy="1307838"/>
          </a:xfrm>
          <a:prstGeom prst="downArrow">
            <a:avLst>
              <a:gd name="adj1" fmla="val 50000"/>
              <a:gd name="adj2" fmla="val 50027"/>
            </a:avLst>
          </a:prstGeom>
          <a:solidFill>
            <a:srgbClr val="FF0000"/>
          </a:solidFill>
          <a:ln w="12700" algn="ctr">
            <a:solidFill>
              <a:schemeClr val="tx1"/>
            </a:solidFill>
            <a:round/>
            <a:headEnd type="none" w="sm" len="sm"/>
            <a:tailEnd type="none" w="sm" len="sm"/>
          </a:ln>
        </p:spPr>
        <p:txBody>
          <a:bodyPr/>
          <a:lstStyle/>
          <a:p>
            <a:endParaRPr lang="en-US"/>
          </a:p>
        </p:txBody>
      </p:sp>
      <p:sp>
        <p:nvSpPr>
          <p:cNvPr id="10" name="Down Arrow 9" descr="&quot;&quot;"/>
          <p:cNvSpPr>
            <a:spLocks noChangeArrowheads="1"/>
          </p:cNvSpPr>
          <p:nvPr/>
        </p:nvSpPr>
        <p:spPr bwMode="auto">
          <a:xfrm rot="17109905">
            <a:off x="7136806" y="-736738"/>
            <a:ext cx="297411" cy="2384252"/>
          </a:xfrm>
          <a:prstGeom prst="downArrow">
            <a:avLst>
              <a:gd name="adj1" fmla="val 50000"/>
              <a:gd name="adj2" fmla="val 50027"/>
            </a:avLst>
          </a:prstGeom>
          <a:solidFill>
            <a:srgbClr val="FF0000"/>
          </a:solidFill>
          <a:ln w="12700" algn="ctr">
            <a:solidFill>
              <a:schemeClr val="tx1"/>
            </a:solidFill>
            <a:round/>
            <a:headEnd type="none" w="sm" len="sm"/>
            <a:tailEnd type="none" w="sm" len="sm"/>
          </a:ln>
        </p:spPr>
        <p:txBody>
          <a:bodyPr/>
          <a:lstStyle/>
          <a:p>
            <a:endParaRPr lang="en-US"/>
          </a:p>
        </p:txBody>
      </p:sp>
      <p:sp>
        <p:nvSpPr>
          <p:cNvPr id="7" name="Text Box 5" descr="&quot;&quot;"/>
          <p:cNvSpPr txBox="1">
            <a:spLocks noChangeArrowheads="1"/>
          </p:cNvSpPr>
          <p:nvPr/>
        </p:nvSpPr>
        <p:spPr bwMode="auto">
          <a:xfrm>
            <a:off x="2808513" y="76200"/>
            <a:ext cx="3352800" cy="830997"/>
          </a:xfrm>
          <a:prstGeom prst="rect">
            <a:avLst/>
          </a:prstGeom>
          <a:solidFill>
            <a:srgbClr val="FFFF99"/>
          </a:solidFill>
          <a:ln w="25400">
            <a:solidFill>
              <a:srgbClr val="FF0000"/>
            </a:solidFill>
            <a:miter lim="800000"/>
            <a:headEnd type="none" w="sm" len="sm"/>
            <a:tailEnd type="none" w="sm" len="sm"/>
          </a:ln>
        </p:spPr>
        <p:txBody>
          <a:bodyPr wrap="square">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r>
              <a:rPr lang="en-US" dirty="0" smtClean="0"/>
              <a:t>3 standard receipt dates a year. </a:t>
            </a:r>
            <a:endParaRPr lang="en-US" dirty="0"/>
          </a:p>
        </p:txBody>
      </p:sp>
      <p:sp>
        <p:nvSpPr>
          <p:cNvPr id="11" name="Text Box 5" descr="&quot;&quot;"/>
          <p:cNvSpPr txBox="1">
            <a:spLocks noChangeArrowheads="1"/>
          </p:cNvSpPr>
          <p:nvPr/>
        </p:nvSpPr>
        <p:spPr bwMode="auto">
          <a:xfrm>
            <a:off x="3046442" y="5181600"/>
            <a:ext cx="3352800" cy="1200329"/>
          </a:xfrm>
          <a:prstGeom prst="rect">
            <a:avLst/>
          </a:prstGeom>
          <a:solidFill>
            <a:srgbClr val="FFFF99"/>
          </a:solidFill>
          <a:ln w="25400">
            <a:solidFill>
              <a:srgbClr val="FF0000"/>
            </a:solidFill>
            <a:miter lim="800000"/>
            <a:headEnd type="none" w="sm" len="sm"/>
            <a:tailEnd type="none" w="sm" len="sm"/>
          </a:ln>
        </p:spPr>
        <p:txBody>
          <a:bodyPr wrap="square">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r>
              <a:rPr lang="en-US" dirty="0" smtClean="0"/>
              <a:t>Scroll further on page for timelines for each “round”</a:t>
            </a:r>
            <a:endParaRPr lang="en-US" dirty="0"/>
          </a:p>
        </p:txBody>
      </p:sp>
      <p:sp>
        <p:nvSpPr>
          <p:cNvPr id="12" name="Down Arrow 11" descr="&quot;&quot;"/>
          <p:cNvSpPr>
            <a:spLocks noChangeArrowheads="1"/>
          </p:cNvSpPr>
          <p:nvPr/>
        </p:nvSpPr>
        <p:spPr bwMode="auto">
          <a:xfrm>
            <a:off x="4574136" y="6384894"/>
            <a:ext cx="297411" cy="337175"/>
          </a:xfrm>
          <a:prstGeom prst="downArrow">
            <a:avLst>
              <a:gd name="adj1" fmla="val 50000"/>
              <a:gd name="adj2" fmla="val 50027"/>
            </a:avLst>
          </a:prstGeom>
          <a:solidFill>
            <a:srgbClr val="FF0000"/>
          </a:solidFill>
          <a:ln w="12700" algn="ctr">
            <a:solidFill>
              <a:schemeClr val="tx1"/>
            </a:solidFill>
            <a:round/>
            <a:headEnd type="none" w="sm" len="sm"/>
            <a:tailEnd type="none" w="sm" len="sm"/>
          </a:ln>
        </p:spPr>
        <p:txBody>
          <a:bodyPr/>
          <a:lstStyle/>
          <a:p>
            <a:endParaRPr lang="en-US"/>
          </a:p>
        </p:txBody>
      </p:sp>
    </p:spTree>
    <p:extLst>
      <p:ext uri="{BB962C8B-B14F-4D97-AF65-F5344CB8AC3E}">
        <p14:creationId xmlns:p14="http://schemas.microsoft.com/office/powerpoint/2010/main" val="1439337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2" grpId="0" animBg="1"/>
    </p:bldLst>
  </p:timing>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descr="http://grants.nih.gov/grants/funding/submissionschedule.htm shows review dates and earliers start date by submission round."/>
          <p:cNvSpPr>
            <a:spLocks noGrp="1"/>
          </p:cNvSpPr>
          <p:nvPr>
            <p:ph type="title"/>
          </p:nvPr>
        </p:nvSpPr>
        <p:spPr>
          <a:xfrm>
            <a:off x="60552" y="6251575"/>
            <a:ext cx="9143999" cy="606425"/>
          </a:xfrm>
        </p:spPr>
        <p:txBody>
          <a:bodyPr>
            <a:normAutofit fontScale="90000"/>
          </a:bodyPr>
          <a:lstStyle/>
          <a:p>
            <a:r>
              <a:rPr lang="en-US" dirty="0"/>
              <a:t>grants.nih.gov/grants/funding/</a:t>
            </a:r>
            <a:r>
              <a:rPr lang="en-US" dirty="0" err="1"/>
              <a:t>submissionschedule</a:t>
            </a:r>
            <a:endParaRPr lang="en-US" dirty="0"/>
          </a:p>
        </p:txBody>
      </p:sp>
      <p:sp>
        <p:nvSpPr>
          <p:cNvPr id="3" name="Content Placeholder 2"/>
          <p:cNvSpPr>
            <a:spLocks noGrp="1"/>
          </p:cNvSpPr>
          <p:nvPr>
            <p:ph sz="quarter" idx="13"/>
          </p:nvPr>
        </p:nvSpPr>
        <p:spPr/>
        <p:txBody>
          <a:bodyPr/>
          <a:lstStyle/>
          <a:p>
            <a:endParaRPr lang="en-US" dirty="0"/>
          </a:p>
        </p:txBody>
      </p:sp>
      <p:grpSp>
        <p:nvGrpSpPr>
          <p:cNvPr id="5" name="Group 4" descr="http://grants.nih.gov/grants/funding/submissionschedule.htm shows review dates and earliers start date by submission round."/>
          <p:cNvGrpSpPr/>
          <p:nvPr/>
        </p:nvGrpSpPr>
        <p:grpSpPr>
          <a:xfrm>
            <a:off x="60552" y="1524000"/>
            <a:ext cx="9072562" cy="2695575"/>
            <a:chOff x="71438" y="1828800"/>
            <a:chExt cx="7740423" cy="1857375"/>
          </a:xfrm>
        </p:grpSpPr>
        <p:pic>
          <p:nvPicPr>
            <p:cNvPr id="15363"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438" y="1828800"/>
              <a:ext cx="3000375" cy="1857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5"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28875" y="2399620"/>
              <a:ext cx="2143125" cy="1285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6"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06686" y="2399620"/>
              <a:ext cx="1847850" cy="127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7" name="Picture 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83111" y="2418670"/>
              <a:ext cx="1428750" cy="1238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4" name="Text Box 5" descr="http://grants.nih.gov/grants/funding/submissionschedule.htm shows review dates and earliers start date by submission round."/>
          <p:cNvSpPr txBox="1">
            <a:spLocks noChangeArrowheads="1"/>
          </p:cNvSpPr>
          <p:nvPr/>
        </p:nvSpPr>
        <p:spPr bwMode="auto">
          <a:xfrm>
            <a:off x="4191000" y="533400"/>
            <a:ext cx="3352800" cy="1200329"/>
          </a:xfrm>
          <a:prstGeom prst="rect">
            <a:avLst/>
          </a:prstGeom>
          <a:solidFill>
            <a:srgbClr val="FFFF99"/>
          </a:solidFill>
          <a:ln w="25400">
            <a:solidFill>
              <a:srgbClr val="FF0000"/>
            </a:solidFill>
            <a:miter lim="800000"/>
            <a:headEnd type="none" w="sm" len="sm"/>
            <a:tailEnd type="none" w="sm" len="sm"/>
          </a:ln>
        </p:spPr>
        <p:txBody>
          <a:bodyPr wrap="square">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r>
              <a:rPr lang="en-US" dirty="0" smtClean="0"/>
              <a:t>Review dates and earliest start date by submission round</a:t>
            </a:r>
            <a:endParaRPr lang="en-US" dirty="0"/>
          </a:p>
        </p:txBody>
      </p:sp>
    </p:spTree>
    <p:extLst>
      <p:ext uri="{BB962C8B-B14F-4D97-AF65-F5344CB8AC3E}">
        <p14:creationId xmlns:p14="http://schemas.microsoft.com/office/powerpoint/2010/main" val="32569786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625" y="307975"/>
            <a:ext cx="8534400" cy="758825"/>
          </a:xfrm>
        </p:spPr>
        <p:txBody>
          <a:bodyPr>
            <a:normAutofit/>
          </a:bodyPr>
          <a:lstStyle/>
          <a:p>
            <a:r>
              <a:rPr lang="en-US" dirty="0" smtClean="0"/>
              <a:t>Submission Policy Page</a:t>
            </a:r>
            <a:endParaRPr lang="en-US" dirty="0"/>
          </a:p>
        </p:txBody>
      </p:sp>
      <p:sp>
        <p:nvSpPr>
          <p:cNvPr id="4" name="Slide Number Placeholder 3"/>
          <p:cNvSpPr>
            <a:spLocks noGrp="1"/>
          </p:cNvSpPr>
          <p:nvPr>
            <p:ph type="sldNum" sz="quarter" idx="16"/>
          </p:nvPr>
        </p:nvSpPr>
        <p:spPr/>
        <p:txBody>
          <a:bodyPr/>
          <a:lstStyle/>
          <a:p>
            <a:pPr>
              <a:defRPr/>
            </a:pPr>
            <a:fld id="{41303DC8-D049-4606-B080-DDC65A2B61F5}" type="slidenum">
              <a:rPr lang="en-US" smtClean="0"/>
              <a:pPr>
                <a:defRPr/>
              </a:pPr>
              <a:t>50</a:t>
            </a:fld>
            <a:endParaRPr lang="en-US" dirty="0"/>
          </a:p>
        </p:txBody>
      </p:sp>
      <p:sp>
        <p:nvSpPr>
          <p:cNvPr id="5" name="Title 1"/>
          <p:cNvSpPr>
            <a:spLocks noGrp="1"/>
          </p:cNvSpPr>
          <p:nvPr>
            <p:ph sz="quarter" idx="13"/>
          </p:nvPr>
        </p:nvSpPr>
        <p:spPr>
          <a:xfrm>
            <a:off x="228600" y="1600200"/>
            <a:ext cx="8503920" cy="4721352"/>
          </a:xfrm>
        </p:spPr>
        <p:txBody>
          <a:bodyPr>
            <a:normAutofit fontScale="90000" lnSpcReduction="20000"/>
          </a:bodyPr>
          <a:lstStyle/>
          <a:p>
            <a:pPr marL="0" indent="0">
              <a:buNone/>
            </a:pPr>
            <a:r>
              <a:rPr lang="en-US" dirty="0" smtClean="0"/>
              <a:t>Answers common questions on:</a:t>
            </a:r>
          </a:p>
          <a:p>
            <a:pPr marL="0" indent="0">
              <a:buNone/>
            </a:pPr>
            <a:endParaRPr lang="en-US" dirty="0" smtClean="0"/>
          </a:p>
          <a:p>
            <a:r>
              <a:rPr lang="en-US" dirty="0" smtClean="0"/>
              <a:t>On time submission</a:t>
            </a:r>
          </a:p>
          <a:p>
            <a:r>
              <a:rPr lang="en-US" dirty="0" smtClean="0"/>
              <a:t>Standard due dates falling on a weekend or holiday</a:t>
            </a:r>
          </a:p>
          <a:p>
            <a:r>
              <a:rPr lang="en-US" dirty="0" smtClean="0"/>
              <a:t>Late applications</a:t>
            </a:r>
          </a:p>
          <a:p>
            <a:r>
              <a:rPr lang="en-US" dirty="0" smtClean="0"/>
              <a:t>Post submission application materials</a:t>
            </a:r>
          </a:p>
          <a:p>
            <a:r>
              <a:rPr lang="en-US" dirty="0" smtClean="0"/>
              <a:t>Time limits for resubmitting application</a:t>
            </a:r>
          </a:p>
          <a:p>
            <a:r>
              <a:rPr lang="en-US" dirty="0" smtClean="0"/>
              <a:t>Resubmission timelines for new investigator R01 applications</a:t>
            </a:r>
          </a:p>
          <a:p>
            <a:r>
              <a:rPr lang="en-US" dirty="0" smtClean="0"/>
              <a:t>Etc…</a:t>
            </a:r>
          </a:p>
          <a:p>
            <a:endParaRPr lang="en-US" dirty="0" smtClean="0"/>
          </a:p>
          <a:p>
            <a:pPr marL="0" indent="0">
              <a:buNone/>
            </a:pPr>
            <a:endParaRPr lang="en-US" dirty="0"/>
          </a:p>
          <a:p>
            <a:pPr marL="0" indent="0">
              <a:buNone/>
            </a:pPr>
            <a:r>
              <a:rPr lang="en-US" dirty="0" smtClean="0">
                <a:solidFill>
                  <a:schemeClr val="accent3"/>
                </a:solidFill>
              </a:rPr>
              <a:t>grants.nih.gov/grants/funding/submissionpolicies.htm</a:t>
            </a:r>
            <a:endParaRPr lang="en-US" dirty="0">
              <a:solidFill>
                <a:schemeClr val="accent3"/>
              </a:solidFill>
            </a:endParaRPr>
          </a:p>
        </p:txBody>
      </p:sp>
    </p:spTree>
    <p:extLst>
      <p:ext uri="{BB962C8B-B14F-4D97-AF65-F5344CB8AC3E}">
        <p14:creationId xmlns:p14="http://schemas.microsoft.com/office/powerpoint/2010/main" val="140865652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solidFill>
                  <a:schemeClr val="accent3">
                    <a:lumMod val="75000"/>
                  </a:schemeClr>
                </a:solidFill>
              </a:rPr>
              <a:t>Doing the right </a:t>
            </a:r>
            <a:r>
              <a:rPr lang="en-US" sz="3600" dirty="0" smtClean="0">
                <a:solidFill>
                  <a:schemeClr val="accent3">
                    <a:lumMod val="75000"/>
                  </a:schemeClr>
                </a:solidFill>
              </a:rPr>
              <a:t>thing</a:t>
            </a:r>
            <a:endParaRPr lang="en-US" dirty="0"/>
          </a:p>
        </p:txBody>
      </p:sp>
      <p:pic>
        <p:nvPicPr>
          <p:cNvPr id="34819" name="Picture 7" descr="&quot;&quot;&#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7321" y="1752600"/>
            <a:ext cx="4286250" cy="448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628344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he Grants Policy section of http://grants.nih.gov has info on grants policy, peer review, human subjects, public access and mor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713388" cy="6858000"/>
          </a:xfrm>
          <a:prstGeom prst="rect">
            <a:avLst/>
          </a:prstGeom>
        </p:spPr>
      </p:pic>
      <p:sp>
        <p:nvSpPr>
          <p:cNvPr id="35844" name="Rectangle 4" descr="&quot;&quot;"/>
          <p:cNvSpPr>
            <a:spLocks noChangeArrowheads="1"/>
          </p:cNvSpPr>
          <p:nvPr/>
        </p:nvSpPr>
        <p:spPr bwMode="auto">
          <a:xfrm>
            <a:off x="0" y="5486400"/>
            <a:ext cx="1981200" cy="1371600"/>
          </a:xfrm>
          <a:prstGeom prst="rect">
            <a:avLst/>
          </a:prstGeom>
          <a:noFill/>
          <a:ln w="57150" cmpd="tri">
            <a:solidFill>
              <a:srgbClr val="FF000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pic>
        <p:nvPicPr>
          <p:cNvPr id="4" name="Picture 3" descr="&quot;&quot;"/>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38400" y="533400"/>
            <a:ext cx="3962400" cy="5663431"/>
          </a:xfrm>
          <a:prstGeom prst="rect">
            <a:avLst/>
          </a:prstGeom>
          <a:ln w="88900" cap="sq" cmpd="thickThin">
            <a:solidFill>
              <a:srgbClr val="FF0000"/>
            </a:solidFill>
            <a:prstDash val="solid"/>
            <a:miter lim="800000"/>
          </a:ln>
          <a:effectLst>
            <a:innerShdw blurRad="76200">
              <a:srgbClr val="000000"/>
            </a:innerShdw>
          </a:effectLst>
        </p:spPr>
      </p:pic>
      <p:sp>
        <p:nvSpPr>
          <p:cNvPr id="35843" name="Text Box 3" descr="&quot;&quot;"/>
          <p:cNvSpPr txBox="1">
            <a:spLocks noChangeArrowheads="1"/>
          </p:cNvSpPr>
          <p:nvPr/>
        </p:nvSpPr>
        <p:spPr bwMode="auto">
          <a:xfrm>
            <a:off x="4953000" y="228600"/>
            <a:ext cx="3505200" cy="379412"/>
          </a:xfrm>
          <a:prstGeom prst="rect">
            <a:avLst/>
          </a:prstGeom>
          <a:solidFill>
            <a:srgbClr val="FFFF00"/>
          </a:solidFill>
          <a:ln w="12700">
            <a:solidFill>
              <a:schemeClr val="tx2"/>
            </a:solidFill>
            <a:miter lim="800000"/>
            <a:headEnd type="none" w="sm" len="sm"/>
            <a:tailEnd type="none" w="sm" len="sm"/>
          </a:ln>
        </p:spPr>
        <p:txBody>
          <a:bodyPr>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a:spcBef>
                <a:spcPct val="50000"/>
              </a:spcBef>
            </a:pPr>
            <a:r>
              <a:rPr lang="en-US" sz="1800" b="1" dirty="0">
                <a:solidFill>
                  <a:schemeClr val="tx2"/>
                </a:solidFill>
                <a:hlinkClick r:id="rId5"/>
              </a:rPr>
              <a:t>http://www.grants.nih.gov/</a:t>
            </a:r>
            <a:endParaRPr lang="en-US" sz="1800" b="1" dirty="0">
              <a:solidFill>
                <a:schemeClr val="tx2"/>
              </a:solidFill>
            </a:endParaRPr>
          </a:p>
        </p:txBody>
      </p:sp>
      <p:sp>
        <p:nvSpPr>
          <p:cNvPr id="6" name="Right Arrow 5" descr="&quot;&quot;"/>
          <p:cNvSpPr/>
          <p:nvPr/>
        </p:nvSpPr>
        <p:spPr>
          <a:xfrm rot="8472502">
            <a:off x="5571314" y="733529"/>
            <a:ext cx="1179998" cy="493311"/>
          </a:xfrm>
          <a:prstGeom prst="rightArrow">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ight Arrow 7" descr="&quot;&quot;"/>
          <p:cNvSpPr/>
          <p:nvPr/>
        </p:nvSpPr>
        <p:spPr>
          <a:xfrm rot="8472502">
            <a:off x="5522982" y="1889945"/>
            <a:ext cx="1179998" cy="493311"/>
          </a:xfrm>
          <a:prstGeom prst="rightArrow">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ight Arrow 9" descr="&quot;&quot;"/>
          <p:cNvSpPr/>
          <p:nvPr/>
        </p:nvSpPr>
        <p:spPr>
          <a:xfrm rot="8472502">
            <a:off x="5610065" y="3013703"/>
            <a:ext cx="1179998" cy="493311"/>
          </a:xfrm>
          <a:prstGeom prst="rightArrow">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ight Arrow 10" descr="&quot;&quot;"/>
          <p:cNvSpPr/>
          <p:nvPr/>
        </p:nvSpPr>
        <p:spPr>
          <a:xfrm rot="8472502">
            <a:off x="5522982" y="4425846"/>
            <a:ext cx="1179998" cy="493311"/>
          </a:xfrm>
          <a:prstGeom prst="rightArrow">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78988" y="-990600"/>
            <a:ext cx="8534400" cy="758825"/>
          </a:xfrm>
        </p:spPr>
        <p:txBody>
          <a:bodyPr/>
          <a:lstStyle/>
          <a:p>
            <a:r>
              <a:rPr lang="en-US" dirty="0" smtClean="0"/>
              <a:t>Grants Policy Resources</a:t>
            </a:r>
            <a:endParaRPr lang="en-US" dirty="0"/>
          </a:p>
        </p:txBody>
      </p:sp>
    </p:spTree>
    <p:extLst>
      <p:ext uri="{BB962C8B-B14F-4D97-AF65-F5344CB8AC3E}">
        <p14:creationId xmlns:p14="http://schemas.microsoft.com/office/powerpoint/2010/main" val="2713704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0" presetClass="exit" presetSubtype="0" fill="hold" grpId="1" nodeType="clickEffect">
                                  <p:stCondLst>
                                    <p:cond delay="0"/>
                                  </p:stCondLst>
                                  <p:childTnLst>
                                    <p:animEffect transition="out" filter="fade">
                                      <p:cBhvr>
                                        <p:cTn id="17" dur="500"/>
                                        <p:tgtEl>
                                          <p:spTgt spid="6"/>
                                        </p:tgtEl>
                                      </p:cBhvr>
                                    </p:animEffect>
                                    <p:set>
                                      <p:cBhvr>
                                        <p:cTn id="18" dur="1" fill="hold">
                                          <p:stCondLst>
                                            <p:cond delay="499"/>
                                          </p:stCondLst>
                                        </p:cTn>
                                        <p:tgtEl>
                                          <p:spTgt spid="6"/>
                                        </p:tgtEl>
                                        <p:attrNameLst>
                                          <p:attrName>style.visibility</p:attrName>
                                        </p:attrNameLst>
                                      </p:cBhvr>
                                      <p:to>
                                        <p:strVal val="hidden"/>
                                      </p:to>
                                    </p:set>
                                  </p:childTnLst>
                                </p:cTn>
                              </p:par>
                              <p:par>
                                <p:cTn id="19" presetID="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0" presetClass="exit" presetSubtype="0" fill="hold" grpId="1" nodeType="clickEffect">
                                  <p:stCondLst>
                                    <p:cond delay="0"/>
                                  </p:stCondLst>
                                  <p:childTnLst>
                                    <p:animEffect transition="out" filter="fade">
                                      <p:cBhvr>
                                        <p:cTn id="24" dur="500"/>
                                        <p:tgtEl>
                                          <p:spTgt spid="8"/>
                                        </p:tgtEl>
                                      </p:cBhvr>
                                    </p:animEffect>
                                    <p:set>
                                      <p:cBhvr>
                                        <p:cTn id="25" dur="1" fill="hold">
                                          <p:stCondLst>
                                            <p:cond delay="499"/>
                                          </p:stCondLst>
                                        </p:cTn>
                                        <p:tgtEl>
                                          <p:spTgt spid="8"/>
                                        </p:tgtEl>
                                        <p:attrNameLst>
                                          <p:attrName>style.visibility</p:attrName>
                                        </p:attrNameLst>
                                      </p:cBhvr>
                                      <p:to>
                                        <p:strVal val="hidden"/>
                                      </p:to>
                                    </p:set>
                                  </p:childTnLst>
                                </p:cTn>
                              </p:par>
                              <p:par>
                                <p:cTn id="26" presetID="1" presetClass="entr" presetSubtype="0"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grpId="1" nodeType="clickEffect">
                                  <p:stCondLst>
                                    <p:cond delay="0"/>
                                  </p:stCondLst>
                                  <p:childTnLst>
                                    <p:animEffect transition="out" filter="fade">
                                      <p:cBhvr>
                                        <p:cTn id="31" dur="500"/>
                                        <p:tgtEl>
                                          <p:spTgt spid="10"/>
                                        </p:tgtEl>
                                      </p:cBhvr>
                                    </p:animEffect>
                                    <p:set>
                                      <p:cBhvr>
                                        <p:cTn id="32" dur="1" fill="hold">
                                          <p:stCondLst>
                                            <p:cond delay="499"/>
                                          </p:stCondLst>
                                        </p:cTn>
                                        <p:tgtEl>
                                          <p:spTgt spid="10"/>
                                        </p:tgtEl>
                                        <p:attrNameLst>
                                          <p:attrName>style.visibility</p:attrName>
                                        </p:attrNameLst>
                                      </p:cBhvr>
                                      <p:to>
                                        <p:strVal val="hidden"/>
                                      </p:to>
                                    </p:set>
                                  </p:childTnLst>
                                </p:cTn>
                              </p:par>
                              <p:par>
                                <p:cTn id="33" presetID="1"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0" presetClass="exit" presetSubtype="0" fill="hold" grpId="1" nodeType="clickEffect">
                                  <p:stCondLst>
                                    <p:cond delay="0"/>
                                  </p:stCondLst>
                                  <p:childTnLst>
                                    <p:animEffect transition="out" filter="fade">
                                      <p:cBhvr>
                                        <p:cTn id="38" dur="500"/>
                                        <p:tgtEl>
                                          <p:spTgt spid="11"/>
                                        </p:tgtEl>
                                      </p:cBhvr>
                                    </p:animEffect>
                                    <p:set>
                                      <p:cBhvr>
                                        <p:cTn id="39"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8" grpId="0" animBg="1"/>
      <p:bldP spid="8" grpId="1" animBg="1"/>
      <p:bldP spid="10" grpId="0" animBg="1"/>
      <p:bldP spid="10" grpId="1" animBg="1"/>
      <p:bldP spid="11" grpId="0" animBg="1"/>
      <p:bldP spid="11" grpId="1"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9" descr="change_00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48000" y="2514600"/>
            <a:ext cx="4857750" cy="323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3" name="Rectangle 3"/>
          <p:cNvSpPr>
            <a:spLocks noChangeArrowheads="1"/>
          </p:cNvSpPr>
          <p:nvPr/>
        </p:nvSpPr>
        <p:spPr bwMode="auto">
          <a:xfrm>
            <a:off x="533400" y="1447800"/>
            <a:ext cx="8229600" cy="4983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eaLnBrk="1" hangingPunct="1">
              <a:spcBef>
                <a:spcPct val="20000"/>
              </a:spcBef>
            </a:pPr>
            <a:endParaRPr lang="en-US" sz="2800" dirty="0">
              <a:solidFill>
                <a:srgbClr val="008000"/>
              </a:solidFill>
            </a:endParaRPr>
          </a:p>
        </p:txBody>
      </p:sp>
      <p:sp>
        <p:nvSpPr>
          <p:cNvPr id="2" name="Title 1"/>
          <p:cNvSpPr>
            <a:spLocks noGrp="1"/>
          </p:cNvSpPr>
          <p:nvPr>
            <p:ph type="title"/>
          </p:nvPr>
        </p:nvSpPr>
        <p:spPr>
          <a:xfrm>
            <a:off x="228600" y="228600"/>
            <a:ext cx="8534400" cy="758825"/>
          </a:xfrm>
        </p:spPr>
        <p:txBody>
          <a:bodyPr>
            <a:normAutofit fontScale="90000"/>
          </a:bodyPr>
          <a:lstStyle/>
          <a:p>
            <a:pPr marL="273050" lvl="0" indent="-273050">
              <a:spcBef>
                <a:spcPct val="20000"/>
              </a:spcBef>
            </a:pPr>
            <a:r>
              <a:rPr lang="en-US" sz="3600" dirty="0">
                <a:solidFill>
                  <a:srgbClr val="669900"/>
                </a:solidFill>
              </a:rPr>
              <a:t>Make sense of our ever changing environment</a:t>
            </a:r>
          </a:p>
        </p:txBody>
      </p:sp>
    </p:spTree>
    <p:extLst>
      <p:ext uri="{BB962C8B-B14F-4D97-AF65-F5344CB8AC3E}">
        <p14:creationId xmlns:p14="http://schemas.microsoft.com/office/powerpoint/2010/main" val="18401953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screenshot of http://grants.nih.gov highlighting right hand column with blog, new and events, social media and mo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1" y="-106017"/>
            <a:ext cx="9479019" cy="6781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1987" name="Rectangle 4" descr="&quot;&quot;"/>
          <p:cNvSpPr>
            <a:spLocks noChangeArrowheads="1"/>
          </p:cNvSpPr>
          <p:nvPr/>
        </p:nvSpPr>
        <p:spPr bwMode="auto">
          <a:xfrm>
            <a:off x="6781800" y="1143000"/>
            <a:ext cx="2362200" cy="4419600"/>
          </a:xfrm>
          <a:prstGeom prst="rect">
            <a:avLst/>
          </a:prstGeom>
          <a:noFill/>
          <a:ln w="57150" cmpd="tri">
            <a:solidFill>
              <a:srgbClr val="FF000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41988" name="Text Box 3" descr="&quot;&quot;"/>
          <p:cNvSpPr txBox="1">
            <a:spLocks noChangeArrowheads="1"/>
          </p:cNvSpPr>
          <p:nvPr/>
        </p:nvSpPr>
        <p:spPr bwMode="auto">
          <a:xfrm>
            <a:off x="5410200" y="136412"/>
            <a:ext cx="3084593" cy="830997"/>
          </a:xfrm>
          <a:prstGeom prst="rect">
            <a:avLst/>
          </a:prstGeom>
          <a:solidFill>
            <a:srgbClr val="FFFF99"/>
          </a:solidFill>
          <a:ln w="12700">
            <a:solidFill>
              <a:schemeClr val="tx2"/>
            </a:solidFill>
            <a:miter lim="800000"/>
            <a:headEnd type="none" w="sm" len="sm"/>
            <a:tailEnd type="none" w="sm" len="sm"/>
          </a:ln>
        </p:spPr>
        <p:txBody>
          <a:bodyPr wrap="square">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a:spcBef>
                <a:spcPct val="50000"/>
              </a:spcBef>
            </a:pPr>
            <a:r>
              <a:rPr lang="en-US" b="1" dirty="0" smtClean="0">
                <a:solidFill>
                  <a:schemeClr val="tx2"/>
                </a:solidFill>
              </a:rPr>
              <a:t>Get Connected @ grants.nih.gov</a:t>
            </a:r>
            <a:endParaRPr lang="en-US" b="1" dirty="0">
              <a:solidFill>
                <a:schemeClr val="tx2"/>
              </a:solidFill>
            </a:endParaRPr>
          </a:p>
        </p:txBody>
      </p:sp>
      <p:pic>
        <p:nvPicPr>
          <p:cNvPr id="4100" name="Picture 4" descr="&quot;&quo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16896" y="967409"/>
            <a:ext cx="3252787" cy="58705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itle 4"/>
          <p:cNvSpPr>
            <a:spLocks noGrp="1"/>
          </p:cNvSpPr>
          <p:nvPr>
            <p:ph type="title"/>
          </p:nvPr>
        </p:nvSpPr>
        <p:spPr>
          <a:xfrm>
            <a:off x="301625" y="-990600"/>
            <a:ext cx="8534400" cy="758825"/>
          </a:xfrm>
        </p:spPr>
        <p:txBody>
          <a:bodyPr/>
          <a:lstStyle/>
          <a:p>
            <a:r>
              <a:rPr lang="en-US" dirty="0" smtClean="0"/>
              <a:t>Get Connected @ Grants.nih.gov</a:t>
            </a:r>
            <a:endParaRPr lang="en-US" dirty="0"/>
          </a:p>
        </p:txBody>
      </p:sp>
    </p:spTree>
    <p:extLst>
      <p:ext uri="{BB962C8B-B14F-4D97-AF65-F5344CB8AC3E}">
        <p14:creationId xmlns:p14="http://schemas.microsoft.com/office/powerpoint/2010/main" val="1095377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1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Subscribe to the monthly Nexus for a summary of NIH grant happenings, resources, events.&#10;Join the discussion on the Rock Talk blog!  http://nexus.od.nih.gov&#10;&#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62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3011" name="Text Box 5" descr="&quot;&quot;"/>
          <p:cNvSpPr txBox="1">
            <a:spLocks noChangeArrowheads="1"/>
          </p:cNvSpPr>
          <p:nvPr/>
        </p:nvSpPr>
        <p:spPr bwMode="auto">
          <a:xfrm>
            <a:off x="914400" y="5257800"/>
            <a:ext cx="3352800" cy="469900"/>
          </a:xfrm>
          <a:prstGeom prst="rect">
            <a:avLst/>
          </a:prstGeom>
          <a:solidFill>
            <a:srgbClr val="FFFF99"/>
          </a:solidFill>
          <a:ln w="12700">
            <a:solidFill>
              <a:schemeClr val="tx2"/>
            </a:solidFill>
            <a:miter lim="800000"/>
            <a:headEnd type="none" w="sm" len="sm"/>
            <a:tailEnd type="none" w="sm" len="sm"/>
          </a:ln>
        </p:spPr>
        <p:txBody>
          <a:bodyPr>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a:spcBef>
                <a:spcPct val="50000"/>
              </a:spcBef>
            </a:pPr>
            <a:r>
              <a:rPr lang="en-US" dirty="0"/>
              <a:t>http://</a:t>
            </a:r>
            <a:r>
              <a:rPr lang="en-US" dirty="0" err="1"/>
              <a:t>nexus.od.nih.gov</a:t>
            </a:r>
            <a:endParaRPr lang="en-US" dirty="0"/>
          </a:p>
        </p:txBody>
      </p:sp>
      <p:sp>
        <p:nvSpPr>
          <p:cNvPr id="43012" name="Text Box 5" descr="&quot;&quot;"/>
          <p:cNvSpPr txBox="1">
            <a:spLocks noChangeArrowheads="1"/>
          </p:cNvSpPr>
          <p:nvPr/>
        </p:nvSpPr>
        <p:spPr bwMode="auto">
          <a:xfrm>
            <a:off x="5105400" y="3962400"/>
            <a:ext cx="3886200" cy="2514600"/>
          </a:xfrm>
          <a:prstGeom prst="rect">
            <a:avLst/>
          </a:prstGeom>
          <a:solidFill>
            <a:srgbClr val="FFFF99"/>
          </a:solidFill>
          <a:ln w="12700">
            <a:solidFill>
              <a:schemeClr val="tx2"/>
            </a:solidFill>
            <a:miter lim="800000"/>
            <a:headEnd type="none" w="sm" len="sm"/>
            <a:tailEnd type="none" w="sm" len="sm"/>
          </a:ln>
        </p:spPr>
        <p:txBody>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a:spcBef>
                <a:spcPct val="50000"/>
              </a:spcBef>
            </a:pPr>
            <a:r>
              <a:rPr lang="en-US" dirty="0"/>
              <a:t>Subscribe to the monthly Nexus for a summary of NIH grant happenings, resources, events.</a:t>
            </a:r>
          </a:p>
          <a:p>
            <a:pPr algn="ctr">
              <a:spcBef>
                <a:spcPct val="50000"/>
              </a:spcBef>
            </a:pPr>
            <a:r>
              <a:rPr lang="en-US" b="1" dirty="0">
                <a:solidFill>
                  <a:srgbClr val="FF0000"/>
                </a:solidFill>
              </a:rPr>
              <a:t>Join the discussion on the Rock Talk blog!</a:t>
            </a:r>
          </a:p>
          <a:p>
            <a:pPr algn="ctr">
              <a:spcBef>
                <a:spcPct val="50000"/>
              </a:spcBef>
            </a:pPr>
            <a:endParaRPr lang="en-US" dirty="0"/>
          </a:p>
          <a:p>
            <a:pPr algn="ctr">
              <a:spcBef>
                <a:spcPct val="50000"/>
              </a:spcBef>
            </a:pPr>
            <a:endParaRPr lang="en-US" dirty="0"/>
          </a:p>
          <a:p>
            <a:pPr algn="ctr">
              <a:spcBef>
                <a:spcPct val="50000"/>
              </a:spcBef>
            </a:pPr>
            <a:r>
              <a:rPr lang="en-US" dirty="0"/>
              <a:t> </a:t>
            </a:r>
          </a:p>
        </p:txBody>
      </p:sp>
      <p:sp>
        <p:nvSpPr>
          <p:cNvPr id="43013" name="Text Box 5"/>
          <p:cNvSpPr txBox="1">
            <a:spLocks noChangeArrowheads="1"/>
          </p:cNvSpPr>
          <p:nvPr/>
        </p:nvSpPr>
        <p:spPr bwMode="auto">
          <a:xfrm>
            <a:off x="-609600" y="9067800"/>
            <a:ext cx="3352800" cy="469900"/>
          </a:xfrm>
          <a:prstGeom prst="rect">
            <a:avLst/>
          </a:prstGeom>
          <a:solidFill>
            <a:srgbClr val="FFFF00"/>
          </a:solidFill>
          <a:ln w="12700">
            <a:solidFill>
              <a:schemeClr val="tx2"/>
            </a:solidFill>
            <a:miter lim="800000"/>
            <a:headEnd type="none" w="sm" len="sm"/>
            <a:tailEnd type="none" w="sm" len="sm"/>
          </a:ln>
        </p:spPr>
        <p:txBody>
          <a:bodyPr>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a:spcBef>
                <a:spcPct val="50000"/>
              </a:spcBef>
            </a:pPr>
            <a:r>
              <a:rPr lang="en-US"/>
              <a:t>http://nexus.od.nih.gov</a:t>
            </a:r>
          </a:p>
        </p:txBody>
      </p:sp>
      <p:sp>
        <p:nvSpPr>
          <p:cNvPr id="3" name="Title 2"/>
          <p:cNvSpPr>
            <a:spLocks noGrp="1"/>
          </p:cNvSpPr>
          <p:nvPr>
            <p:ph type="title"/>
          </p:nvPr>
        </p:nvSpPr>
        <p:spPr>
          <a:xfrm>
            <a:off x="301625" y="-914400"/>
            <a:ext cx="8534400" cy="758825"/>
          </a:xfrm>
        </p:spPr>
        <p:txBody>
          <a:bodyPr/>
          <a:lstStyle/>
          <a:p>
            <a:r>
              <a:rPr lang="en-US" dirty="0" smtClean="0"/>
              <a:t>Extramural Nexus and Rock Talk Blog</a:t>
            </a:r>
            <a:endParaRPr lang="en-US" dirty="0"/>
          </a:p>
        </p:txBody>
      </p:sp>
    </p:spTree>
    <p:extLst>
      <p:ext uri="{BB962C8B-B14F-4D97-AF65-F5344CB8AC3E}">
        <p14:creationId xmlns:p14="http://schemas.microsoft.com/office/powerpoint/2010/main" val="428315721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04800"/>
            <a:ext cx="8534400" cy="758825"/>
          </a:xfrm>
        </p:spPr>
        <p:txBody>
          <a:bodyPr>
            <a:normAutofit fontScale="90000"/>
          </a:bodyPr>
          <a:lstStyle/>
          <a:p>
            <a:r>
              <a:rPr lang="en-US" dirty="0" smtClean="0"/>
              <a:t>Connect with us on social media!</a:t>
            </a:r>
            <a:r>
              <a:rPr lang="en-US" dirty="0"/>
              <a:t/>
            </a:r>
            <a:br>
              <a:rPr lang="en-US" dirty="0"/>
            </a:br>
            <a:r>
              <a:rPr lang="en-US" dirty="0" smtClean="0"/>
              <a:t>grants.nih.gov/grants/social_media.htm</a:t>
            </a:r>
            <a:endParaRPr lang="en-US" dirty="0"/>
          </a:p>
        </p:txBody>
      </p:sp>
      <p:sp>
        <p:nvSpPr>
          <p:cNvPr id="4" name="Slide Number Placeholder 3"/>
          <p:cNvSpPr>
            <a:spLocks noGrp="1"/>
          </p:cNvSpPr>
          <p:nvPr>
            <p:ph type="sldNum" sz="quarter" idx="16"/>
          </p:nvPr>
        </p:nvSpPr>
        <p:spPr/>
        <p:txBody>
          <a:bodyPr/>
          <a:lstStyle/>
          <a:p>
            <a:pPr>
              <a:defRPr/>
            </a:pPr>
            <a:fld id="{41303DC8-D049-4606-B080-DDC65A2B61F5}" type="slidenum">
              <a:rPr lang="en-US" smtClean="0"/>
              <a:pPr>
                <a:defRPr/>
              </a:pPr>
              <a:t>56</a:t>
            </a:fld>
            <a:endParaRPr lang="en-US" dirty="0"/>
          </a:p>
        </p:txBody>
      </p:sp>
      <p:grpSp>
        <p:nvGrpSpPr>
          <p:cNvPr id="6" name="Group 5" descr="blog - rock talk, podcast called all about grants, google plus page called nIH grants, Twitter feeds @NIHgrnts, @NIHfunding, @Rocktlaking, and more.  LinkedIn page called the NIH Office of Extramural research, YouTube channel called NIHgrants, Facebook page for Loan Repayment Program and AREA."/>
          <p:cNvGrpSpPr/>
          <p:nvPr/>
        </p:nvGrpSpPr>
        <p:grpSpPr>
          <a:xfrm>
            <a:off x="2184976" y="1447800"/>
            <a:ext cx="3200400" cy="1162370"/>
            <a:chOff x="2184976" y="1600200"/>
            <a:chExt cx="3200400" cy="1162370"/>
          </a:xfrm>
        </p:grpSpPr>
        <p:pic>
          <p:nvPicPr>
            <p:cNvPr id="7180" name="Picture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84976" y="1600200"/>
              <a:ext cx="3200400" cy="11547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3657600" y="2362460"/>
              <a:ext cx="1292983" cy="400110"/>
            </a:xfrm>
            <a:prstGeom prst="rect">
              <a:avLst/>
            </a:prstGeom>
            <a:noFill/>
          </p:spPr>
          <p:txBody>
            <a:bodyPr wrap="none" rtlCol="0">
              <a:spAutoFit/>
            </a:bodyPr>
            <a:lstStyle/>
            <a:p>
              <a:r>
                <a:rPr lang="en-US" sz="2000" dirty="0" smtClean="0">
                  <a:solidFill>
                    <a:schemeClr val="tx1">
                      <a:lumMod val="65000"/>
                      <a:lumOff val="35000"/>
                    </a:schemeClr>
                  </a:solidFill>
                </a:rPr>
                <a:t>Rock Talk</a:t>
              </a:r>
              <a:endParaRPr lang="en-US" sz="2000" dirty="0">
                <a:solidFill>
                  <a:schemeClr val="tx1">
                    <a:lumMod val="65000"/>
                    <a:lumOff val="35000"/>
                  </a:schemeClr>
                </a:solidFill>
              </a:endParaRPr>
            </a:p>
          </p:txBody>
        </p:sp>
      </p:grpSp>
      <p:grpSp>
        <p:nvGrpSpPr>
          <p:cNvPr id="12" name="Group 11" descr="&quot;&quot;"/>
          <p:cNvGrpSpPr/>
          <p:nvPr/>
        </p:nvGrpSpPr>
        <p:grpSpPr>
          <a:xfrm>
            <a:off x="5317729" y="1923232"/>
            <a:ext cx="3405187" cy="1347507"/>
            <a:chOff x="5510213" y="2133600"/>
            <a:chExt cx="3405187" cy="1347507"/>
          </a:xfrm>
        </p:grpSpPr>
        <p:pic>
          <p:nvPicPr>
            <p:cNvPr id="7179"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10213" y="2133600"/>
              <a:ext cx="3405187" cy="13475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TextBox 16"/>
            <p:cNvSpPr txBox="1"/>
            <p:nvPr/>
          </p:nvSpPr>
          <p:spPr>
            <a:xfrm>
              <a:off x="6682874" y="3080997"/>
              <a:ext cx="2036391" cy="400110"/>
            </a:xfrm>
            <a:prstGeom prst="rect">
              <a:avLst/>
            </a:prstGeom>
            <a:noFill/>
          </p:spPr>
          <p:txBody>
            <a:bodyPr wrap="none" rtlCol="0">
              <a:spAutoFit/>
            </a:bodyPr>
            <a:lstStyle/>
            <a:p>
              <a:r>
                <a:rPr lang="en-US" sz="2000" dirty="0" smtClean="0">
                  <a:solidFill>
                    <a:schemeClr val="tx1">
                      <a:lumMod val="65000"/>
                      <a:lumOff val="35000"/>
                    </a:schemeClr>
                  </a:solidFill>
                </a:rPr>
                <a:t>All About Grants</a:t>
              </a:r>
              <a:endParaRPr lang="en-US" sz="2000" dirty="0">
                <a:solidFill>
                  <a:schemeClr val="tx1">
                    <a:lumMod val="65000"/>
                    <a:lumOff val="35000"/>
                  </a:schemeClr>
                </a:solidFill>
              </a:endParaRPr>
            </a:p>
          </p:txBody>
        </p:sp>
      </p:grpSp>
      <p:grpSp>
        <p:nvGrpSpPr>
          <p:cNvPr id="7" name="Group 6" descr="&quot;&quot;"/>
          <p:cNvGrpSpPr/>
          <p:nvPr/>
        </p:nvGrpSpPr>
        <p:grpSpPr>
          <a:xfrm>
            <a:off x="46350" y="2990863"/>
            <a:ext cx="3227138" cy="1009369"/>
            <a:chOff x="46350" y="2990863"/>
            <a:chExt cx="3227138" cy="1009369"/>
          </a:xfrm>
        </p:grpSpPr>
        <p:pic>
          <p:nvPicPr>
            <p:cNvPr id="7177"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9901388">
              <a:off x="46350" y="2990863"/>
              <a:ext cx="3227138" cy="10093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TextBox 17"/>
            <p:cNvSpPr txBox="1"/>
            <p:nvPr/>
          </p:nvSpPr>
          <p:spPr>
            <a:xfrm rot="19878304">
              <a:off x="1652666" y="3311240"/>
              <a:ext cx="1465466" cy="400110"/>
            </a:xfrm>
            <a:prstGeom prst="rect">
              <a:avLst/>
            </a:prstGeom>
            <a:noFill/>
          </p:spPr>
          <p:txBody>
            <a:bodyPr wrap="none" rtlCol="0">
              <a:spAutoFit/>
            </a:bodyPr>
            <a:lstStyle/>
            <a:p>
              <a:r>
                <a:rPr lang="en-US" sz="2000" dirty="0" smtClean="0">
                  <a:solidFill>
                    <a:schemeClr val="tx1">
                      <a:lumMod val="65000"/>
                      <a:lumOff val="35000"/>
                    </a:schemeClr>
                  </a:solidFill>
                </a:rPr>
                <a:t>NIH Grants</a:t>
              </a:r>
              <a:endParaRPr lang="en-US" sz="2000" dirty="0">
                <a:solidFill>
                  <a:schemeClr val="tx1">
                    <a:lumMod val="65000"/>
                    <a:lumOff val="35000"/>
                  </a:schemeClr>
                </a:solidFill>
              </a:endParaRPr>
            </a:p>
          </p:txBody>
        </p:sp>
      </p:grpSp>
      <p:grpSp>
        <p:nvGrpSpPr>
          <p:cNvPr id="8" name="Group 7" descr="&quot;&quot;"/>
          <p:cNvGrpSpPr/>
          <p:nvPr/>
        </p:nvGrpSpPr>
        <p:grpSpPr>
          <a:xfrm>
            <a:off x="2971800" y="3327737"/>
            <a:ext cx="3372370" cy="1549063"/>
            <a:chOff x="2971800" y="3581400"/>
            <a:chExt cx="3372370" cy="1549063"/>
          </a:xfrm>
        </p:grpSpPr>
        <p:pic>
          <p:nvPicPr>
            <p:cNvPr id="7174"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71800" y="3581400"/>
              <a:ext cx="3092391" cy="9188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9" name="TextBox 18"/>
            <p:cNvSpPr txBox="1"/>
            <p:nvPr/>
          </p:nvSpPr>
          <p:spPr>
            <a:xfrm>
              <a:off x="4116829" y="4114800"/>
              <a:ext cx="2227341" cy="1015663"/>
            </a:xfrm>
            <a:prstGeom prst="rect">
              <a:avLst/>
            </a:prstGeom>
            <a:noFill/>
          </p:spPr>
          <p:txBody>
            <a:bodyPr wrap="none" rtlCol="0">
              <a:spAutoFit/>
            </a:bodyPr>
            <a:lstStyle/>
            <a:p>
              <a:r>
                <a:rPr lang="en-US" sz="2000" dirty="0" smtClean="0">
                  <a:solidFill>
                    <a:schemeClr val="tx1">
                      <a:lumMod val="65000"/>
                      <a:lumOff val="35000"/>
                    </a:schemeClr>
                  </a:solidFill>
                </a:rPr>
                <a:t>@</a:t>
              </a:r>
              <a:r>
                <a:rPr lang="en-US" sz="2000" dirty="0" err="1" smtClean="0">
                  <a:solidFill>
                    <a:schemeClr val="tx1">
                      <a:lumMod val="65000"/>
                      <a:lumOff val="35000"/>
                    </a:schemeClr>
                  </a:solidFill>
                </a:rPr>
                <a:t>NIHgrants</a:t>
              </a:r>
              <a:endParaRPr lang="en-US" sz="2000" dirty="0" smtClean="0">
                <a:solidFill>
                  <a:schemeClr val="tx1">
                    <a:lumMod val="65000"/>
                    <a:lumOff val="35000"/>
                  </a:schemeClr>
                </a:solidFill>
              </a:endParaRPr>
            </a:p>
            <a:p>
              <a:r>
                <a:rPr lang="en-US" sz="2000" dirty="0" smtClean="0">
                  <a:solidFill>
                    <a:schemeClr val="tx1">
                      <a:lumMod val="65000"/>
                      <a:lumOff val="35000"/>
                    </a:schemeClr>
                  </a:solidFill>
                </a:rPr>
                <a:t>@</a:t>
              </a:r>
              <a:r>
                <a:rPr lang="en-US" sz="2000" dirty="0" err="1" smtClean="0">
                  <a:solidFill>
                    <a:schemeClr val="tx1">
                      <a:lumMod val="65000"/>
                      <a:lumOff val="35000"/>
                    </a:schemeClr>
                  </a:solidFill>
                </a:rPr>
                <a:t>NIHfunding</a:t>
              </a:r>
              <a:endParaRPr lang="en-US" sz="2000" dirty="0" smtClean="0">
                <a:solidFill>
                  <a:schemeClr val="tx1">
                    <a:lumMod val="65000"/>
                    <a:lumOff val="35000"/>
                  </a:schemeClr>
                </a:solidFill>
              </a:endParaRPr>
            </a:p>
            <a:p>
              <a:r>
                <a:rPr lang="en-US" sz="2000" dirty="0" smtClean="0">
                  <a:solidFill>
                    <a:schemeClr val="tx1">
                      <a:lumMod val="65000"/>
                      <a:lumOff val="35000"/>
                    </a:schemeClr>
                  </a:solidFill>
                </a:rPr>
                <a:t>@</a:t>
              </a:r>
              <a:r>
                <a:rPr lang="en-US" sz="2000" dirty="0" err="1" smtClean="0">
                  <a:solidFill>
                    <a:schemeClr val="tx1">
                      <a:lumMod val="65000"/>
                      <a:lumOff val="35000"/>
                    </a:schemeClr>
                  </a:solidFill>
                </a:rPr>
                <a:t>RockTalking</a:t>
              </a:r>
              <a:r>
                <a:rPr lang="en-US" sz="2000" dirty="0" smtClean="0">
                  <a:solidFill>
                    <a:schemeClr val="tx1">
                      <a:lumMod val="65000"/>
                      <a:lumOff val="35000"/>
                    </a:schemeClr>
                  </a:solidFill>
                </a:rPr>
                <a:t> …</a:t>
              </a:r>
              <a:endParaRPr lang="en-US" sz="2000" dirty="0">
                <a:solidFill>
                  <a:schemeClr val="tx1">
                    <a:lumMod val="65000"/>
                    <a:lumOff val="35000"/>
                  </a:schemeClr>
                </a:solidFill>
              </a:endParaRPr>
            </a:p>
          </p:txBody>
        </p:sp>
      </p:grpSp>
      <p:grpSp>
        <p:nvGrpSpPr>
          <p:cNvPr id="10" name="Group 9" descr="&quot;&quot;"/>
          <p:cNvGrpSpPr/>
          <p:nvPr/>
        </p:nvGrpSpPr>
        <p:grpSpPr>
          <a:xfrm>
            <a:off x="3125857" y="5448472"/>
            <a:ext cx="3960743" cy="1320248"/>
            <a:chOff x="2971799" y="5448472"/>
            <a:chExt cx="3960743" cy="1320248"/>
          </a:xfrm>
        </p:grpSpPr>
        <p:pic>
          <p:nvPicPr>
            <p:cNvPr id="7175"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71799" y="5448472"/>
              <a:ext cx="3960743" cy="13202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1" name="TextBox 20"/>
            <p:cNvSpPr txBox="1"/>
            <p:nvPr/>
          </p:nvSpPr>
          <p:spPr>
            <a:xfrm>
              <a:off x="4149959" y="6341720"/>
              <a:ext cx="1338828" cy="400110"/>
            </a:xfrm>
            <a:prstGeom prst="rect">
              <a:avLst/>
            </a:prstGeom>
            <a:noFill/>
          </p:spPr>
          <p:txBody>
            <a:bodyPr wrap="none" rtlCol="0">
              <a:spAutoFit/>
            </a:bodyPr>
            <a:lstStyle/>
            <a:p>
              <a:r>
                <a:rPr lang="en-US" sz="2000" dirty="0" err="1" smtClean="0">
                  <a:solidFill>
                    <a:schemeClr val="tx1">
                      <a:lumMod val="65000"/>
                      <a:lumOff val="35000"/>
                    </a:schemeClr>
                  </a:solidFill>
                </a:rPr>
                <a:t>NIHgrants</a:t>
              </a:r>
              <a:endParaRPr lang="en-US" sz="2000" dirty="0">
                <a:solidFill>
                  <a:schemeClr val="tx1">
                    <a:lumMod val="65000"/>
                    <a:lumOff val="35000"/>
                  </a:schemeClr>
                </a:solidFill>
              </a:endParaRPr>
            </a:p>
          </p:txBody>
        </p:sp>
      </p:grpSp>
      <p:grpSp>
        <p:nvGrpSpPr>
          <p:cNvPr id="9" name="Group 8" descr="&quot;&quot;"/>
          <p:cNvGrpSpPr/>
          <p:nvPr/>
        </p:nvGrpSpPr>
        <p:grpSpPr>
          <a:xfrm>
            <a:off x="6054451" y="4572000"/>
            <a:ext cx="3165749" cy="1454313"/>
            <a:chOff x="6086429" y="4866619"/>
            <a:chExt cx="3165749" cy="1454313"/>
          </a:xfrm>
        </p:grpSpPr>
        <p:pic>
          <p:nvPicPr>
            <p:cNvPr id="7178" name="Picture 1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1756522">
              <a:off x="6253270" y="4866619"/>
              <a:ext cx="2895600" cy="1087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2" name="TextBox 21"/>
            <p:cNvSpPr txBox="1"/>
            <p:nvPr/>
          </p:nvSpPr>
          <p:spPr>
            <a:xfrm rot="1777686">
              <a:off x="6086429" y="5613046"/>
              <a:ext cx="3165749" cy="707886"/>
            </a:xfrm>
            <a:prstGeom prst="rect">
              <a:avLst/>
            </a:prstGeom>
            <a:noFill/>
          </p:spPr>
          <p:txBody>
            <a:bodyPr wrap="square" rtlCol="0">
              <a:spAutoFit/>
            </a:bodyPr>
            <a:lstStyle/>
            <a:p>
              <a:r>
                <a:rPr lang="en-US" sz="2000" dirty="0" smtClean="0">
                  <a:solidFill>
                    <a:schemeClr val="tx1">
                      <a:lumMod val="65000"/>
                      <a:lumOff val="35000"/>
                    </a:schemeClr>
                  </a:solidFill>
                </a:rPr>
                <a:t>NIH Office of Extramural Research</a:t>
              </a:r>
              <a:endParaRPr lang="en-US" sz="2000" dirty="0">
                <a:solidFill>
                  <a:schemeClr val="tx1">
                    <a:lumMod val="65000"/>
                    <a:lumOff val="35000"/>
                  </a:schemeClr>
                </a:solidFill>
              </a:endParaRPr>
            </a:p>
          </p:txBody>
        </p:sp>
      </p:grpSp>
      <p:grpSp>
        <p:nvGrpSpPr>
          <p:cNvPr id="11" name="Group 10" descr="&quot;&quot;"/>
          <p:cNvGrpSpPr/>
          <p:nvPr/>
        </p:nvGrpSpPr>
        <p:grpSpPr>
          <a:xfrm>
            <a:off x="228600" y="4674723"/>
            <a:ext cx="3914869" cy="1235833"/>
            <a:chOff x="228600" y="4674723"/>
            <a:chExt cx="3914869" cy="1235833"/>
          </a:xfrm>
        </p:grpSpPr>
        <p:pic>
          <p:nvPicPr>
            <p:cNvPr id="7176" name="Picture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20818596">
              <a:off x="228600" y="4674723"/>
              <a:ext cx="3732569" cy="10141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 name="TextBox 19"/>
            <p:cNvSpPr txBox="1"/>
            <p:nvPr/>
          </p:nvSpPr>
          <p:spPr>
            <a:xfrm rot="20867811">
              <a:off x="953172" y="5202670"/>
              <a:ext cx="3190297" cy="707886"/>
            </a:xfrm>
            <a:prstGeom prst="rect">
              <a:avLst/>
            </a:prstGeom>
            <a:noFill/>
          </p:spPr>
          <p:txBody>
            <a:bodyPr wrap="none" rtlCol="0">
              <a:spAutoFit/>
            </a:bodyPr>
            <a:lstStyle/>
            <a:p>
              <a:r>
                <a:rPr lang="en-US" sz="2000" dirty="0" smtClean="0">
                  <a:solidFill>
                    <a:schemeClr val="tx1">
                      <a:lumMod val="65000"/>
                      <a:lumOff val="35000"/>
                    </a:schemeClr>
                  </a:solidFill>
                </a:rPr>
                <a:t>Loan Repayment Program</a:t>
              </a:r>
            </a:p>
            <a:p>
              <a:r>
                <a:rPr lang="en-US" sz="2000" dirty="0" smtClean="0">
                  <a:solidFill>
                    <a:schemeClr val="tx1">
                      <a:lumMod val="65000"/>
                      <a:lumOff val="35000"/>
                    </a:schemeClr>
                  </a:solidFill>
                </a:rPr>
                <a:t>AREA</a:t>
              </a:r>
              <a:endParaRPr lang="en-US" sz="2000" dirty="0">
                <a:solidFill>
                  <a:schemeClr val="tx1">
                    <a:lumMod val="65000"/>
                    <a:lumOff val="35000"/>
                  </a:schemeClr>
                </a:solidFill>
              </a:endParaRPr>
            </a:p>
          </p:txBody>
        </p:sp>
      </p:grpSp>
    </p:spTree>
    <p:extLst>
      <p:ext uri="{BB962C8B-B14F-4D97-AF65-F5344CB8AC3E}">
        <p14:creationId xmlns:p14="http://schemas.microsoft.com/office/powerpoint/2010/main" val="491869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32698" y="-73025"/>
            <a:ext cx="8534400" cy="758825"/>
          </a:xfrm>
        </p:spPr>
        <p:txBody>
          <a:bodyPr/>
          <a:lstStyle/>
          <a:p>
            <a:r>
              <a:rPr lang="en-US" dirty="0" smtClean="0"/>
              <a:t>All About Grants Podcast</a:t>
            </a:r>
            <a:endParaRPr lang="en-US" dirty="0"/>
          </a:p>
        </p:txBody>
      </p:sp>
      <p:pic>
        <p:nvPicPr>
          <p:cNvPr id="45060" name="Picture 6" descr="graphic showing episone examples on preparing a successful grnt application and understaind hw your grant is reviewe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4800" y="838200"/>
            <a:ext cx="6318250" cy="593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7" name="Text Box 5" descr="&quot;&quot;"/>
          <p:cNvSpPr txBox="1">
            <a:spLocks noChangeArrowheads="1"/>
          </p:cNvSpPr>
          <p:nvPr/>
        </p:nvSpPr>
        <p:spPr bwMode="auto">
          <a:xfrm>
            <a:off x="5791200" y="632698"/>
            <a:ext cx="3048000" cy="2339102"/>
          </a:xfrm>
          <a:prstGeom prst="rect">
            <a:avLst/>
          </a:prstGeom>
          <a:solidFill>
            <a:srgbClr val="FFFF99"/>
          </a:solidFill>
          <a:ln w="12700">
            <a:solidFill>
              <a:schemeClr val="tx2"/>
            </a:solidFill>
            <a:miter lim="800000"/>
            <a:headEnd type="none" w="sm" len="sm"/>
            <a:tailEnd type="none" w="sm" len="sm"/>
          </a:ln>
        </p:spPr>
        <p:txBody>
          <a:bodyPr wrap="square">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a:spcBef>
                <a:spcPct val="50000"/>
              </a:spcBef>
            </a:pPr>
            <a:r>
              <a:rPr lang="en-US" dirty="0"/>
              <a:t>All About Grants Channel on </a:t>
            </a:r>
            <a:r>
              <a:rPr lang="en-US" dirty="0" smtClean="0"/>
              <a:t>iTunes or download directly from webpage</a:t>
            </a:r>
          </a:p>
          <a:p>
            <a:pPr algn="ctr">
              <a:spcBef>
                <a:spcPct val="50000"/>
              </a:spcBef>
            </a:pPr>
            <a:r>
              <a:rPr lang="en-US" sz="2000" dirty="0" smtClean="0"/>
              <a:t>grants.nih.gov/podcasts/</a:t>
            </a:r>
            <a:r>
              <a:rPr lang="en-US" sz="2000" dirty="0" err="1" smtClean="0"/>
              <a:t>All_About_Grants</a:t>
            </a:r>
            <a:r>
              <a:rPr lang="en-US" sz="2000" dirty="0" smtClean="0"/>
              <a:t> </a:t>
            </a:r>
            <a:endParaRPr lang="en-US" sz="2000" dirty="0"/>
          </a:p>
        </p:txBody>
      </p:sp>
      <p:pic>
        <p:nvPicPr>
          <p:cNvPr id="8" name="Picture 14" descr="&quot;&quo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114844">
            <a:off x="7533377" y="3181350"/>
            <a:ext cx="1136650" cy="124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06396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625" y="-914400"/>
            <a:ext cx="8534400" cy="758825"/>
          </a:xfrm>
        </p:spPr>
        <p:txBody>
          <a:bodyPr/>
          <a:lstStyle/>
          <a:p>
            <a:r>
              <a:rPr lang="en-US" dirty="0" smtClean="0"/>
              <a:t>NIH Grants YouTube Channel</a:t>
            </a:r>
            <a:endParaRPr lang="en-US" dirty="0"/>
          </a:p>
        </p:txBody>
      </p:sp>
      <p:sp>
        <p:nvSpPr>
          <p:cNvPr id="3" name="Content Placeholder 2"/>
          <p:cNvSpPr>
            <a:spLocks noGrp="1"/>
          </p:cNvSpPr>
          <p:nvPr>
            <p:ph sz="quarter" idx="13"/>
          </p:nvPr>
        </p:nvSpPr>
        <p:spPr/>
        <p:txBody>
          <a:bodyPr/>
          <a:lstStyle/>
          <a:p>
            <a:endParaRPr lang="en-US"/>
          </a:p>
        </p:txBody>
      </p:sp>
      <p:sp>
        <p:nvSpPr>
          <p:cNvPr id="4" name="Slide Number Placeholder 3"/>
          <p:cNvSpPr>
            <a:spLocks noGrp="1"/>
          </p:cNvSpPr>
          <p:nvPr>
            <p:ph type="sldNum" sz="quarter" idx="16"/>
          </p:nvPr>
        </p:nvSpPr>
        <p:spPr/>
        <p:txBody>
          <a:bodyPr/>
          <a:lstStyle/>
          <a:p>
            <a:pPr>
              <a:defRPr/>
            </a:pPr>
            <a:fld id="{41303DC8-D049-4606-B080-DDC65A2B61F5}" type="slidenum">
              <a:rPr lang="en-US" smtClean="0"/>
              <a:pPr>
                <a:defRPr/>
              </a:pPr>
              <a:t>58</a:t>
            </a:fld>
            <a:endParaRPr lang="en-US"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1"/>
            <a:ext cx="9067800" cy="70103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 Box 5"/>
          <p:cNvSpPr txBox="1">
            <a:spLocks noChangeArrowheads="1"/>
          </p:cNvSpPr>
          <p:nvPr/>
        </p:nvSpPr>
        <p:spPr bwMode="auto">
          <a:xfrm>
            <a:off x="152400" y="2267926"/>
            <a:ext cx="2514600" cy="1200329"/>
          </a:xfrm>
          <a:prstGeom prst="rect">
            <a:avLst/>
          </a:prstGeom>
          <a:solidFill>
            <a:srgbClr val="FFFF99"/>
          </a:solidFill>
          <a:ln w="12700">
            <a:solidFill>
              <a:schemeClr val="tx2"/>
            </a:solidFill>
            <a:miter lim="800000"/>
            <a:headEnd type="none" w="sm" len="sm"/>
            <a:tailEnd type="none" w="sm" len="sm"/>
          </a:ln>
        </p:spPr>
        <p:txBody>
          <a:bodyPr>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a:spcBef>
                <a:spcPct val="50000"/>
              </a:spcBef>
            </a:pPr>
            <a:r>
              <a:rPr lang="en-US" dirty="0" err="1" smtClean="0"/>
              <a:t>NIHGrants</a:t>
            </a:r>
            <a:r>
              <a:rPr lang="en-US" dirty="0" smtClean="0"/>
              <a:t> </a:t>
            </a:r>
            <a:r>
              <a:rPr lang="en-US" dirty="0"/>
              <a:t>Channel on </a:t>
            </a:r>
            <a:r>
              <a:rPr lang="en-US" dirty="0" smtClean="0"/>
              <a:t>YouTube </a:t>
            </a:r>
            <a:endParaRPr lang="en-US" dirty="0"/>
          </a:p>
        </p:txBody>
      </p:sp>
    </p:spTree>
    <p:extLst>
      <p:ext uri="{BB962C8B-B14F-4D97-AF65-F5344CB8AC3E}">
        <p14:creationId xmlns:p14="http://schemas.microsoft.com/office/powerpoint/2010/main" val="820013352"/>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8327" y="1524000"/>
            <a:ext cx="7229476" cy="55081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0" y="228600"/>
            <a:ext cx="9067799" cy="758825"/>
          </a:xfrm>
        </p:spPr>
        <p:txBody>
          <a:bodyPr>
            <a:normAutofit/>
          </a:bodyPr>
          <a:lstStyle/>
          <a:p>
            <a:r>
              <a:rPr lang="en-US" dirty="0" err="1" smtClean="0"/>
              <a:t>Listservs</a:t>
            </a:r>
            <a:r>
              <a:rPr lang="en-US" dirty="0" smtClean="0"/>
              <a:t> and RSS feeds provide valuable info</a:t>
            </a:r>
            <a:endParaRPr lang="en-US" dirty="0"/>
          </a:p>
        </p:txBody>
      </p:sp>
      <p:sp>
        <p:nvSpPr>
          <p:cNvPr id="4" name="Slide Number Placeholder 3"/>
          <p:cNvSpPr>
            <a:spLocks noGrp="1"/>
          </p:cNvSpPr>
          <p:nvPr>
            <p:ph type="sldNum" sz="quarter" idx="16"/>
          </p:nvPr>
        </p:nvSpPr>
        <p:spPr/>
        <p:txBody>
          <a:bodyPr/>
          <a:lstStyle/>
          <a:p>
            <a:pPr>
              <a:defRPr/>
            </a:pPr>
            <a:fld id="{41303DC8-D049-4606-B080-DDC65A2B61F5}" type="slidenum">
              <a:rPr lang="en-US" smtClean="0"/>
              <a:pPr>
                <a:defRPr/>
              </a:pPr>
              <a:t>59</a:t>
            </a:fld>
            <a:endParaRPr lang="en-US" dirty="0"/>
          </a:p>
        </p:txBody>
      </p:sp>
    </p:spTree>
    <p:extLst>
      <p:ext uri="{BB962C8B-B14F-4D97-AF65-F5344CB8AC3E}">
        <p14:creationId xmlns:p14="http://schemas.microsoft.com/office/powerpoint/2010/main" val="3954127705"/>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475211"/>
            <a:ext cx="8534400" cy="758825"/>
          </a:xfrm>
        </p:spPr>
        <p:txBody>
          <a:bodyPr>
            <a:normAutofit fontScale="90000"/>
          </a:bodyPr>
          <a:lstStyle/>
          <a:p>
            <a:r>
              <a:rPr lang="en-US" dirty="0"/>
              <a:t>#9: Who do I talk to?</a:t>
            </a:r>
            <a:br>
              <a:rPr lang="en-US" dirty="0"/>
            </a:br>
            <a:endParaRPr lang="en-US" dirty="0"/>
          </a:p>
        </p:txBody>
      </p:sp>
      <p:sp>
        <p:nvSpPr>
          <p:cNvPr id="49154" name="Rectangle 3"/>
          <p:cNvSpPr>
            <a:spLocks noGrp="1" noChangeArrowheads="1"/>
          </p:cNvSpPr>
          <p:nvPr>
            <p:ph type="body" idx="4294967295"/>
          </p:nvPr>
        </p:nvSpPr>
        <p:spPr>
          <a:xfrm>
            <a:off x="0" y="1447800"/>
            <a:ext cx="7239000" cy="4983163"/>
          </a:xfrm>
          <a:prstGeom prst="rect">
            <a:avLst/>
          </a:prstGeom>
        </p:spPr>
        <p:txBody>
          <a:bodyPr/>
          <a:lstStyle/>
          <a:p>
            <a:pPr eaLnBrk="1" hangingPunct="1">
              <a:buFontTx/>
              <a:buNone/>
            </a:pPr>
            <a:endParaRPr lang="en-US" sz="2400" dirty="0" smtClean="0">
              <a:solidFill>
                <a:srgbClr val="008000"/>
              </a:solidFill>
            </a:endParaRPr>
          </a:p>
          <a:p>
            <a:pPr eaLnBrk="1" hangingPunct="1">
              <a:buFontTx/>
              <a:buNone/>
            </a:pPr>
            <a:endParaRPr lang="en-US" sz="2400" dirty="0" smtClean="0">
              <a:solidFill>
                <a:srgbClr val="008000"/>
              </a:solidFill>
            </a:endParaRPr>
          </a:p>
          <a:p>
            <a:pPr eaLnBrk="1" hangingPunct="1">
              <a:buFontTx/>
              <a:buNone/>
            </a:pPr>
            <a:endParaRPr lang="en-US" sz="2400" dirty="0" smtClean="0">
              <a:solidFill>
                <a:srgbClr val="008000"/>
              </a:solidFill>
            </a:endParaRPr>
          </a:p>
        </p:txBody>
      </p:sp>
      <p:pic>
        <p:nvPicPr>
          <p:cNvPr id="49155" name="Picture 7" descr="graphic of a sign with a man that says I will talk with anyone about anything - fre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85900" y="1752600"/>
            <a:ext cx="6667500" cy="442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533400" y="914400"/>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75722485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normAutofit/>
          </a:bodyPr>
          <a:lstStyle/>
          <a:p>
            <a:pPr eaLnBrk="1" hangingPunct="1"/>
            <a:r>
              <a:rPr lang="en-US" dirty="0" smtClean="0"/>
              <a:t>Finding the Right Staff Contacts</a:t>
            </a:r>
          </a:p>
        </p:txBody>
      </p:sp>
      <p:sp>
        <p:nvSpPr>
          <p:cNvPr id="51203" name="Rectangle 3"/>
          <p:cNvSpPr>
            <a:spLocks noGrp="1" noChangeArrowheads="1"/>
          </p:cNvSpPr>
          <p:nvPr>
            <p:ph type="body" idx="4294967295"/>
          </p:nvPr>
        </p:nvSpPr>
        <p:spPr>
          <a:xfrm>
            <a:off x="762000" y="1066800"/>
            <a:ext cx="8382000" cy="5029200"/>
          </a:xfrm>
          <a:prstGeom prst="rect">
            <a:avLst/>
          </a:prstGeom>
        </p:spPr>
        <p:txBody>
          <a:bodyPr/>
          <a:lstStyle/>
          <a:p>
            <a:pPr eaLnBrk="1" hangingPunct="1">
              <a:buFontTx/>
              <a:buNone/>
            </a:pPr>
            <a:r>
              <a:rPr lang="en-US" sz="2400" dirty="0" smtClean="0"/>
              <a:t>	</a:t>
            </a:r>
          </a:p>
          <a:p>
            <a:pPr eaLnBrk="1" hangingPunct="1">
              <a:buClr>
                <a:schemeClr val="tx1"/>
              </a:buClr>
            </a:pPr>
            <a:r>
              <a:rPr lang="en-US" sz="2400" dirty="0" smtClean="0">
                <a:solidFill>
                  <a:srgbClr val="FF0000"/>
                </a:solidFill>
              </a:rPr>
              <a:t>FOAs</a:t>
            </a:r>
            <a:r>
              <a:rPr lang="en-US" sz="2400" dirty="0" smtClean="0"/>
              <a:t> include contact names for program, review and grants management staff.</a:t>
            </a:r>
          </a:p>
          <a:p>
            <a:pPr eaLnBrk="1" hangingPunct="1">
              <a:buFontTx/>
              <a:buNone/>
            </a:pPr>
            <a:endParaRPr lang="en-US" sz="2400" dirty="0" smtClean="0"/>
          </a:p>
          <a:p>
            <a:pPr eaLnBrk="1" hangingPunct="1">
              <a:buClr>
                <a:schemeClr val="tx1"/>
              </a:buClr>
            </a:pPr>
            <a:r>
              <a:rPr lang="en-US" sz="2400" dirty="0" smtClean="0">
                <a:solidFill>
                  <a:srgbClr val="FF0000"/>
                </a:solidFill>
              </a:rPr>
              <a:t>Institute websites </a:t>
            </a:r>
            <a:r>
              <a:rPr lang="en-US" sz="2400" dirty="0" smtClean="0"/>
              <a:t>have org charts or contact lists so to help you find a name.  </a:t>
            </a:r>
            <a:r>
              <a:rPr lang="en-US" sz="2400" dirty="0" smtClean="0">
                <a:hlinkClick r:id="rId3"/>
              </a:rPr>
              <a:t>www.nih.gov</a:t>
            </a:r>
            <a:endParaRPr lang="en-US" sz="2400" dirty="0" smtClean="0"/>
          </a:p>
          <a:p>
            <a:pPr eaLnBrk="1" hangingPunct="1"/>
            <a:endParaRPr lang="en-US" sz="2400" dirty="0" smtClean="0"/>
          </a:p>
          <a:p>
            <a:pPr eaLnBrk="1" hangingPunct="1">
              <a:buClr>
                <a:schemeClr val="tx1"/>
              </a:buClr>
            </a:pPr>
            <a:r>
              <a:rPr lang="en-US" sz="2400" dirty="0" smtClean="0">
                <a:solidFill>
                  <a:srgbClr val="FF0000"/>
                </a:solidFill>
              </a:rPr>
              <a:t>RePORTER</a:t>
            </a:r>
            <a:r>
              <a:rPr lang="en-US" sz="2400" dirty="0" smtClean="0"/>
              <a:t> provides the NIH program official’s name for funded projects</a:t>
            </a:r>
            <a:r>
              <a:rPr lang="en-US" sz="2400" dirty="0"/>
              <a:t>. </a:t>
            </a:r>
            <a:r>
              <a:rPr lang="en-US" sz="2400" dirty="0" smtClean="0">
                <a:hlinkClick r:id="rId4"/>
              </a:rPr>
              <a:t>projectreporter.nih.gov</a:t>
            </a:r>
            <a:r>
              <a:rPr lang="en-US" sz="2400" dirty="0" smtClean="0"/>
              <a:t>   </a:t>
            </a:r>
          </a:p>
          <a:p>
            <a:pPr eaLnBrk="1" hangingPunct="1">
              <a:buFontTx/>
              <a:buNone/>
            </a:pPr>
            <a:endParaRPr lang="en-US" sz="2400" dirty="0" smtClean="0"/>
          </a:p>
          <a:p>
            <a:pPr eaLnBrk="1" hangingPunct="1"/>
            <a:r>
              <a:rPr lang="en-US" sz="2400" dirty="0" smtClean="0"/>
              <a:t>Use the </a:t>
            </a:r>
            <a:r>
              <a:rPr lang="en-US" sz="2400" dirty="0" smtClean="0">
                <a:solidFill>
                  <a:srgbClr val="FF0000"/>
                </a:solidFill>
              </a:rPr>
              <a:t>NIH Staff Directory </a:t>
            </a:r>
            <a:r>
              <a:rPr lang="en-US" sz="2400" dirty="0" smtClean="0"/>
              <a:t>if you already have a name </a:t>
            </a:r>
            <a:r>
              <a:rPr lang="en-US" sz="2400" dirty="0" smtClean="0">
                <a:hlinkClick r:id="rId5"/>
              </a:rPr>
              <a:t>ned.nih.gov</a:t>
            </a:r>
            <a:endParaRPr lang="en-US" sz="2400" dirty="0" smtClean="0"/>
          </a:p>
          <a:p>
            <a:pPr eaLnBrk="1" hangingPunct="1">
              <a:buFontTx/>
              <a:buNone/>
            </a:pPr>
            <a:endParaRPr lang="en-US" sz="2400" dirty="0" smtClean="0"/>
          </a:p>
          <a:p>
            <a:pPr eaLnBrk="1" hangingPunct="1">
              <a:buFontTx/>
              <a:buNone/>
            </a:pPr>
            <a:endParaRPr lang="en-US" sz="2400" dirty="0" smtClean="0"/>
          </a:p>
          <a:p>
            <a:pPr eaLnBrk="1" hangingPunct="1">
              <a:buFontTx/>
              <a:buNone/>
            </a:pPr>
            <a:endParaRPr lang="en-US" dirty="0" smtClean="0"/>
          </a:p>
        </p:txBody>
      </p:sp>
    </p:spTree>
    <p:extLst>
      <p:ext uri="{BB962C8B-B14F-4D97-AF65-F5344CB8AC3E}">
        <p14:creationId xmlns:p14="http://schemas.microsoft.com/office/powerpoint/2010/main" val="3284701964"/>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7" descr="screenshot of http://www.nih.gov shoting tab for Instittues at NIH"/>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9963" y="-1143000"/>
            <a:ext cx="11561763" cy="922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52227" name="Text Box 5" descr="&quot;&quot;"/>
          <p:cNvSpPr txBox="1">
            <a:spLocks noChangeArrowheads="1"/>
          </p:cNvSpPr>
          <p:nvPr/>
        </p:nvSpPr>
        <p:spPr bwMode="auto">
          <a:xfrm>
            <a:off x="3124200" y="457200"/>
            <a:ext cx="2133600" cy="469900"/>
          </a:xfrm>
          <a:prstGeom prst="rect">
            <a:avLst/>
          </a:prstGeom>
          <a:solidFill>
            <a:srgbClr val="FFFF99"/>
          </a:solidFill>
          <a:ln w="12700">
            <a:solidFill>
              <a:schemeClr val="tx2"/>
            </a:solidFill>
            <a:miter lim="800000"/>
            <a:headEnd type="none" w="sm" len="sm"/>
            <a:tailEnd type="none" w="sm" len="sm"/>
          </a:ln>
        </p:spPr>
        <p:txBody>
          <a:bodyPr wrap="square">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spcBef>
                <a:spcPct val="50000"/>
              </a:spcBef>
            </a:pPr>
            <a:r>
              <a:rPr lang="en-US" b="1" dirty="0" smtClean="0">
                <a:solidFill>
                  <a:schemeClr val="tx2"/>
                </a:solidFill>
              </a:rPr>
              <a:t>www.nih.gov</a:t>
            </a:r>
            <a:endParaRPr lang="en-US" b="1" dirty="0">
              <a:solidFill>
                <a:schemeClr val="tx2"/>
              </a:solidFill>
            </a:endParaRPr>
          </a:p>
        </p:txBody>
      </p:sp>
      <p:sp>
        <p:nvSpPr>
          <p:cNvPr id="191496" name="AutoShape 8" descr="&quot;&quot;"/>
          <p:cNvSpPr>
            <a:spLocks noChangeArrowheads="1"/>
          </p:cNvSpPr>
          <p:nvPr/>
        </p:nvSpPr>
        <p:spPr bwMode="auto">
          <a:xfrm rot="8732810">
            <a:off x="7091363" y="631825"/>
            <a:ext cx="685800" cy="228600"/>
          </a:xfrm>
          <a:prstGeom prst="rightArrow">
            <a:avLst>
              <a:gd name="adj1" fmla="val 50000"/>
              <a:gd name="adj2" fmla="val 75000"/>
            </a:avLst>
          </a:prstGeom>
          <a:solidFill>
            <a:srgbClr val="FF0000"/>
          </a:solidFill>
          <a:ln w="12700">
            <a:solidFill>
              <a:schemeClr val="tx1"/>
            </a:solidFill>
            <a:miter lim="800000"/>
            <a:headEnd type="none" w="sm" len="sm"/>
            <a:tailEnd type="none" w="sm" len="sm"/>
          </a:ln>
        </p:spPr>
        <p:txBody>
          <a:bodyPr wrap="none" anchor="ctr"/>
          <a:lstStyle/>
          <a:p>
            <a:endParaRPr lang="en-US"/>
          </a:p>
        </p:txBody>
      </p:sp>
      <p:sp>
        <p:nvSpPr>
          <p:cNvPr id="8197" name="Oval 19" descr="&quot;&quot;"/>
          <p:cNvSpPr>
            <a:spLocks noChangeArrowheads="1"/>
          </p:cNvSpPr>
          <p:nvPr/>
        </p:nvSpPr>
        <p:spPr bwMode="auto">
          <a:xfrm>
            <a:off x="6400800" y="914400"/>
            <a:ext cx="2057400" cy="762000"/>
          </a:xfrm>
          <a:prstGeom prst="ellipse">
            <a:avLst/>
          </a:prstGeom>
          <a:noFill/>
          <a:ln w="28575">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2" name="Title 1"/>
          <p:cNvSpPr>
            <a:spLocks noGrp="1"/>
          </p:cNvSpPr>
          <p:nvPr>
            <p:ph type="title"/>
          </p:nvPr>
        </p:nvSpPr>
        <p:spPr>
          <a:xfrm>
            <a:off x="301625" y="-1905000"/>
            <a:ext cx="8534400" cy="758825"/>
          </a:xfrm>
        </p:spPr>
        <p:txBody>
          <a:bodyPr/>
          <a:lstStyle/>
          <a:p>
            <a:r>
              <a:rPr lang="en-US" dirty="0" smtClean="0"/>
              <a:t>NIH Home page</a:t>
            </a:r>
            <a:endParaRPr lang="en-US" dirty="0"/>
          </a:p>
        </p:txBody>
      </p:sp>
    </p:spTree>
    <p:extLst>
      <p:ext uri="{BB962C8B-B14F-4D97-AF65-F5344CB8AC3E}">
        <p14:creationId xmlns:p14="http://schemas.microsoft.com/office/powerpoint/2010/main" val="18533798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91496"/>
                                        </p:tgtEl>
                                        <p:attrNameLst>
                                          <p:attrName>style.visibility</p:attrName>
                                        </p:attrNameLst>
                                      </p:cBhvr>
                                      <p:to>
                                        <p:strVal val="visible"/>
                                      </p:to>
                                    </p:set>
                                    <p:animEffect transition="in" filter="dissolve">
                                      <p:cBhvr>
                                        <p:cTn id="7" dur="500"/>
                                        <p:tgtEl>
                                          <p:spTgt spid="19149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819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1496" grpId="0" animBg="1"/>
      <p:bldP spid="8197"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shot of http://www.nih.gov/icd - bookmark your favorite instittu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3500"/>
            <a:ext cx="9144000" cy="6711193"/>
          </a:xfrm>
          <a:prstGeom prst="rect">
            <a:avLst/>
          </a:prstGeom>
        </p:spPr>
      </p:pic>
      <p:sp>
        <p:nvSpPr>
          <p:cNvPr id="53251" name="Text Box 6" descr="&quot;&quot;"/>
          <p:cNvSpPr txBox="1">
            <a:spLocks noChangeArrowheads="1"/>
          </p:cNvSpPr>
          <p:nvPr/>
        </p:nvSpPr>
        <p:spPr bwMode="auto">
          <a:xfrm>
            <a:off x="533400" y="5257800"/>
            <a:ext cx="4572000" cy="1015663"/>
          </a:xfrm>
          <a:prstGeom prst="rect">
            <a:avLst/>
          </a:prstGeom>
          <a:solidFill>
            <a:srgbClr val="FFFF99"/>
          </a:solidFill>
          <a:ln w="12700">
            <a:solidFill>
              <a:schemeClr val="tx2"/>
            </a:solidFill>
            <a:miter lim="800000"/>
            <a:headEnd type="none" w="sm" len="sm"/>
            <a:tailEnd type="none" w="sm" len="sm"/>
          </a:ln>
        </p:spPr>
        <p:txBody>
          <a:bodyPr>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spcBef>
                <a:spcPct val="50000"/>
              </a:spcBef>
            </a:pPr>
            <a:r>
              <a:rPr lang="en-US" dirty="0" smtClean="0">
                <a:solidFill>
                  <a:srgbClr val="FF0000"/>
                </a:solidFill>
              </a:rPr>
              <a:t>Bookmark your favorite Institute!</a:t>
            </a:r>
          </a:p>
          <a:p>
            <a:pPr algn="ctr">
              <a:spcBef>
                <a:spcPct val="50000"/>
              </a:spcBef>
            </a:pPr>
            <a:r>
              <a:rPr lang="en-US" dirty="0" smtClean="0">
                <a:solidFill>
                  <a:schemeClr val="tx2"/>
                </a:solidFill>
              </a:rPr>
              <a:t>www.nih.gov/icd </a:t>
            </a:r>
            <a:endParaRPr lang="en-US" dirty="0">
              <a:solidFill>
                <a:schemeClr val="tx2"/>
              </a:solidFill>
            </a:endParaRPr>
          </a:p>
        </p:txBody>
      </p:sp>
      <p:sp>
        <p:nvSpPr>
          <p:cNvPr id="2" name="Title 1"/>
          <p:cNvSpPr>
            <a:spLocks noGrp="1"/>
          </p:cNvSpPr>
          <p:nvPr>
            <p:ph type="title"/>
          </p:nvPr>
        </p:nvSpPr>
        <p:spPr>
          <a:xfrm>
            <a:off x="301625" y="-1219200"/>
            <a:ext cx="8534400" cy="758825"/>
          </a:xfrm>
        </p:spPr>
        <p:txBody>
          <a:bodyPr/>
          <a:lstStyle/>
          <a:p>
            <a:r>
              <a:rPr lang="en-US" dirty="0" smtClean="0"/>
              <a:t>Central institute, center and office info</a:t>
            </a:r>
            <a:endParaRPr lang="en-US" dirty="0"/>
          </a:p>
        </p:txBody>
      </p:sp>
    </p:spTree>
    <p:extLst>
      <p:ext uri="{BB962C8B-B14F-4D97-AF65-F5344CB8AC3E}">
        <p14:creationId xmlns:p14="http://schemas.microsoft.com/office/powerpoint/2010/main" val="4096557436"/>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5029200"/>
            <a:ext cx="8534400" cy="758825"/>
          </a:xfrm>
        </p:spPr>
        <p:txBody>
          <a:bodyPr/>
          <a:lstStyle/>
          <a:p>
            <a:pPr indent="0" eaLnBrk="1" fontAlgn="auto" hangingPunct="1">
              <a:spcAft>
                <a:spcPts val="0"/>
              </a:spcAft>
              <a:defRPr/>
            </a:pPr>
            <a:r>
              <a:rPr lang="en-US" dirty="0" smtClean="0">
                <a:solidFill>
                  <a:schemeClr val="tx2">
                    <a:tint val="100000"/>
                    <a:shade val="90000"/>
                    <a:satMod val="250000"/>
                    <a:alpha val="100000"/>
                  </a:schemeClr>
                </a:solidFill>
              </a:rPr>
              <a:t>#10:  Final Pieces of Advice?</a:t>
            </a:r>
            <a:endParaRPr lang="en-US" dirty="0">
              <a:solidFill>
                <a:schemeClr val="tx2">
                  <a:tint val="100000"/>
                  <a:shade val="90000"/>
                  <a:satMod val="250000"/>
                  <a:alpha val="100000"/>
                </a:schemeClr>
              </a:solidFill>
            </a:endParaRPr>
          </a:p>
        </p:txBody>
      </p:sp>
      <p:pic>
        <p:nvPicPr>
          <p:cNvPr id="4" name="Picture Placeholder 3" descr="graphic of fortune cookie, with fortune that says &quot;you will be successful!&quot;"/>
          <p:cNvPicPr>
            <a:picLocks noGrp="1" noChangeAspect="1"/>
          </p:cNvPicPr>
          <p:nvPr>
            <p:ph type="pic" idx="4294967295"/>
          </p:nvPr>
        </p:nvPicPr>
        <p:blipFill>
          <a:blip r:embed="rId3" cstate="print"/>
          <a:srcRect t="10982" b="10982"/>
          <a:stretch>
            <a:fillRect/>
          </a:stretch>
        </p:blipFill>
        <p:spPr>
          <a:xfrm>
            <a:off x="304800" y="228600"/>
            <a:ext cx="8534400" cy="4343400"/>
          </a:xfrm>
        </p:spPr>
      </p:pic>
      <p:sp>
        <p:nvSpPr>
          <p:cNvPr id="5" name="Rectangle 4"/>
          <p:cNvSpPr/>
          <p:nvPr/>
        </p:nvSpPr>
        <p:spPr>
          <a:xfrm rot="19260317">
            <a:off x="4426190" y="1263866"/>
            <a:ext cx="4664909" cy="461665"/>
          </a:xfrm>
          <a:prstGeom prst="rect">
            <a:avLst/>
          </a:prstGeom>
          <a:noFill/>
        </p:spPr>
        <p:txBody>
          <a:bodyPr>
            <a:spAutoFit/>
          </a:bodyPr>
          <a:lstStyle/>
          <a:p>
            <a:pPr algn="ctr">
              <a:defRPr/>
            </a:pPr>
            <a:r>
              <a:rPr lang="en-US" sz="2400" b="1" spc="300" dirty="0">
                <a:ln w="11430" cmpd="sng">
                  <a:solidFill>
                    <a:schemeClr val="accent1">
                      <a:tint val="10000"/>
                    </a:schemeClr>
                  </a:solidFill>
                  <a:prstDash val="solid"/>
                  <a:miter lim="800000"/>
                </a:ln>
                <a:solidFill>
                  <a:schemeClr val="accent1">
                    <a:lumMod val="50000"/>
                  </a:schemeClr>
                </a:solidFill>
                <a:effectLst>
                  <a:glow rad="45500">
                    <a:schemeClr val="accent1">
                      <a:satMod val="220000"/>
                      <a:alpha val="35000"/>
                    </a:schemeClr>
                  </a:glow>
                </a:effectLst>
                <a:latin typeface="Bauhaus 93" pitchFamily="82" charset="0"/>
              </a:rPr>
              <a:t>You will be successful</a:t>
            </a:r>
          </a:p>
        </p:txBody>
      </p:sp>
    </p:spTree>
    <p:extLst>
      <p:ext uri="{BB962C8B-B14F-4D97-AF65-F5344CB8AC3E}">
        <p14:creationId xmlns:p14="http://schemas.microsoft.com/office/powerpoint/2010/main" val="3010430575"/>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752600"/>
            <a:ext cx="8534400" cy="2362200"/>
          </a:xfrm>
        </p:spPr>
        <p:txBody>
          <a:bodyPr>
            <a:normAutofit fontScale="90000"/>
          </a:bodyPr>
          <a:lstStyle/>
          <a:p>
            <a:r>
              <a:rPr lang="en-US" dirty="0"/>
              <a:t>Do your </a:t>
            </a:r>
            <a:r>
              <a:rPr lang="en-US" dirty="0" smtClean="0"/>
              <a:t>research</a:t>
            </a:r>
            <a:br>
              <a:rPr lang="en-US" dirty="0" smtClean="0"/>
            </a:br>
            <a:r>
              <a:rPr lang="en-US" dirty="0"/>
              <a:t/>
            </a:r>
            <a:br>
              <a:rPr lang="en-US" dirty="0"/>
            </a:br>
            <a:r>
              <a:rPr lang="en-US" dirty="0" smtClean="0"/>
              <a:t>Make connections</a:t>
            </a:r>
            <a:br>
              <a:rPr lang="en-US" dirty="0" smtClean="0"/>
            </a:br>
            <a:r>
              <a:rPr lang="en-US" dirty="0" smtClean="0"/>
              <a:t/>
            </a:r>
            <a:br>
              <a:rPr lang="en-US" dirty="0" smtClean="0"/>
            </a:br>
            <a:r>
              <a:rPr lang="en-US" dirty="0" smtClean="0"/>
              <a:t>Read the fine print</a:t>
            </a:r>
            <a:endParaRPr lang="en-US" dirty="0"/>
          </a:p>
        </p:txBody>
      </p:sp>
      <p:sp>
        <p:nvSpPr>
          <p:cNvPr id="3" name="Slide Number Placeholder 2"/>
          <p:cNvSpPr>
            <a:spLocks noGrp="1"/>
          </p:cNvSpPr>
          <p:nvPr>
            <p:ph type="sldNum" sz="quarter" idx="12"/>
          </p:nvPr>
        </p:nvSpPr>
        <p:spPr/>
        <p:txBody>
          <a:bodyPr/>
          <a:lstStyle/>
          <a:p>
            <a:pPr>
              <a:defRPr/>
            </a:pPr>
            <a:fld id="{D535206B-4A4A-47B0-BA21-D142872E963A}" type="slidenum">
              <a:rPr lang="en-US" smtClean="0"/>
              <a:pPr>
                <a:defRPr/>
              </a:pPr>
              <a:t>65</a:t>
            </a:fld>
            <a:endParaRPr lang="en-US" dirty="0"/>
          </a:p>
        </p:txBody>
      </p:sp>
    </p:spTree>
    <p:extLst>
      <p:ext uri="{BB962C8B-B14F-4D97-AF65-F5344CB8AC3E}">
        <p14:creationId xmlns:p14="http://schemas.microsoft.com/office/powerpoint/2010/main" val="2727831299"/>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1371600" y="3200400"/>
            <a:ext cx="6400800" cy="2743200"/>
          </a:xfrm>
        </p:spPr>
        <p:txBody>
          <a:bodyPr/>
          <a:lstStyle/>
          <a:p>
            <a:r>
              <a:rPr lang="en-US" dirty="0" smtClean="0"/>
              <a:t>Megan Columbus</a:t>
            </a:r>
            <a:endParaRPr lang="en-US" dirty="0" smtClean="0"/>
          </a:p>
          <a:p>
            <a:endParaRPr lang="en-US" dirty="0"/>
          </a:p>
          <a:p>
            <a:r>
              <a:rPr lang="en-US" dirty="0" smtClean="0"/>
              <a:t>301-435-2496</a:t>
            </a:r>
          </a:p>
          <a:p>
            <a:r>
              <a:rPr lang="en-US" dirty="0" smtClean="0"/>
              <a:t>Megan.columbus@nih.gov</a:t>
            </a:r>
            <a:endParaRPr lang="en-US" dirty="0"/>
          </a:p>
        </p:txBody>
      </p:sp>
      <p:sp>
        <p:nvSpPr>
          <p:cNvPr id="3" name="Title 2"/>
          <p:cNvSpPr>
            <a:spLocks noGrp="1"/>
          </p:cNvSpPr>
          <p:nvPr>
            <p:ph type="ctrTitle"/>
          </p:nvPr>
        </p:nvSpPr>
        <p:spPr/>
        <p:txBody>
          <a:bodyPr>
            <a:normAutofit/>
          </a:bodyPr>
          <a:lstStyle/>
          <a:p>
            <a:r>
              <a:rPr lang="en-US" dirty="0" smtClean="0"/>
              <a:t>Thank You</a:t>
            </a:r>
            <a:endParaRPr lang="en-US" dirty="0"/>
          </a:p>
        </p:txBody>
      </p:sp>
    </p:spTree>
    <p:extLst>
      <p:ext uri="{BB962C8B-B14F-4D97-AF65-F5344CB8AC3E}">
        <p14:creationId xmlns:p14="http://schemas.microsoft.com/office/powerpoint/2010/main" val="42446180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rocessDiagram">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ivic">
      <a:majorFont>
        <a:latin typeface="Georgia"/>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698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gradFill rotWithShape="1">
          <a:gsLst>
            <a:gs pos="0">
              <a:schemeClr val="phClr">
                <a:shade val="75000"/>
                <a:satMod val="200000"/>
              </a:schemeClr>
            </a:gs>
            <a:gs pos="45000">
              <a:schemeClr val="phClr">
                <a:tint val="93000"/>
                <a:satMod val="200000"/>
              </a:schemeClr>
            </a:gs>
            <a:gs pos="100000">
              <a:schemeClr val="phClr">
                <a:tint val="75000"/>
                <a:satMod val="200000"/>
              </a:schemeClr>
            </a:gs>
          </a:gsLst>
          <a:lin ang="16200000" scaled="1"/>
        </a:gradFill>
        <a:blipFill>
          <a:blip xmlns:r="http://schemas.openxmlformats.org/officeDocument/2006/relationships" r:embed="rId1">
            <a:duotone>
              <a:schemeClr val="phClr">
                <a:shade val="70000"/>
                <a:satMod val="115000"/>
              </a:schemeClr>
              <a:schemeClr val="phClr">
                <a:tint val="85000"/>
              </a:schemeClr>
            </a:duotone>
          </a:blip>
          <a:tile tx="0" ty="0" sx="85000" sy="85000" flip="none" algn="t"/>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E06E598776B79408DE98D0C79F14201" ma:contentTypeVersion="4" ma:contentTypeDescription="Create a new document." ma:contentTypeScope="" ma:versionID="74804a151ccd934a2f99bdedab4b878b">
  <xsd:schema xmlns:xsd="http://www.w3.org/2001/XMLSchema" xmlns:xs="http://www.w3.org/2001/XMLSchema" xmlns:p="http://schemas.microsoft.com/office/2006/metadata/properties" xmlns:ns2="e64061a7-bc73-4e36-8b6e-74220a960d58" targetNamespace="http://schemas.microsoft.com/office/2006/metadata/properties" ma:root="true" ma:fieldsID="381f62e2a68e65fe632c2feb79df998c" ns2:_="">
    <xsd:import namespace="e64061a7-bc73-4e36-8b6e-74220a960d58"/>
    <xsd:element name="properties">
      <xsd:complexType>
        <xsd:sequence>
          <xsd:element name="documentManagement">
            <xsd:complexType>
              <xsd:all>
                <xsd:element ref="ns2:Assigned_x0020_To0"/>
                <xsd:element ref="ns2:userna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64061a7-bc73-4e36-8b6e-74220a960d58" elementFormDefault="qualified">
    <xsd:import namespace="http://schemas.microsoft.com/office/2006/documentManagement/types"/>
    <xsd:import namespace="http://schemas.microsoft.com/office/infopath/2007/PartnerControls"/>
    <xsd:element name="Assigned_x0020_To0" ma:index="8" ma:displayName="Assigned To" ma:description="Your name" ma:list="UserInfo" ma:SharePointGroup="0" ma:internalName="Assigned_x0020_To0"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xsd:element name="AccountType" type="xsd:string" minOccurs="0"/>
                  </xsd:sequence>
                </xsd:complexType>
              </xsd:element>
            </xsd:sequence>
          </xsd:extension>
        </xsd:complexContent>
      </xsd:complexType>
    </xsd:element>
    <xsd:element name="username" ma:index="9" nillable="true" ma:displayName="username" ma:internalName="username">
      <xsd:simpleType>
        <xsd:restriction base="dms:Text">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Assigned_x0020_To0 xmlns="e64061a7-bc73-4e36-8b6e-74220a960d58">
      <UserInfo>
        <DisplayName>Columbus, Megan (NIH/OD) [E]</DisplayName>
        <AccountId>98</AccountId>
        <AccountType/>
      </UserInfo>
    </Assigned_x0020_To0>
    <username xmlns="e64061a7-bc73-4e36-8b6e-74220a960d58"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5F19DAD-0B1D-4604-A2B2-23FEB9C7CC2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64061a7-bc73-4e36-8b6e-74220a960d5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DE551DA-0040-44EA-A57A-8F8527539201}">
  <ds:schemaRefs>
    <ds:schemaRef ds:uri="http://schemas.microsoft.com/office/2006/documentManagement/types"/>
    <ds:schemaRef ds:uri="http://schemas.microsoft.com/office/2006/metadata/properties"/>
    <ds:schemaRef ds:uri="http://purl.org/dc/elements/1.1/"/>
    <ds:schemaRef ds:uri="http://purl.org/dc/terms/"/>
    <ds:schemaRef ds:uri="http://www.w3.org/XML/1998/namespace"/>
    <ds:schemaRef ds:uri="e64061a7-bc73-4e36-8b6e-74220a960d58"/>
    <ds:schemaRef ds:uri="http://schemas.microsoft.com/office/infopath/2007/PartnerControls"/>
    <ds:schemaRef ds:uri="http://schemas.openxmlformats.org/package/2006/metadata/core-properties"/>
    <ds:schemaRef ds:uri="http://purl.org/dc/dcmitype/"/>
  </ds:schemaRefs>
</ds:datastoreItem>
</file>

<file path=customXml/itemProps3.xml><?xml version="1.0" encoding="utf-8"?>
<ds:datastoreItem xmlns:ds="http://schemas.openxmlformats.org/officeDocument/2006/customXml" ds:itemID="{E369647C-C915-4ABB-83D5-E8166AB9715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ProcessDiagram</Template>
  <TotalTime>0</TotalTime>
  <Words>1753</Words>
  <Application>Microsoft Office PowerPoint</Application>
  <PresentationFormat>On-screen Show (4:3)</PresentationFormat>
  <Paragraphs>446</Paragraphs>
  <Slides>66</Slides>
  <Notes>50</Notes>
  <HiddenSlides>0</HiddenSlides>
  <MMClips>0</MMClips>
  <ScaleCrop>false</ScaleCrop>
  <HeadingPairs>
    <vt:vector size="4" baseType="variant">
      <vt:variant>
        <vt:lpstr>Theme</vt:lpstr>
      </vt:variant>
      <vt:variant>
        <vt:i4>1</vt:i4>
      </vt:variant>
      <vt:variant>
        <vt:lpstr>Slide Titles</vt:lpstr>
      </vt:variant>
      <vt:variant>
        <vt:i4>66</vt:i4>
      </vt:variant>
    </vt:vector>
  </HeadingPairs>
  <TitlesOfParts>
    <vt:vector size="67" baseType="lpstr">
      <vt:lpstr>ProcessDiagram</vt:lpstr>
      <vt:lpstr>The Nuts and Bolts of NIH Funding</vt:lpstr>
      <vt:lpstr>Top 10 Questions</vt:lpstr>
      <vt:lpstr>#1 Where is the Money?</vt:lpstr>
      <vt:lpstr>NIH: Steward of Biomedical &amp;                                                Behavioral Research for the Nation </vt:lpstr>
      <vt:lpstr>Understanding the Dual Nature of NIH</vt:lpstr>
      <vt:lpstr>FY13 Funding</vt:lpstr>
      <vt:lpstr>     27 Institutes and Centers (IC) </vt:lpstr>
      <vt:lpstr>NIH Funding Opportunities</vt:lpstr>
      <vt:lpstr>Types of  Funding Opportunity Announcements (FOA)</vt:lpstr>
      <vt:lpstr>#2: How Do I Get Some?</vt:lpstr>
      <vt:lpstr>Where to start</vt:lpstr>
      <vt:lpstr>Prepare to Apply</vt:lpstr>
      <vt:lpstr>Developing the application</vt:lpstr>
      <vt:lpstr>               Know Your Institution</vt:lpstr>
      <vt:lpstr>Understand the NIH Extramural Team at the Institutes and Centers</vt:lpstr>
      <vt:lpstr>Program Official</vt:lpstr>
      <vt:lpstr> Scientific Review Officer</vt:lpstr>
      <vt:lpstr>Grants Management Officer</vt:lpstr>
      <vt:lpstr>PowerPoint Presentation</vt:lpstr>
      <vt:lpstr>Do I Contact NIH Before Applying?</vt:lpstr>
      <vt:lpstr>#4:  How Long Does It Take to Get Funded?</vt:lpstr>
      <vt:lpstr>How does an application get funded?</vt:lpstr>
      <vt:lpstr>#5:  What’s the Right Type of Grant for My Idea (and Me)?</vt:lpstr>
      <vt:lpstr>Foreign Eligibility </vt:lpstr>
      <vt:lpstr>#6:  Got Funded…Now What?</vt:lpstr>
      <vt:lpstr>You’ll Receive a Notice of Award (NoA)</vt:lpstr>
      <vt:lpstr>NIH Grants Policy Statement</vt:lpstr>
      <vt:lpstr>Post Award Management</vt:lpstr>
      <vt:lpstr>#7:  Not Funded!  Now What?</vt:lpstr>
      <vt:lpstr>Regroup</vt:lpstr>
      <vt:lpstr>PowerPoint Presentation</vt:lpstr>
      <vt:lpstr>Commons.era.nih.gov</vt:lpstr>
      <vt:lpstr>Commons.era.nih.gov</vt:lpstr>
      <vt:lpstr>#9:  Where is my “go-to” place for information? </vt:lpstr>
      <vt:lpstr>Bookmark NIH.gov</vt:lpstr>
      <vt:lpstr>Bookmark Grant.nih.gov</vt:lpstr>
      <vt:lpstr>Trying to make heads or tails of the grants process?</vt:lpstr>
      <vt:lpstr>Check out grants process overview</vt:lpstr>
      <vt:lpstr>Grants process overview chart</vt:lpstr>
      <vt:lpstr>Types of grant Programs link</vt:lpstr>
      <vt:lpstr>Types of grant programs page</vt:lpstr>
      <vt:lpstr> Looking for the latest grants policy changes or funding announcements?</vt:lpstr>
      <vt:lpstr>PowerPoint Presentation</vt:lpstr>
      <vt:lpstr>What can I find in the NIH Guide to Grants and Contracts?</vt:lpstr>
      <vt:lpstr>PowerPoint Presentation</vt:lpstr>
      <vt:lpstr>PowerPoint Presentation</vt:lpstr>
      <vt:lpstr>PowerPoint Presentation</vt:lpstr>
      <vt:lpstr>PowerPoint Presentation</vt:lpstr>
      <vt:lpstr>grants.nih.gov/grants/funding/submissionschedule</vt:lpstr>
      <vt:lpstr>Submission Policy Page</vt:lpstr>
      <vt:lpstr>Doing the right thing</vt:lpstr>
      <vt:lpstr>Grants Policy Resources</vt:lpstr>
      <vt:lpstr>Make sense of our ever changing environment</vt:lpstr>
      <vt:lpstr>Get Connected @ Grants.nih.gov</vt:lpstr>
      <vt:lpstr>Extramural Nexus and Rock Talk Blog</vt:lpstr>
      <vt:lpstr>Connect with us on social media! grants.nih.gov/grants/social_media.htm</vt:lpstr>
      <vt:lpstr>All About Grants Podcast</vt:lpstr>
      <vt:lpstr>NIH Grants YouTube Channel</vt:lpstr>
      <vt:lpstr>Listservs and RSS feeds provide valuable info</vt:lpstr>
      <vt:lpstr>#9: Who do I talk to? </vt:lpstr>
      <vt:lpstr>Finding the Right Staff Contacts</vt:lpstr>
      <vt:lpstr>NIH Home page</vt:lpstr>
      <vt:lpstr>Central institute, center and office info</vt:lpstr>
      <vt:lpstr>#10:  Final Pieces of Advice?</vt:lpstr>
      <vt:lpstr>Do your research  Make connections  Read the fine print</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NIH Top 10 - Fundamentals of the NIH Grants Process - Regional Seminar 2014</dc:title>
  <dc:creator/>
  <cp:lastModifiedBy/>
  <cp:revision>1</cp:revision>
  <dcterms:created xsi:type="dcterms:W3CDTF">2014-04-29T18:34:53Z</dcterms:created>
  <dcterms:modified xsi:type="dcterms:W3CDTF">2014-06-10T20:06:04Z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0x0101004E06E598776B79408DE98D0C79F14201</vt:lpwstr>
  </property>
</Properties>
</file>