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notesMasterIdLst>
    <p:notesMasterId r:id="rId18"/>
  </p:notesMasterIdLst>
  <p:handoutMasterIdLst>
    <p:handoutMasterId r:id="rId19"/>
  </p:handoutMasterIdLst>
  <p:sldIdLst>
    <p:sldId id="470" r:id="rId5"/>
    <p:sldId id="548" r:id="rId6"/>
    <p:sldId id="556" r:id="rId7"/>
    <p:sldId id="557" r:id="rId8"/>
    <p:sldId id="558" r:id="rId9"/>
    <p:sldId id="559" r:id="rId10"/>
    <p:sldId id="560" r:id="rId11"/>
    <p:sldId id="561" r:id="rId12"/>
    <p:sldId id="562" r:id="rId13"/>
    <p:sldId id="565" r:id="rId14"/>
    <p:sldId id="563" r:id="rId15"/>
    <p:sldId id="564" r:id="rId16"/>
    <p:sldId id="468" r:id="rId17"/>
  </p:sldIdLst>
  <p:sldSz cx="9144000" cy="6858000" type="screen4x3"/>
  <p:notesSz cx="6858000" cy="92964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sz="6000" b="1" kern="1200">
        <a:solidFill>
          <a:srgbClr val="000066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6000" b="1" kern="1200">
        <a:solidFill>
          <a:srgbClr val="000066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6000" b="1" kern="1200">
        <a:solidFill>
          <a:srgbClr val="000066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6000" b="1" kern="1200">
        <a:solidFill>
          <a:srgbClr val="000066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6000" b="1" kern="1200">
        <a:solidFill>
          <a:srgbClr val="000066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6000" b="1" kern="1200">
        <a:solidFill>
          <a:srgbClr val="000066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6000" b="1" kern="1200">
        <a:solidFill>
          <a:srgbClr val="000066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6000" b="1" kern="1200">
        <a:solidFill>
          <a:srgbClr val="000066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6000" b="1" kern="1200">
        <a:solidFill>
          <a:srgbClr val="000066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0912"/>
    <a:srgbClr val="1E16EA"/>
    <a:srgbClr val="FFF8FF"/>
    <a:srgbClr val="39C6E7"/>
    <a:srgbClr val="009900"/>
    <a:srgbClr val="CC3300"/>
    <a:srgbClr val="0D0964"/>
    <a:srgbClr val="FEF80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92895" autoAdjust="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1AB4513-A722-4CA0-98F7-BC3334F65E17}" type="datetimeFigureOut">
              <a:rPr lang="en-US"/>
              <a:pPr>
                <a:defRPr/>
              </a:pPr>
              <a:t>6/11/2014</a:t>
            </a:fld>
            <a:endParaRPr lang="en-US"/>
          </a:p>
        </p:txBody>
      </p:sp>
      <p:sp>
        <p:nvSpPr>
          <p:cNvPr id="323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3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5C98D33-8DBF-4D28-AD1F-9708BD325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37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757A39F-3BE3-4E3F-BAB7-A4BF30790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55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6C812-C8D0-487B-A3C4-B795ED0F2F6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57A39F-3BE3-4E3F-BAB7-A4BF30790E4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57A39F-3BE3-4E3F-BAB7-A4BF30790E4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6CEF55-80FE-4603-816D-AF17C846A5C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9EF3D0-A6E6-4A3E-82D9-78987C606527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56B0FC-5CB7-42F8-A2FD-007C5F53945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</a:pPr>
            <a:fld id="{9803B788-48ED-487D-BEBB-1750EC32BD07}" type="slidenum">
              <a:rPr lang="en-US" sz="1200" b="0">
                <a:solidFill>
                  <a:schemeClr val="tx1"/>
                </a:solidFill>
              </a:rPr>
              <a:pPr algn="r">
                <a:spcBef>
                  <a:spcPct val="0"/>
                </a:spcBef>
              </a:pPr>
              <a:t>8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161795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defTabSz="896938">
              <a:spcBef>
                <a:spcPct val="0"/>
              </a:spcBef>
            </a:pPr>
            <a:fld id="{3E841A75-4C28-4222-896B-3DD531365E54}" type="slidenum">
              <a:rPr lang="en-US" sz="1200" b="0">
                <a:solidFill>
                  <a:schemeClr val="tx1"/>
                </a:solidFill>
              </a:rPr>
              <a:pPr algn="r" defTabSz="896938">
                <a:spcBef>
                  <a:spcPct val="0"/>
                </a:spcBef>
              </a:pPr>
              <a:t>8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161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</p:spPr>
        <p:txBody>
          <a:bodyPr lIns="91435" tIns="45718" rIns="91435" bIns="4571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C27CD1-A74E-4BE7-8259-F77D3FC84E9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C27CD1-A74E-4BE7-8259-F77D3FC84E9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57A39F-3BE3-4E3F-BAB7-A4BF30790E4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6AFA4685-A0E0-49D2-8A5D-E1BF36BB68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E896DF-36B0-4602-85C0-7FF1CB41F8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107FE2-AC7C-4D53-8B5C-36A8BE7979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F1A5FB-D036-44C5-B419-0BEAB6524A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BE005061-B99D-4D98-A44F-7AB84AA82C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AB6167D-02B9-40C8-9714-36952A22CF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F9899FB-CE57-4049-B293-0C17F6DFAA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FA7377FA-0201-47A1-BC85-8926D1CDC1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0B479-5311-4318-93B3-8A259CFC70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803C0972-501D-489C-9E20-C573DF7C77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674A225-A575-440E-B8B5-75DB92543E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aid.nih.gov/researchfunding/grant/pages/appsamples.asp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aid.nih.gov/ncn/grants/charts/default.htm" TargetMode="External"/><Relationship Id="rId7" Type="http://schemas.openxmlformats.org/officeDocument/2006/relationships/hyperlink" Target="http://www.niaid.nih.gov/researchfunding/grant/pages/appsamples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rants1.nih.gov/grants/grant_tips.htm" TargetMode="External"/><Relationship Id="rId5" Type="http://schemas.openxmlformats.org/officeDocument/2006/relationships/hyperlink" Target="http://www.csr.nih.gov/" TargetMode="External"/><Relationship Id="rId4" Type="http://schemas.openxmlformats.org/officeDocument/2006/relationships/hyperlink" Target="http://grants.nih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371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000" dirty="0" smtClean="0"/>
              <a:t>GRANT WRITING FOR SUCCESS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FF00"/>
                </a:solidFill>
                <a:effectLst/>
              </a:rPr>
              <a:t/>
            </a:r>
            <a:br>
              <a:rPr lang="en-US" sz="5400" dirty="0" smtClean="0">
                <a:solidFill>
                  <a:srgbClr val="FFFF00"/>
                </a:solidFill>
                <a:effectLst/>
              </a:rPr>
            </a:br>
            <a:r>
              <a:rPr lang="en-US" sz="5400" dirty="0" smtClean="0">
                <a:solidFill>
                  <a:srgbClr val="FFFF00"/>
                </a:solidFill>
                <a:effectLst/>
              </a:rPr>
              <a:t>Grant Writing for Success</a:t>
            </a:r>
            <a:br>
              <a:rPr lang="en-US" sz="5400" dirty="0" smtClean="0">
                <a:solidFill>
                  <a:srgbClr val="FFFF00"/>
                </a:solidFill>
                <a:effectLst/>
              </a:rPr>
            </a:br>
            <a:r>
              <a:rPr lang="en-US" sz="4400" dirty="0" smtClean="0">
                <a:solidFill>
                  <a:schemeClr val="bg1"/>
                </a:solidFill>
                <a:effectLst/>
              </a:rPr>
              <a:t/>
            </a:r>
            <a:br>
              <a:rPr lang="en-US" sz="4400" dirty="0" smtClean="0">
                <a:solidFill>
                  <a:schemeClr val="bg1"/>
                </a:solidFill>
                <a:effectLst/>
              </a:rPr>
            </a:br>
            <a:endParaRPr lang="en-US" sz="2000" dirty="0">
              <a:solidFill>
                <a:schemeClr val="bg1"/>
              </a:solidFill>
              <a:effectLst/>
            </a:endParaRPr>
          </a:p>
        </p:txBody>
      </p:sp>
      <p:pic>
        <p:nvPicPr>
          <p:cNvPr id="12" name="Picture 11" descr="Lab pic.jpg"/>
          <p:cNvPicPr>
            <a:picLocks noChangeAspect="1"/>
          </p:cNvPicPr>
          <p:nvPr/>
        </p:nvPicPr>
        <p:blipFill>
          <a:blip r:embed="rId3" cstate="print"/>
          <a:srcRect l="13597" t="-10794" r="4568"/>
          <a:stretch>
            <a:fillRect/>
          </a:stretch>
        </p:blipFill>
        <p:spPr>
          <a:xfrm>
            <a:off x="0" y="-228600"/>
            <a:ext cx="2209800" cy="2590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" name="Picture 19" descr="Global - m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-15240"/>
            <a:ext cx="3550913" cy="23774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1" name="Picture 20" descr="computers.JPG"/>
          <p:cNvPicPr>
            <a:picLocks noChangeAspect="1"/>
          </p:cNvPicPr>
          <p:nvPr/>
        </p:nvPicPr>
        <p:blipFill>
          <a:blip r:embed="rId5" cstate="print"/>
          <a:srcRect l="16509" r="944" b="-9669"/>
          <a:stretch>
            <a:fillRect/>
          </a:stretch>
        </p:blipFill>
        <p:spPr>
          <a:xfrm>
            <a:off x="1981199" y="-30480"/>
            <a:ext cx="2787446" cy="26212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 descr="NIH Bldg. 1.jpg"/>
          <p:cNvPicPr>
            <a:picLocks noChangeAspect="1"/>
          </p:cNvPicPr>
          <p:nvPr/>
        </p:nvPicPr>
        <p:blipFill>
          <a:blip r:embed="rId6" cstate="print"/>
          <a:srcRect b="6250"/>
          <a:stretch>
            <a:fillRect/>
          </a:stretch>
        </p:blipFill>
        <p:spPr>
          <a:xfrm>
            <a:off x="7065438" y="76200"/>
            <a:ext cx="2078562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  <a:softEdge rad="127000"/>
          </a:effectLst>
        </p:spPr>
      </p:pic>
      <p:pic>
        <p:nvPicPr>
          <p:cNvPr id="10" name="Picture 9" descr="HHS-NIH-OER Logo Combo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80282"/>
          <a:stretch>
            <a:fillRect/>
          </a:stretch>
        </p:blipFill>
        <p:spPr bwMode="auto">
          <a:xfrm>
            <a:off x="2295525" y="5480811"/>
            <a:ext cx="805969" cy="767589"/>
          </a:xfrm>
          <a:prstGeom prst="rect">
            <a:avLst/>
          </a:prstGeom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25" y="5562600"/>
            <a:ext cx="3724275" cy="571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43434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400" b="0" dirty="0" smtClean="0">
                <a:latin typeface="+mn-lt"/>
              </a:rPr>
              <a:t>Teresa L. Z. Jones M.D., NIDDK/NIH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23" y="4343400"/>
            <a:ext cx="1295400" cy="194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84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828800"/>
            <a:ext cx="8503920" cy="4572000"/>
          </a:xfrm>
        </p:spPr>
        <p:txBody>
          <a:bodyPr>
            <a:normAutofit/>
          </a:bodyPr>
          <a:lstStyle/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b="0" dirty="0" smtClean="0"/>
              <a:t>Strong significance to an important problem in public health</a:t>
            </a:r>
          </a:p>
          <a:p>
            <a:pPr marL="465138" indent="-465138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dirty="0" smtClean="0"/>
              <a:t>Clear rationale</a:t>
            </a:r>
            <a:endParaRPr lang="en-US" sz="2600" b="0" dirty="0" smtClean="0"/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b="0" dirty="0" smtClean="0"/>
              <a:t>High degree of novelty and innovation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b="0" dirty="0" smtClean="0"/>
              <a:t>Strong track record by a well qualified applicant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b="0" dirty="0" smtClean="0"/>
              <a:t>Relevant and supportive preliminary data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b="0" dirty="0" smtClean="0"/>
              <a:t>Clear and focused approach that provides unambiguous results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600" b="0" dirty="0" smtClean="0"/>
              <a:t>Careful attention to details in the presentation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381000" y="0"/>
            <a:ext cx="83820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</a:t>
            </a:r>
            <a:r>
              <a:rPr kumimoji="0" lang="en-US" sz="3200" b="0" i="1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allmarks</a:t>
            </a:r>
            <a:r>
              <a:rPr kumimoji="0" lang="en-US" sz="3200" b="0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 of an Outstanding </a:t>
            </a:r>
            <a:r>
              <a:rPr lang="en-US" sz="3200" b="0" i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</a:t>
            </a:r>
            <a:r>
              <a:rPr kumimoji="0" lang="en-US" sz="3200" b="0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rant </a:t>
            </a:r>
            <a:r>
              <a:rPr lang="en-US" sz="3200" b="0" i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</a:t>
            </a:r>
            <a:r>
              <a:rPr kumimoji="0" lang="en-US" sz="3200" b="0" i="1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pplication</a:t>
            </a: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35280" y="1828800"/>
            <a:ext cx="8503920" cy="4572000"/>
          </a:xfrm>
        </p:spPr>
        <p:txBody>
          <a:bodyPr>
            <a:normAutofit/>
          </a:bodyPr>
          <a:lstStyle/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Significance and impact not obvious or weak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Too ambitious, lacking focus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Unclear or flawed hypothesis or rationale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Applicant track record weak or lacking appropriate expertise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Feasibility unsupported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Approach flawed</a:t>
            </a:r>
          </a:p>
          <a:p>
            <a:pPr marL="465138" indent="-465138" algn="l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en-US" sz="2800" dirty="0" smtClean="0"/>
              <a:t>Poor writing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762000" y="76200"/>
            <a:ext cx="76200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Common Reasons</a:t>
            </a:r>
            <a:r>
              <a:rPr kumimoji="0" lang="en-US" sz="3200" b="0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 Cited for a Weak Application</a:t>
            </a: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85800" y="2819400"/>
            <a:ext cx="8001000" cy="3124200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90000"/>
              </a:lnSpc>
            </a:pPr>
            <a:r>
              <a:rPr lang="en-US" sz="2900" dirty="0" smtClean="0">
                <a:solidFill>
                  <a:srgbClr val="FD0912"/>
                </a:solidFill>
              </a:rPr>
              <a:t>GET FEEDBACK</a:t>
            </a:r>
          </a:p>
          <a:p>
            <a:pPr algn="l">
              <a:lnSpc>
                <a:spcPct val="90000"/>
              </a:lnSpc>
            </a:pPr>
            <a:endParaRPr lang="en-US" sz="2900" dirty="0"/>
          </a:p>
          <a:p>
            <a:pPr algn="l">
              <a:lnSpc>
                <a:spcPct val="90000"/>
              </a:lnSpc>
            </a:pPr>
            <a:r>
              <a:rPr lang="en-US" sz="2900" dirty="0" smtClean="0"/>
              <a:t>Show </a:t>
            </a:r>
            <a:r>
              <a:rPr lang="en-US" sz="2900" dirty="0"/>
              <a:t>your </a:t>
            </a:r>
            <a:r>
              <a:rPr lang="en-US" sz="2900" dirty="0" smtClean="0"/>
              <a:t>draft specific aims page </a:t>
            </a:r>
            <a:r>
              <a:rPr lang="en-US" sz="2900" dirty="0"/>
              <a:t>to a colleague</a:t>
            </a:r>
          </a:p>
          <a:p>
            <a:pPr algn="l">
              <a:lnSpc>
                <a:spcPct val="90000"/>
              </a:lnSpc>
            </a:pPr>
            <a:endParaRPr lang="en-US" sz="2900" dirty="0"/>
          </a:p>
          <a:p>
            <a:pPr algn="l">
              <a:lnSpc>
                <a:spcPct val="90000"/>
              </a:lnSpc>
            </a:pPr>
            <a:r>
              <a:rPr lang="en-US" sz="2900" dirty="0"/>
              <a:t>Show your draft </a:t>
            </a:r>
            <a:r>
              <a:rPr lang="en-US" sz="2900" dirty="0" smtClean="0"/>
              <a:t>Specific aims </a:t>
            </a:r>
            <a:r>
              <a:rPr lang="en-US" sz="2900" dirty="0"/>
              <a:t>to a </a:t>
            </a:r>
            <a:r>
              <a:rPr lang="en-US" sz="2900" dirty="0" smtClean="0"/>
              <a:t>colleague… </a:t>
            </a:r>
            <a:r>
              <a:rPr lang="en-US" sz="2900" dirty="0">
                <a:solidFill>
                  <a:srgbClr val="0D0964"/>
                </a:solidFill>
              </a:rPr>
              <a:t>who does not already know what you intend to do</a:t>
            </a:r>
          </a:p>
          <a:p>
            <a:pPr algn="l">
              <a:lnSpc>
                <a:spcPct val="90000"/>
              </a:lnSpc>
            </a:pPr>
            <a:endParaRPr lang="en-US" sz="2900" dirty="0"/>
          </a:p>
          <a:p>
            <a:pPr algn="l">
              <a:lnSpc>
                <a:spcPct val="90000"/>
              </a:lnSpc>
            </a:pPr>
            <a:r>
              <a:rPr lang="en-US" sz="2900" dirty="0"/>
              <a:t>Show your draft </a:t>
            </a:r>
            <a:r>
              <a:rPr lang="en-US" sz="2900" dirty="0" smtClean="0"/>
              <a:t>specific aims </a:t>
            </a:r>
            <a:r>
              <a:rPr lang="en-US" sz="2900" dirty="0"/>
              <a:t>to a </a:t>
            </a:r>
            <a:r>
              <a:rPr lang="en-US" sz="2900" dirty="0" smtClean="0"/>
              <a:t>NIH Program official </a:t>
            </a:r>
            <a:endParaRPr lang="en-US" sz="2900" dirty="0">
              <a:solidFill>
                <a:srgbClr val="0D0964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Grantsmanship</a:t>
            </a:r>
            <a:r>
              <a:rPr lang="en-US" dirty="0" smtClean="0"/>
              <a:t> Tips </a:t>
            </a:r>
            <a:br>
              <a:rPr lang="en-US" dirty="0" smtClean="0"/>
            </a:br>
            <a:r>
              <a:rPr lang="en-US" dirty="0" smtClean="0"/>
              <a:t>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37709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/>
              <a:t>National </a:t>
            </a:r>
            <a:r>
              <a:rPr lang="en-US" b="1" i="1" u="sng" dirty="0" smtClean="0"/>
              <a:t>Institutes</a:t>
            </a:r>
            <a:r>
              <a:rPr lang="en-US" i="1" u="sng" dirty="0" smtClean="0"/>
              <a:t> </a:t>
            </a:r>
            <a:r>
              <a:rPr lang="en-US" i="1" dirty="0" smtClean="0"/>
              <a:t>of Health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914400" y="1676400"/>
            <a:ext cx="8229600" cy="4530725"/>
          </a:xfrm>
        </p:spPr>
        <p:txBody>
          <a:bodyPr/>
          <a:lstStyle/>
          <a:p>
            <a:pPr eaLnBrk="1" hangingPunct="1"/>
            <a:r>
              <a:rPr lang="en-US" sz="2800" dirty="0" smtClean="0"/>
              <a:t>Mission of each NIH Institute </a:t>
            </a:r>
            <a:r>
              <a:rPr lang="en-US" sz="2800" smtClean="0"/>
              <a:t>or Center (IC) </a:t>
            </a:r>
            <a:r>
              <a:rPr lang="en-US" sz="2800" dirty="0" smtClean="0"/>
              <a:t>is based and defined in law</a:t>
            </a:r>
          </a:p>
          <a:p>
            <a:pPr lvl="1" eaLnBrk="1" hangingPunct="1"/>
            <a:r>
              <a:rPr lang="en-US" dirty="0" smtClean="0"/>
              <a:t>Authorizations (create/continue an agency – periodic)</a:t>
            </a:r>
          </a:p>
          <a:p>
            <a:pPr lvl="1" eaLnBrk="1" hangingPunct="1"/>
            <a:r>
              <a:rPr lang="en-US" dirty="0" smtClean="0"/>
              <a:t>Appropriations ($ for the agency – annual)</a:t>
            </a:r>
          </a:p>
          <a:p>
            <a:pPr eaLnBrk="1" hangingPunct="1"/>
            <a:r>
              <a:rPr lang="en-US" sz="2800" dirty="0" smtClean="0"/>
              <a:t>ICs establish specific research emphases</a:t>
            </a:r>
          </a:p>
          <a:p>
            <a:pPr lvl="1" eaLnBrk="1" hangingPunct="1"/>
            <a:r>
              <a:rPr lang="en-US" dirty="0" smtClean="0"/>
              <a:t>Legislative mission</a:t>
            </a:r>
          </a:p>
          <a:p>
            <a:pPr lvl="1" eaLnBrk="1" hangingPunct="1"/>
            <a:r>
              <a:rPr lang="en-US" dirty="0" smtClean="0"/>
              <a:t>Current state of science</a:t>
            </a:r>
          </a:p>
          <a:p>
            <a:pPr eaLnBrk="1" hangingPunct="1"/>
            <a:r>
              <a:rPr lang="en-US" sz="2800" i="1" dirty="0" smtClean="0">
                <a:solidFill>
                  <a:srgbClr val="FFC000"/>
                </a:solidFill>
              </a:rPr>
              <a:t>Use the Web to find out!</a:t>
            </a:r>
          </a:p>
        </p:txBody>
      </p:sp>
    </p:spTree>
    <p:extLst>
      <p:ext uri="{BB962C8B-B14F-4D97-AF65-F5344CB8AC3E}">
        <p14:creationId xmlns:p14="http://schemas.microsoft.com/office/powerpoint/2010/main" val="400606811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 rot="19893852">
            <a:off x="4076700" y="2179128"/>
            <a:ext cx="990600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  <p:pic>
        <p:nvPicPr>
          <p:cNvPr id="6" name="Picture 5" descr="Screen Shot 2014-05-11 at 9.34.59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838200"/>
            <a:ext cx="8001000" cy="5676823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28600"/>
            <a:ext cx="8229600" cy="11398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www.nih.gov</a:t>
            </a:r>
          </a:p>
        </p:txBody>
      </p:sp>
    </p:spTree>
    <p:extLst>
      <p:ext uri="{BB962C8B-B14F-4D97-AF65-F5344CB8AC3E}">
        <p14:creationId xmlns:p14="http://schemas.microsoft.com/office/powerpoint/2010/main" val="29599525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2" t="24903" r="14802" b="7836"/>
          <a:stretch/>
        </p:blipFill>
        <p:spPr bwMode="auto">
          <a:xfrm>
            <a:off x="152400" y="1545008"/>
            <a:ext cx="8763000" cy="462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Line 4"/>
          <p:cNvSpPr>
            <a:spLocks noChangeShapeType="1"/>
          </p:cNvSpPr>
          <p:nvPr/>
        </p:nvSpPr>
        <p:spPr bwMode="auto">
          <a:xfrm flipV="1">
            <a:off x="3200400" y="1676400"/>
            <a:ext cx="1295400" cy="762000"/>
          </a:xfrm>
          <a:prstGeom prst="line">
            <a:avLst/>
          </a:prstGeom>
          <a:noFill/>
          <a:ln w="101600">
            <a:solidFill>
              <a:srgbClr val="FD0912"/>
            </a:solidFill>
            <a:round/>
            <a:headEnd type="triangle" w="med" len="med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for the IC Website of Interest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0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203575"/>
            <a:ext cx="7924800" cy="3044825"/>
          </a:xfrm>
        </p:spPr>
        <p:txBody>
          <a:bodyPr>
            <a:norm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tabLst/>
              <a:defRPr/>
            </a:pPr>
            <a:r>
              <a:rPr lang="en-US" sz="2000" dirty="0" smtClean="0"/>
              <a:t>Study sample applications </a:t>
            </a:r>
            <a:endParaRPr lang="en-US" sz="2000" i="1" dirty="0" smtClean="0">
              <a:solidFill>
                <a:srgbClr val="009900"/>
              </a:solidFill>
            </a:endParaRPr>
          </a:p>
          <a:p>
            <a:pPr marL="617220" lvl="1" indent="-342900">
              <a:buFont typeface="Wingdings" panose="05000000000000000000" pitchFamily="2" charset="2"/>
              <a:buChar char="v"/>
              <a:defRPr/>
            </a:pPr>
            <a:r>
              <a:rPr lang="en-US" sz="2000" i="0" dirty="0" smtClean="0">
                <a:solidFill>
                  <a:schemeClr val="tx1"/>
                </a:solidFill>
              </a:rPr>
              <a:t>From </a:t>
            </a:r>
            <a:r>
              <a:rPr lang="en-US" sz="2000" dirty="0" smtClean="0">
                <a:solidFill>
                  <a:schemeClr val="tx1"/>
                </a:solidFill>
              </a:rPr>
              <a:t>a website, 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http://www.niaid.nih.gov/researchfunding/grant/pages/appsamples.aspx#rpindex</a:t>
            </a:r>
            <a:endParaRPr lang="en-US" sz="2000" i="0" dirty="0" smtClean="0">
              <a:solidFill>
                <a:schemeClr val="tx1"/>
              </a:solidFill>
            </a:endParaRPr>
          </a:p>
          <a:p>
            <a:pPr marL="617220" lvl="1" indent="-342900">
              <a:buFont typeface="Wingdings" panose="05000000000000000000" pitchFamily="2" charset="2"/>
              <a:buChar char="v"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From a colleague</a:t>
            </a:r>
          </a:p>
        </p:txBody>
      </p:sp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err="1" smtClean="0"/>
              <a:t>Grantsmanship</a:t>
            </a:r>
            <a:r>
              <a:rPr lang="en-US" i="1" dirty="0" smtClean="0"/>
              <a:t> Tips</a:t>
            </a:r>
            <a:br>
              <a:rPr lang="en-US" i="1" dirty="0" smtClean="0"/>
            </a:br>
            <a:r>
              <a:rPr lang="en-US" i="1" dirty="0" smtClean="0"/>
              <a:t>101</a:t>
            </a:r>
          </a:p>
        </p:txBody>
      </p:sp>
    </p:spTree>
    <p:extLst>
      <p:ext uri="{BB962C8B-B14F-4D97-AF65-F5344CB8AC3E}">
        <p14:creationId xmlns:p14="http://schemas.microsoft.com/office/powerpoint/2010/main" val="2222750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/>
              <a:t>US - Ireland R&amp;D Partnership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752600"/>
            <a:ext cx="8686800" cy="4038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Write for the study section.</a:t>
            </a:r>
          </a:p>
          <a:p>
            <a:pPr eaLnBrk="1" hangingPunct="1"/>
            <a:r>
              <a:rPr lang="en-US" sz="2800" dirty="0" smtClean="0"/>
              <a:t>The science, rather than the program, should be the driver for the partnership.  </a:t>
            </a:r>
          </a:p>
          <a:p>
            <a:pPr eaLnBrk="1" hangingPunct="1"/>
            <a:r>
              <a:rPr lang="en-US" sz="2800" dirty="0" smtClean="0"/>
              <a:t>Synergy, organization and feasibility of the collaboration should be clear. (Multi-PI Leadership Plan)</a:t>
            </a:r>
          </a:p>
          <a:p>
            <a:pPr eaLnBrk="1" hangingPunct="1"/>
            <a:r>
              <a:rPr lang="en-US" sz="2800" dirty="0" smtClean="0"/>
              <a:t>Strong recommendation for a US investigator with history of NIH funding.</a:t>
            </a:r>
          </a:p>
        </p:txBody>
      </p:sp>
    </p:spTree>
    <p:extLst>
      <p:ext uri="{BB962C8B-B14F-4D97-AF65-F5344CB8AC3E}">
        <p14:creationId xmlns:p14="http://schemas.microsoft.com/office/powerpoint/2010/main" val="308900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/>
              <a:t>US - Ireland R&amp;D Partnership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752600"/>
            <a:ext cx="8610600" cy="4343400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endParaRPr lang="en-US" sz="2800" dirty="0" smtClean="0"/>
          </a:p>
          <a:p>
            <a:pPr eaLnBrk="1" hangingPunct="1"/>
            <a:r>
              <a:rPr lang="en-US" sz="2800" dirty="0" smtClean="0"/>
              <a:t>Multi-PI R01 grant format.  </a:t>
            </a:r>
          </a:p>
          <a:p>
            <a:pPr eaLnBrk="1" hangingPunct="1"/>
            <a:r>
              <a:rPr lang="en-US" sz="2800" dirty="0" smtClean="0"/>
              <a:t>Could have a specific aim from each of the three groups.</a:t>
            </a:r>
          </a:p>
          <a:p>
            <a:pPr eaLnBrk="1" hangingPunct="1"/>
            <a:r>
              <a:rPr lang="en-US" sz="2800" dirty="0" smtClean="0"/>
              <a:t>For the budget pages, include </a:t>
            </a:r>
            <a:r>
              <a:rPr lang="en-US" sz="2800" dirty="0" err="1" smtClean="0"/>
              <a:t>RoI</a:t>
            </a:r>
            <a:r>
              <a:rPr lang="en-US" sz="2800" dirty="0" smtClean="0"/>
              <a:t> and NI laboratories as </a:t>
            </a:r>
            <a:r>
              <a:rPr lang="en-US" sz="2800" dirty="0" err="1" smtClean="0"/>
              <a:t>subawards</a:t>
            </a:r>
            <a:r>
              <a:rPr lang="en-US" sz="2800" dirty="0" smtClean="0"/>
              <a:t> with no F&amp;A costs for the US site for the </a:t>
            </a:r>
            <a:r>
              <a:rPr lang="en-US" sz="2800" dirty="0" err="1" smtClean="0"/>
              <a:t>subawards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dirty="0" smtClean="0"/>
              <a:t>Include Letters of Support from the </a:t>
            </a:r>
            <a:r>
              <a:rPr lang="en-US" sz="2800" dirty="0" err="1" smtClean="0"/>
              <a:t>RoI</a:t>
            </a:r>
            <a:r>
              <a:rPr lang="en-US" sz="2800" dirty="0" smtClean="0"/>
              <a:t> and NI funding agencies under the Consortium/Contractual section.</a:t>
            </a:r>
          </a:p>
        </p:txBody>
      </p:sp>
    </p:spTree>
    <p:extLst>
      <p:ext uri="{BB962C8B-B14F-4D97-AF65-F5344CB8AC3E}">
        <p14:creationId xmlns:p14="http://schemas.microsoft.com/office/powerpoint/2010/main" val="308900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 Review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305800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31775" indent="-2317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800" b="0" dirty="0">
                <a:latin typeface="+mn-lt"/>
              </a:rPr>
              <a:t>  </a:t>
            </a:r>
            <a:r>
              <a:rPr lang="en-US" sz="2400" b="0" dirty="0">
                <a:latin typeface="+mn-lt"/>
              </a:rPr>
              <a:t>Read </a:t>
            </a:r>
            <a:r>
              <a:rPr lang="en-US" sz="2400" b="0" dirty="0" smtClean="0">
                <a:latin typeface="+mn-lt"/>
              </a:rPr>
              <a:t>the summary </a:t>
            </a:r>
            <a:r>
              <a:rPr lang="en-US" sz="2400" b="0" dirty="0">
                <a:latin typeface="+mn-lt"/>
              </a:rPr>
              <a:t>statement</a:t>
            </a:r>
          </a:p>
          <a:p>
            <a:pPr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400" b="0" dirty="0">
                <a:latin typeface="+mn-lt"/>
              </a:rPr>
              <a:t>  Reread </a:t>
            </a:r>
            <a:r>
              <a:rPr lang="en-US" sz="2400" b="0" dirty="0" smtClean="0">
                <a:latin typeface="+mn-lt"/>
              </a:rPr>
              <a:t>the summary statement</a:t>
            </a:r>
          </a:p>
          <a:p>
            <a:pPr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400" b="0" dirty="0">
                <a:solidFill>
                  <a:srgbClr val="FD0912"/>
                </a:solidFill>
                <a:latin typeface="+mn-lt"/>
              </a:rPr>
              <a:t> </a:t>
            </a:r>
            <a:r>
              <a:rPr lang="en-US" sz="2400" b="0" dirty="0" smtClean="0">
                <a:solidFill>
                  <a:srgbClr val="FD0912"/>
                </a:solidFill>
                <a:latin typeface="+mn-lt"/>
              </a:rPr>
              <a:t> Contact </a:t>
            </a:r>
            <a:r>
              <a:rPr lang="en-US" sz="2400" b="0" dirty="0">
                <a:solidFill>
                  <a:srgbClr val="FD0912"/>
                </a:solidFill>
                <a:latin typeface="+mn-lt"/>
              </a:rPr>
              <a:t>your program officer and be prepared to discuss:</a:t>
            </a:r>
            <a:r>
              <a:rPr lang="en-US" sz="2400" b="0" dirty="0">
                <a:solidFill>
                  <a:srgbClr val="0000CC"/>
                </a:solidFill>
                <a:latin typeface="+mn-lt"/>
              </a:rPr>
              <a:t> </a:t>
            </a:r>
            <a:r>
              <a:rPr lang="en-US" sz="2400" b="0" dirty="0">
                <a:solidFill>
                  <a:schemeClr val="accent2"/>
                </a:solidFill>
                <a:latin typeface="+mn-lt"/>
              </a:rPr>
              <a:t> </a:t>
            </a:r>
            <a:endParaRPr lang="en-US" sz="2400" b="0" dirty="0" smtClean="0">
              <a:solidFill>
                <a:schemeClr val="accent2"/>
              </a:solidFill>
              <a:latin typeface="+mn-lt"/>
            </a:endParaRPr>
          </a:p>
          <a:p>
            <a:pPr lvl="1"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000" b="0" dirty="0" smtClean="0">
                <a:latin typeface="+mn-lt"/>
              </a:rPr>
              <a:t> what </a:t>
            </a:r>
            <a:r>
              <a:rPr lang="en-US" sz="2000" b="0" dirty="0">
                <a:latin typeface="+mn-lt"/>
              </a:rPr>
              <a:t>the reviewers said about your application (after you have summary statement</a:t>
            </a:r>
            <a:r>
              <a:rPr lang="en-US" sz="2000" b="0" dirty="0" smtClean="0">
                <a:latin typeface="+mn-lt"/>
              </a:rPr>
              <a:t>)</a:t>
            </a:r>
          </a:p>
          <a:p>
            <a:pPr lvl="1"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000" b="0" dirty="0">
                <a:latin typeface="+mn-lt"/>
              </a:rPr>
              <a:t> </a:t>
            </a:r>
            <a:r>
              <a:rPr lang="en-US" sz="2000" b="0" dirty="0" smtClean="0">
                <a:latin typeface="+mn-lt"/>
              </a:rPr>
              <a:t>Scores </a:t>
            </a:r>
            <a:r>
              <a:rPr lang="en-US" sz="2000" b="0" dirty="0">
                <a:latin typeface="+mn-lt"/>
              </a:rPr>
              <a:t>and </a:t>
            </a:r>
            <a:r>
              <a:rPr lang="en-US" sz="2000" b="0" dirty="0" smtClean="0">
                <a:latin typeface="+mn-lt"/>
              </a:rPr>
              <a:t>percentiles</a:t>
            </a:r>
          </a:p>
          <a:p>
            <a:pPr lvl="1"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000" b="0" dirty="0">
                <a:latin typeface="+mn-lt"/>
              </a:rPr>
              <a:t> </a:t>
            </a:r>
            <a:r>
              <a:rPr lang="en-US" sz="2000" b="0" dirty="0" smtClean="0">
                <a:latin typeface="+mn-lt"/>
              </a:rPr>
              <a:t>the likelihood of funding</a:t>
            </a:r>
          </a:p>
          <a:p>
            <a:pPr lvl="1"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000" b="0" dirty="0">
                <a:latin typeface="+mn-lt"/>
              </a:rPr>
              <a:t> </a:t>
            </a:r>
            <a:r>
              <a:rPr lang="en-US" sz="2000" b="0" dirty="0" smtClean="0">
                <a:latin typeface="+mn-lt"/>
              </a:rPr>
              <a:t>the prospects of a revised application</a:t>
            </a:r>
            <a:endParaRPr lang="en-US" sz="2800" b="0" i="1" dirty="0">
              <a:latin typeface="+mn-lt"/>
            </a:endParaRPr>
          </a:p>
          <a:p>
            <a:pPr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800" b="0" dirty="0">
                <a:latin typeface="+mn-lt"/>
              </a:rPr>
              <a:t>  </a:t>
            </a:r>
            <a:r>
              <a:rPr lang="en-US" sz="2400" b="0" dirty="0">
                <a:latin typeface="+mn-lt"/>
              </a:rPr>
              <a:t>Wait for the AWARD, or</a:t>
            </a:r>
          </a:p>
          <a:p>
            <a:pPr algn="l" eaLnBrk="0" hangingPunct="0">
              <a:spcBef>
                <a:spcPts val="600"/>
              </a:spcBef>
              <a:buClr>
                <a:srgbClr val="FF6600"/>
              </a:buClr>
              <a:buSzPct val="125000"/>
              <a:buFontTx/>
              <a:buChar char="•"/>
            </a:pPr>
            <a:r>
              <a:rPr lang="en-US" sz="2400" b="0" dirty="0" smtClean="0">
                <a:latin typeface="+mn-lt"/>
              </a:rPr>
              <a:t>  Listen </a:t>
            </a:r>
            <a:r>
              <a:rPr lang="en-US" sz="2400" b="0" dirty="0">
                <a:latin typeface="+mn-lt"/>
              </a:rPr>
              <a:t>to advice from Program </a:t>
            </a:r>
            <a:r>
              <a:rPr lang="en-US" sz="2400" b="0" dirty="0" smtClean="0">
                <a:latin typeface="+mn-lt"/>
              </a:rPr>
              <a:t>Officer about options</a:t>
            </a:r>
          </a:p>
        </p:txBody>
      </p:sp>
    </p:spTree>
    <p:extLst>
      <p:ext uri="{BB962C8B-B14F-4D97-AF65-F5344CB8AC3E}">
        <p14:creationId xmlns:p14="http://schemas.microsoft.com/office/powerpoint/2010/main" val="120890622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If Not </a:t>
            </a:r>
            <a:r>
              <a:rPr lang="en-US" sz="4400" dirty="0" smtClean="0"/>
              <a:t>Funded, Try Again!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7089648" cy="3505200"/>
          </a:xfrm>
        </p:spPr>
        <p:txBody>
          <a:bodyPr>
            <a:normAutofit/>
          </a:bodyPr>
          <a:lstStyle/>
          <a:p>
            <a:pPr>
              <a:buClr>
                <a:srgbClr val="FF6600"/>
              </a:buClr>
            </a:pPr>
            <a:r>
              <a:rPr lang="en-US" sz="3200" dirty="0" smtClean="0"/>
              <a:t>You are in good company</a:t>
            </a:r>
          </a:p>
          <a:p>
            <a:pPr>
              <a:buClr>
                <a:srgbClr val="FF6600"/>
              </a:buClr>
            </a:pPr>
            <a:r>
              <a:rPr lang="en-US" sz="3200" dirty="0" smtClean="0"/>
              <a:t>Know your options</a:t>
            </a:r>
          </a:p>
          <a:p>
            <a:pPr>
              <a:buClr>
                <a:srgbClr val="FF6600"/>
              </a:buClr>
            </a:pPr>
            <a:r>
              <a:rPr lang="en-US" sz="3200" dirty="0" smtClean="0"/>
              <a:t>Get advice, Regroup</a:t>
            </a:r>
          </a:p>
          <a:p>
            <a:pPr>
              <a:buClr>
                <a:srgbClr val="FF6600"/>
              </a:buClr>
            </a:pPr>
            <a:r>
              <a:rPr lang="en-US" sz="3200" dirty="0" smtClean="0"/>
              <a:t>Contact your Program Officer</a:t>
            </a:r>
          </a:p>
          <a:p>
            <a:pPr marL="0" indent="0">
              <a:buClr>
                <a:srgbClr val="FF6600"/>
              </a:buClr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480342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Where Do I Get More Information?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382000" cy="3886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NIH homepage: </a:t>
            </a:r>
            <a:r>
              <a:rPr lang="en-US" dirty="0" smtClean="0">
                <a:hlinkClick r:id="rId3"/>
              </a:rPr>
              <a:t>http://www.nih.gov/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Office of Extramural Research (OER): </a:t>
            </a:r>
            <a:r>
              <a:rPr lang="en-US" dirty="0" smtClean="0">
                <a:hlinkClick r:id="rId4"/>
              </a:rPr>
              <a:t>http://www.grants.nih.gov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CSR website: </a:t>
            </a:r>
            <a:r>
              <a:rPr lang="en-US" dirty="0" smtClean="0">
                <a:hlinkClick r:id="rId5"/>
              </a:rPr>
              <a:t>http://www.csr.nih.gov/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Grant writing tips: </a:t>
            </a:r>
            <a:r>
              <a:rPr lang="en-US" dirty="0" smtClean="0">
                <a:hlinkClick r:id="rId6"/>
              </a:rPr>
              <a:t>http://grants1.nih.gov/grants/grant_tips.htm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Sample R01 applications:</a:t>
            </a:r>
          </a:p>
          <a:p>
            <a:pPr>
              <a:buNone/>
            </a:pPr>
            <a:r>
              <a:rPr lang="en-US" sz="2800" dirty="0" smtClean="0">
                <a:hlinkClick r:id="rId7"/>
              </a:rPr>
              <a:t>http://www.niaid.nih.gov/researchfunding/grant/pages/appsamples.aspx#rpindex</a:t>
            </a:r>
            <a:r>
              <a:rPr lang="en-US" sz="2800" dirty="0" smtClean="0"/>
              <a:t> 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06E598776B79408DE98D0C79F14201" ma:contentTypeVersion="4" ma:contentTypeDescription="Create a new document." ma:contentTypeScope="" ma:versionID="74804a151ccd934a2f99bdedab4b878b">
  <xsd:schema xmlns:xsd="http://www.w3.org/2001/XMLSchema" xmlns:xs="http://www.w3.org/2001/XMLSchema" xmlns:p="http://schemas.microsoft.com/office/2006/metadata/properties" xmlns:ns2="e64061a7-bc73-4e36-8b6e-74220a960d58" targetNamespace="http://schemas.microsoft.com/office/2006/metadata/properties" ma:root="true" ma:fieldsID="381f62e2a68e65fe632c2feb79df998c" ns2:_="">
    <xsd:import namespace="e64061a7-bc73-4e36-8b6e-74220a960d58"/>
    <xsd:element name="properties">
      <xsd:complexType>
        <xsd:sequence>
          <xsd:element name="documentManagement">
            <xsd:complexType>
              <xsd:all>
                <xsd:element ref="ns2:Assigned_x0020_To0"/>
                <xsd:element ref="ns2:user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061a7-bc73-4e36-8b6e-74220a960d58" elementFormDefault="qualified">
    <xsd:import namespace="http://schemas.microsoft.com/office/2006/documentManagement/types"/>
    <xsd:import namespace="http://schemas.microsoft.com/office/infopath/2007/PartnerControls"/>
    <xsd:element name="Assigned_x0020_To0" ma:index="8" ma:displayName="Assigned To" ma:description="Your name" ma:list="UserInfo" ma:SharePointGroup="0" ma:internalName="Assigned_x0020_To0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username" ma:index="9" nillable="true" ma:displayName="username" ma:internalName="usernam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Assigned_x0020_To0 xmlns="e64061a7-bc73-4e36-8b6e-74220a960d58">
      <UserInfo>
        <DisplayName>Sesma, Michael (NIH/NIGMS) [E]</DisplayName>
        <AccountId>4360</AccountId>
        <AccountType/>
      </UserInfo>
    </Assigned_x0020_To0>
    <username xmlns="e64061a7-bc73-4e36-8b6e-74220a960d58">msesma</username>
  </documentManagement>
</p:properties>
</file>

<file path=customXml/itemProps1.xml><?xml version="1.0" encoding="utf-8"?>
<ds:datastoreItem xmlns:ds="http://schemas.openxmlformats.org/officeDocument/2006/customXml" ds:itemID="{B0C73B63-0630-4933-B732-8B67018595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E636C-9BB7-49A7-9BB9-35C37A7838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4061a7-bc73-4e36-8b6e-74220a960d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A08C48-8BB6-4A83-8BE3-C2E386116FC5}">
  <ds:schemaRefs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e64061a7-bc73-4e36-8b6e-74220a960d5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8071</TotalTime>
  <Words>490</Words>
  <Application>Microsoft Office PowerPoint</Application>
  <PresentationFormat>On-screen Show (4:3)</PresentationFormat>
  <Paragraphs>85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Civic</vt:lpstr>
      <vt:lpstr> Grant Writing for Success  </vt:lpstr>
      <vt:lpstr>PowerPoint Presentation</vt:lpstr>
      <vt:lpstr>PowerPoint Presentation</vt:lpstr>
      <vt:lpstr>Grantsmanship Tips  101</vt:lpstr>
      <vt:lpstr>National Institutes of Health</vt:lpstr>
      <vt:lpstr>PowerPoint Presentation</vt:lpstr>
      <vt:lpstr>Look for the IC Website of Interest</vt:lpstr>
      <vt:lpstr>Grantsmanship Tips 101</vt:lpstr>
      <vt:lpstr>US - Ireland R&amp;D Partnership</vt:lpstr>
      <vt:lpstr>US - Ireland R&amp;D Partnership</vt:lpstr>
      <vt:lpstr>After the Review</vt:lpstr>
      <vt:lpstr>If Not Funded, Try Again! </vt:lpstr>
      <vt:lpstr>Where Do I Get More Information?</vt:lpstr>
    </vt:vector>
  </TitlesOfParts>
  <Company>NIDA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 Writing for Success - NIH Regional Seminar</dc:title>
  <dc:creator>Harold Perl</dc:creator>
  <cp:lastModifiedBy>dwyerc</cp:lastModifiedBy>
  <cp:revision>320</cp:revision>
  <dcterms:created xsi:type="dcterms:W3CDTF">2007-09-18T19:48:45Z</dcterms:created>
  <dcterms:modified xsi:type="dcterms:W3CDTF">2014-06-11T11:45:31Z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0x0101004E06E598776B79408DE98D0C79F14201</vt:lpwstr>
  </property>
</Properties>
</file>