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3.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handoutMasterIdLst>
    <p:handoutMasterId r:id="rId43"/>
  </p:handoutMasterIdLst>
  <p:sldIdLst>
    <p:sldId id="351" r:id="rId2"/>
    <p:sldId id="353" r:id="rId3"/>
    <p:sldId id="258" r:id="rId4"/>
    <p:sldId id="262" r:id="rId5"/>
    <p:sldId id="269" r:id="rId6"/>
    <p:sldId id="280" r:id="rId7"/>
    <p:sldId id="274" r:id="rId8"/>
    <p:sldId id="354" r:id="rId9"/>
    <p:sldId id="352" r:id="rId10"/>
    <p:sldId id="285" r:id="rId11"/>
    <p:sldId id="286" r:id="rId12"/>
    <p:sldId id="287" r:id="rId13"/>
    <p:sldId id="292" r:id="rId14"/>
    <p:sldId id="293"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 id="315" r:id="rId31"/>
    <p:sldId id="316" r:id="rId32"/>
    <p:sldId id="317" r:id="rId33"/>
    <p:sldId id="318" r:id="rId34"/>
    <p:sldId id="322" r:id="rId35"/>
    <p:sldId id="323" r:id="rId36"/>
    <p:sldId id="324" r:id="rId37"/>
    <p:sldId id="325" r:id="rId38"/>
    <p:sldId id="326" r:id="rId39"/>
    <p:sldId id="327" r:id="rId40"/>
    <p:sldId id="337" r:id="rId4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A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645" autoAdjust="0"/>
  </p:normalViewPr>
  <p:slideViewPr>
    <p:cSldViewPr>
      <p:cViewPr>
        <p:scale>
          <a:sx n="72" d="100"/>
          <a:sy n="72" d="100"/>
        </p:scale>
        <p:origin x="-1020" y="-5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F2B4A2C7-5402-4BF0-BE50-44948172B36E}" type="datetimeFigureOut">
              <a:rPr lang="en-US" smtClean="0"/>
              <a:t>6/11/2014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901BB04E-5DB6-47D1-AADF-D42D7FFA1862}" type="slidenum">
              <a:rPr lang="en-US" smtClean="0"/>
              <a:t>‹#›</a:t>
            </a:fld>
            <a:endParaRPr lang="en-US"/>
          </a:p>
        </p:txBody>
      </p:sp>
    </p:spTree>
    <p:extLst>
      <p:ext uri="{BB962C8B-B14F-4D97-AF65-F5344CB8AC3E}">
        <p14:creationId xmlns:p14="http://schemas.microsoft.com/office/powerpoint/2010/main" val="8568108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7A4B161-BAB5-4CDF-A3EE-73E4EA6B12DF}" type="datetimeFigureOut">
              <a:rPr lang="en-US" smtClean="0"/>
              <a:t>6/11/2014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BF83C9A-729C-4696-A751-18294C36D541}" type="slidenum">
              <a:rPr lang="en-US" smtClean="0"/>
              <a:t>‹#›</a:t>
            </a:fld>
            <a:endParaRPr lang="en-US"/>
          </a:p>
        </p:txBody>
      </p:sp>
    </p:spTree>
    <p:extLst>
      <p:ext uri="{BB962C8B-B14F-4D97-AF65-F5344CB8AC3E}">
        <p14:creationId xmlns:p14="http://schemas.microsoft.com/office/powerpoint/2010/main" val="4231855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0076" eaLnBrk="0" hangingPunct="0">
              <a:defRPr sz="2000" b="1">
                <a:solidFill>
                  <a:schemeClr val="tx1"/>
                </a:solidFill>
                <a:latin typeface="Bodoni MT" pitchFamily="18" charset="0"/>
                <a:ea typeface="ＭＳ Ｐゴシック" pitchFamily="1" charset="-128"/>
              </a:defRPr>
            </a:lvl1pPr>
            <a:lvl2pPr marL="744801" indent="-286462" defTabSz="880076" eaLnBrk="0" hangingPunct="0">
              <a:defRPr sz="2000" b="1">
                <a:solidFill>
                  <a:schemeClr val="tx1"/>
                </a:solidFill>
                <a:latin typeface="Bodoni MT" pitchFamily="18" charset="0"/>
                <a:ea typeface="ＭＳ Ｐゴシック" pitchFamily="1" charset="-128"/>
              </a:defRPr>
            </a:lvl2pPr>
            <a:lvl3pPr marL="1145848" indent="-229170" defTabSz="880076" eaLnBrk="0" hangingPunct="0">
              <a:defRPr sz="2000" b="1">
                <a:solidFill>
                  <a:schemeClr val="tx1"/>
                </a:solidFill>
                <a:latin typeface="Bodoni MT" pitchFamily="18" charset="0"/>
                <a:ea typeface="ＭＳ Ｐゴシック" pitchFamily="1" charset="-128"/>
              </a:defRPr>
            </a:lvl3pPr>
            <a:lvl4pPr marL="1604188" indent="-229170" defTabSz="880076" eaLnBrk="0" hangingPunct="0">
              <a:defRPr sz="2000" b="1">
                <a:solidFill>
                  <a:schemeClr val="tx1"/>
                </a:solidFill>
                <a:latin typeface="Bodoni MT" pitchFamily="18" charset="0"/>
                <a:ea typeface="ＭＳ Ｐゴシック" pitchFamily="1" charset="-128"/>
              </a:defRPr>
            </a:lvl4pPr>
            <a:lvl5pPr marL="2062527" indent="-229170" defTabSz="880076" eaLnBrk="0" hangingPunct="0">
              <a:defRPr sz="2000" b="1">
                <a:solidFill>
                  <a:schemeClr val="tx1"/>
                </a:solidFill>
                <a:latin typeface="Bodoni MT" pitchFamily="18" charset="0"/>
                <a:ea typeface="ＭＳ Ｐゴシック" pitchFamily="1" charset="-128"/>
              </a:defRPr>
            </a:lvl5pPr>
            <a:lvl6pPr marL="2520866" indent="-229170" algn="ctr" defTabSz="880076"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9206" indent="-229170" algn="ctr" defTabSz="880076"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37546" indent="-229170" algn="ctr" defTabSz="880076"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95886" indent="-229170" algn="ctr" defTabSz="880076"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fld id="{DEDD3F88-3B0B-4243-B986-04B0B3DE6156}" type="slidenum">
              <a:rPr lang="en-US" sz="1200" b="0">
                <a:solidFill>
                  <a:prstClr val="black"/>
                </a:solidFill>
                <a:latin typeface="Times" pitchFamily="1" charset="0"/>
              </a:rPr>
              <a:pPr/>
              <a:t>4</a:t>
            </a:fld>
            <a:endParaRPr lang="en-US" sz="1200" b="0">
              <a:solidFill>
                <a:prstClr val="black"/>
              </a:solidFill>
              <a:latin typeface="Times" pitchFamily="1" charset="0"/>
            </a:endParaRPr>
          </a:p>
        </p:txBody>
      </p:sp>
      <p:sp>
        <p:nvSpPr>
          <p:cNvPr id="131075" name="Rectangle 2"/>
          <p:cNvSpPr>
            <a:spLocks noGrp="1" noRot="1" noChangeAspect="1" noChangeArrowheads="1" noTextEdit="1"/>
          </p:cNvSpPr>
          <p:nvPr>
            <p:ph type="sldImg"/>
          </p:nvPr>
        </p:nvSpPr>
        <p:spPr>
          <a:solidFill>
            <a:srgbClr val="FFFFFF"/>
          </a:solidFill>
          <a:ln/>
        </p:spPr>
      </p:sp>
      <p:sp>
        <p:nvSpPr>
          <p:cNvPr id="131076" name="Rectangle 3"/>
          <p:cNvSpPr>
            <a:spLocks noGrp="1" noChangeArrowheads="1"/>
          </p:cNvSpPr>
          <p:nvPr>
            <p:ph type="body" idx="1"/>
          </p:nvPr>
        </p:nvSpPr>
        <p:spPr>
          <a:xfrm>
            <a:off x="935039" y="4416428"/>
            <a:ext cx="5140325" cy="4183064"/>
          </a:xfrm>
          <a:solidFill>
            <a:srgbClr val="FFFFFF"/>
          </a:solidFill>
          <a:ln>
            <a:solidFill>
              <a:srgbClr val="000000"/>
            </a:solidFill>
          </a:ln>
        </p:spPr>
        <p:txBody>
          <a:bodyPr lIns="93379" tIns="46691" rIns="93379" bIns="46691"/>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867607"/>
            <a:fld id="{21CC91B4-1DEA-4885-9F4F-41FC182F2A58}" type="slidenum">
              <a:rPr lang="en-US">
                <a:ea typeface="ＭＳ Ｐゴシック" charset="-128"/>
              </a:rPr>
              <a:pPr defTabSz="867607"/>
              <a:t>5</a:t>
            </a:fld>
            <a:endParaRPr lang="en-US">
              <a:ea typeface="ＭＳ Ｐゴシック" charset="-128"/>
            </a:endParaRPr>
          </a:p>
        </p:txBody>
      </p:sp>
      <p:sp>
        <p:nvSpPr>
          <p:cNvPr id="20483" name="Rectangle 2"/>
          <p:cNvSpPr>
            <a:spLocks noGrp="1" noRot="1" noChangeAspect="1" noChangeArrowheads="1" noTextEdit="1"/>
          </p:cNvSpPr>
          <p:nvPr>
            <p:ph type="sldImg"/>
          </p:nvPr>
        </p:nvSpPr>
        <p:spPr bwMode="auto">
          <a:xfrm>
            <a:off x="1182688" y="696913"/>
            <a:ext cx="4648200" cy="3486150"/>
          </a:xfrm>
          <a:solidFill>
            <a:srgbClr val="FFFFFF"/>
          </a:solidFill>
          <a:ln>
            <a:solidFill>
              <a:srgbClr val="000000"/>
            </a:solidFill>
            <a:miter lim="800000"/>
            <a:headEnd/>
            <a:tailEnd/>
          </a:ln>
        </p:spPr>
      </p:sp>
      <p:sp>
        <p:nvSpPr>
          <p:cNvPr id="20484" name="Rectangle 3"/>
          <p:cNvSpPr>
            <a:spLocks noGrp="1" noChangeArrowheads="1"/>
          </p:cNvSpPr>
          <p:nvPr>
            <p:ph type="body" idx="1"/>
          </p:nvPr>
        </p:nvSpPr>
        <p:spPr bwMode="auto">
          <a:xfrm>
            <a:off x="934721" y="4415791"/>
            <a:ext cx="5140960" cy="4183380"/>
          </a:xfrm>
          <a:solidFill>
            <a:srgbClr val="FFFFFF"/>
          </a:solidFill>
          <a:ln>
            <a:solidFill>
              <a:srgbClr val="000000"/>
            </a:solidFill>
            <a:miter lim="800000"/>
            <a:headEnd/>
            <a:tailEnd/>
          </a:ln>
        </p:spPr>
        <p:txBody>
          <a:bodyPr wrap="square" lIns="92476" tIns="46239" rIns="92476" bIns="46239"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0076" eaLnBrk="0" hangingPunct="0">
              <a:defRPr sz="2000" b="1">
                <a:solidFill>
                  <a:schemeClr val="tx1"/>
                </a:solidFill>
                <a:latin typeface="Bodoni MT" pitchFamily="18" charset="0"/>
                <a:ea typeface="ＭＳ Ｐゴシック" pitchFamily="1" charset="-128"/>
              </a:defRPr>
            </a:lvl1pPr>
            <a:lvl2pPr marL="744801" indent="-286462" defTabSz="880076" eaLnBrk="0" hangingPunct="0">
              <a:defRPr sz="2000" b="1">
                <a:solidFill>
                  <a:schemeClr val="tx1"/>
                </a:solidFill>
                <a:latin typeface="Bodoni MT" pitchFamily="18" charset="0"/>
                <a:ea typeface="ＭＳ Ｐゴシック" pitchFamily="1" charset="-128"/>
              </a:defRPr>
            </a:lvl2pPr>
            <a:lvl3pPr marL="1145848" indent="-229170" defTabSz="880076" eaLnBrk="0" hangingPunct="0">
              <a:defRPr sz="2000" b="1">
                <a:solidFill>
                  <a:schemeClr val="tx1"/>
                </a:solidFill>
                <a:latin typeface="Bodoni MT" pitchFamily="18" charset="0"/>
                <a:ea typeface="ＭＳ Ｐゴシック" pitchFamily="1" charset="-128"/>
              </a:defRPr>
            </a:lvl3pPr>
            <a:lvl4pPr marL="1604188" indent="-229170" defTabSz="880076" eaLnBrk="0" hangingPunct="0">
              <a:defRPr sz="2000" b="1">
                <a:solidFill>
                  <a:schemeClr val="tx1"/>
                </a:solidFill>
                <a:latin typeface="Bodoni MT" pitchFamily="18" charset="0"/>
                <a:ea typeface="ＭＳ Ｐゴシック" pitchFamily="1" charset="-128"/>
              </a:defRPr>
            </a:lvl4pPr>
            <a:lvl5pPr marL="2062527" indent="-229170" defTabSz="880076" eaLnBrk="0" hangingPunct="0">
              <a:defRPr sz="2000" b="1">
                <a:solidFill>
                  <a:schemeClr val="tx1"/>
                </a:solidFill>
                <a:latin typeface="Bodoni MT" pitchFamily="18" charset="0"/>
                <a:ea typeface="ＭＳ Ｐゴシック" pitchFamily="1" charset="-128"/>
              </a:defRPr>
            </a:lvl5pPr>
            <a:lvl6pPr marL="2520866" indent="-229170" algn="ctr" defTabSz="880076"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9206" indent="-229170" algn="ctr" defTabSz="880076"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37546" indent="-229170" algn="ctr" defTabSz="880076"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95886" indent="-229170" algn="ctr" defTabSz="880076"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fld id="{BD184B18-89D4-443E-A38F-1E51A8C05818}" type="slidenum">
              <a:rPr lang="en-US" sz="1200" b="0">
                <a:latin typeface="Times" pitchFamily="1" charset="0"/>
              </a:rPr>
              <a:pPr/>
              <a:t>6</a:t>
            </a:fld>
            <a:endParaRPr lang="en-US" sz="1200" b="0">
              <a:latin typeface="Times" pitchFamily="1"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D23C01-9101-4BEB-8C45-BAA466A9D516}" type="slidenum">
              <a:rPr lang="en-US" smtClean="0"/>
              <a:t>8</a:t>
            </a:fld>
            <a:endParaRPr lang="en-US"/>
          </a:p>
        </p:txBody>
      </p:sp>
    </p:spTree>
    <p:extLst>
      <p:ext uri="{BB962C8B-B14F-4D97-AF65-F5344CB8AC3E}">
        <p14:creationId xmlns:p14="http://schemas.microsoft.com/office/powerpoint/2010/main" val="1749277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5753" eaLnBrk="0" hangingPunct="0">
              <a:defRPr sz="2000" b="1">
                <a:solidFill>
                  <a:schemeClr val="tx1"/>
                </a:solidFill>
                <a:latin typeface="Bodoni MT" pitchFamily="18" charset="0"/>
                <a:ea typeface="ＭＳ Ｐゴシック" pitchFamily="1" charset="-128"/>
              </a:defRPr>
            </a:lvl1pPr>
            <a:lvl2pPr marL="744801" indent="-286462" defTabSz="865753" eaLnBrk="0" hangingPunct="0">
              <a:defRPr sz="2000" b="1">
                <a:solidFill>
                  <a:schemeClr val="tx1"/>
                </a:solidFill>
                <a:latin typeface="Bodoni MT" pitchFamily="18" charset="0"/>
                <a:ea typeface="ＭＳ Ｐゴシック" pitchFamily="1" charset="-128"/>
              </a:defRPr>
            </a:lvl2pPr>
            <a:lvl3pPr marL="1145848" indent="-229170" defTabSz="865753" eaLnBrk="0" hangingPunct="0">
              <a:defRPr sz="2000" b="1">
                <a:solidFill>
                  <a:schemeClr val="tx1"/>
                </a:solidFill>
                <a:latin typeface="Bodoni MT" pitchFamily="18" charset="0"/>
                <a:ea typeface="ＭＳ Ｐゴシック" pitchFamily="1" charset="-128"/>
              </a:defRPr>
            </a:lvl3pPr>
            <a:lvl4pPr marL="1604188" indent="-229170" defTabSz="865753" eaLnBrk="0" hangingPunct="0">
              <a:defRPr sz="2000" b="1">
                <a:solidFill>
                  <a:schemeClr val="tx1"/>
                </a:solidFill>
                <a:latin typeface="Bodoni MT" pitchFamily="18" charset="0"/>
                <a:ea typeface="ＭＳ Ｐゴシック" pitchFamily="1" charset="-128"/>
              </a:defRPr>
            </a:lvl4pPr>
            <a:lvl5pPr marL="2062527" indent="-229170" defTabSz="865753" eaLnBrk="0" hangingPunct="0">
              <a:defRPr sz="2000" b="1">
                <a:solidFill>
                  <a:schemeClr val="tx1"/>
                </a:solidFill>
                <a:latin typeface="Bodoni MT" pitchFamily="18" charset="0"/>
                <a:ea typeface="ＭＳ Ｐゴシック" pitchFamily="1" charset="-128"/>
              </a:defRPr>
            </a:lvl5pPr>
            <a:lvl6pPr marL="2520866" indent="-229170" algn="ctr" defTabSz="865753"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9206" indent="-229170" algn="ctr" defTabSz="865753"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37546" indent="-229170" algn="ctr" defTabSz="865753"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95886" indent="-229170" algn="ctr" defTabSz="865753"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fld id="{A30EBBFA-56CF-489C-B8B7-2019812F4BC2}" type="slidenum">
              <a:rPr lang="en-US" sz="1200" b="0">
                <a:latin typeface="Times" pitchFamily="1" charset="0"/>
              </a:rPr>
              <a:pPr/>
              <a:t>9</a:t>
            </a:fld>
            <a:endParaRPr lang="en-US" sz="1200" b="0">
              <a:latin typeface="Times" pitchFamily="1" charset="0"/>
            </a:endParaRPr>
          </a:p>
        </p:txBody>
      </p:sp>
      <p:sp>
        <p:nvSpPr>
          <p:cNvPr id="153603"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xfrm>
            <a:off x="936626" y="4416428"/>
            <a:ext cx="5137150" cy="4183064"/>
          </a:xfrm>
        </p:spPr>
        <p:txBody>
          <a:bodyPr lIns="92478" tIns="46239" rIns="92478" bIns="46239">
            <a:normAutofit/>
          </a:bodyPr>
          <a:lstStyle/>
          <a:p>
            <a:pPr marL="255290" indent="-255290" defTabSz="899483">
              <a:spcBef>
                <a:spcPct val="70000"/>
              </a:spcBef>
              <a:defRPr/>
            </a:pPr>
            <a:endParaRPr lang="en-US" dirty="0" smtClean="0"/>
          </a:p>
          <a:p>
            <a:pPr defTabSz="899483">
              <a:spcBef>
                <a:spcPct val="0"/>
              </a:spcBef>
              <a:defRPr/>
            </a:pP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You</a:t>
            </a:r>
            <a:r>
              <a:rPr lang="en-US" baseline="0" dirty="0" smtClean="0"/>
              <a:t> can search these guidelines on the CSR web site by entering key words into our search engine.  These results will be returned by match of your key words to the scope of an Integrated Review Group or Study Section.  </a:t>
            </a:r>
            <a:endParaRPr lang="en-US" dirty="0" smtClean="0"/>
          </a:p>
        </p:txBody>
      </p:sp>
      <p:sp>
        <p:nvSpPr>
          <p:cNvPr id="111620" name="Slide Number Placeholder 3"/>
          <p:cNvSpPr>
            <a:spLocks noGrp="1"/>
          </p:cNvSpPr>
          <p:nvPr>
            <p:ph type="sldNum" sz="quarter" idx="5"/>
          </p:nvPr>
        </p:nvSpPr>
        <p:spPr/>
        <p:txBody>
          <a:bodyPr/>
          <a:lstStyle/>
          <a:p>
            <a:pPr>
              <a:defRPr/>
            </a:pPr>
            <a:fld id="{3C2D8EF8-559D-4B76-95FE-452A2331F4D2}" type="slidenum">
              <a:rPr lang="en-US" smtClean="0"/>
              <a:pPr>
                <a:defRPr/>
              </a:pPr>
              <a:t>10</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Study</a:t>
            </a:r>
            <a:r>
              <a:rPr lang="en-US" baseline="0" dirty="0" smtClean="0"/>
              <a:t> sections are administratively clustered by area of science into Integrated Review Groups or IRG.  You can look at the description of the IRG and then find a list of study sections in that IRG.</a:t>
            </a:r>
            <a:endParaRPr lang="en-US" dirty="0"/>
          </a:p>
        </p:txBody>
      </p:sp>
      <p:sp>
        <p:nvSpPr>
          <p:cNvPr id="4" name="Slide Number Placeholder 3"/>
          <p:cNvSpPr>
            <a:spLocks noGrp="1"/>
          </p:cNvSpPr>
          <p:nvPr>
            <p:ph type="sldNum" sz="quarter" idx="10"/>
          </p:nvPr>
        </p:nvSpPr>
        <p:spPr/>
        <p:txBody>
          <a:bodyPr/>
          <a:lstStyle/>
          <a:p>
            <a:fld id="{91900A6A-F631-4DE5-85CD-60A32C70D696}" type="slidenum">
              <a:rPr lang="en-US" smtClean="0"/>
              <a:pPr/>
              <a:t>11</a:t>
            </a:fld>
            <a:endParaRPr lang="en-US" dirty="0"/>
          </a:p>
        </p:txBody>
      </p:sp>
    </p:spTree>
    <p:extLst>
      <p:ext uri="{BB962C8B-B14F-4D97-AF65-F5344CB8AC3E}">
        <p14:creationId xmlns:p14="http://schemas.microsoft.com/office/powerpoint/2010/main" val="2392820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you click on the link to one of the study sections, you will find a description of the science they review and also links to closely related study section </a:t>
            </a:r>
            <a:endParaRPr lang="en-US" dirty="0"/>
          </a:p>
        </p:txBody>
      </p:sp>
      <p:sp>
        <p:nvSpPr>
          <p:cNvPr id="4" name="Slide Number Placeholder 3"/>
          <p:cNvSpPr>
            <a:spLocks noGrp="1"/>
          </p:cNvSpPr>
          <p:nvPr>
            <p:ph type="sldNum" sz="quarter" idx="10"/>
          </p:nvPr>
        </p:nvSpPr>
        <p:spPr/>
        <p:txBody>
          <a:bodyPr/>
          <a:lstStyle/>
          <a:p>
            <a:fld id="{91900A6A-F631-4DE5-85CD-60A32C70D696}" type="slidenum">
              <a:rPr lang="en-US" smtClean="0"/>
              <a:pPr/>
              <a:t>12</a:t>
            </a:fld>
            <a:endParaRPr lang="en-US" dirty="0"/>
          </a:p>
        </p:txBody>
      </p:sp>
    </p:spTree>
    <p:extLst>
      <p:ext uri="{BB962C8B-B14F-4D97-AF65-F5344CB8AC3E}">
        <p14:creationId xmlns:p14="http://schemas.microsoft.com/office/powerpoint/2010/main" val="1730203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ln/>
        </p:spPr>
      </p:sp>
      <p:sp>
        <p:nvSpPr>
          <p:cNvPr id="148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You communicate assignment preferences to the NIH via  cover letter submitted with your application.  Cover</a:t>
            </a:r>
            <a:r>
              <a:rPr lang="en-US" baseline="0" dirty="0" smtClean="0"/>
              <a:t> letters are for communication with NIH staff; they do not go to your reviewers.  Cover letters are not required because our staff are very knowledgeable about where your science will fit into one of our institutes and study sections .  However, if you wish to suggest an IC or study section assignment, or bring any other issues to the attention of the SRO who will be managing the review, you should include a cover letter.  Things you can include in a cover letter…</a:t>
            </a:r>
            <a:endParaRPr lang="en-US" dirty="0" smtClean="0"/>
          </a:p>
        </p:txBody>
      </p:sp>
      <p:sp>
        <p:nvSpPr>
          <p:cNvPr id="88068" name="Slide Number Placeholder 3"/>
          <p:cNvSpPr>
            <a:spLocks noGrp="1"/>
          </p:cNvSpPr>
          <p:nvPr>
            <p:ph type="sldNum" sz="quarter" idx="5"/>
          </p:nvPr>
        </p:nvSpPr>
        <p:spPr/>
        <p:txBody>
          <a:bodyPr/>
          <a:lstStyle/>
          <a:p>
            <a:pPr>
              <a:defRPr/>
            </a:pPr>
            <a:fld id="{886C1166-3230-4F28-AC5E-F00B41969C59}" type="slidenum">
              <a:rPr lang="en-US"/>
              <a:pPr>
                <a:defRPr/>
              </a:pPr>
              <a:t>13</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The simpler the better.  Using</a:t>
            </a:r>
            <a:r>
              <a:rPr lang="en-US" baseline="0" dirty="0" smtClean="0"/>
              <a:t> this format, with one request per line, we can easily understand your requests.  Remember that we are processing hundreds of applications submitted for the major receipt dates and a request buried on the second page of a long cover letter describing your science could easily be missed.  Be clear and we’ll do our best to honor your request.</a:t>
            </a:r>
            <a:endParaRPr lang="en-US" dirty="0" smtClean="0"/>
          </a:p>
        </p:txBody>
      </p:sp>
      <p:sp>
        <p:nvSpPr>
          <p:cNvPr id="73732" name="Slide Number Placeholder 3"/>
          <p:cNvSpPr>
            <a:spLocks noGrp="1"/>
          </p:cNvSpPr>
          <p:nvPr>
            <p:ph type="sldNum" sz="quarter" idx="5"/>
          </p:nvPr>
        </p:nvSpPr>
        <p:spPr/>
        <p:txBody>
          <a:bodyPr/>
          <a:lstStyle/>
          <a:p>
            <a:pPr>
              <a:defRPr/>
            </a:pPr>
            <a:fld id="{1D3B19AD-E17C-4ACC-B317-19B3F611DED5}" type="slidenum">
              <a:rPr lang="en-US" smtClean="0">
                <a:latin typeface="Arial" pitchFamily="34" charset="0"/>
              </a:rPr>
              <a:pPr>
                <a:defRPr/>
              </a:pPr>
              <a:t>14</a:t>
            </a:fld>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D23C01-9101-4BEB-8C45-BAA466A9D516}" type="slidenum">
              <a:rPr lang="en-US" smtClean="0"/>
              <a:t>15</a:t>
            </a:fld>
            <a:endParaRPr lang="en-US"/>
          </a:p>
        </p:txBody>
      </p:sp>
    </p:spTree>
    <p:extLst>
      <p:ext uri="{BB962C8B-B14F-4D97-AF65-F5344CB8AC3E}">
        <p14:creationId xmlns:p14="http://schemas.microsoft.com/office/powerpoint/2010/main" val="1749277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66631" eaLnBrk="0" hangingPunct="0">
              <a:defRPr>
                <a:solidFill>
                  <a:schemeClr val="tx1"/>
                </a:solidFill>
                <a:latin typeface="Arial" charset="0"/>
              </a:defRPr>
            </a:lvl1pPr>
            <a:lvl2pPr marL="742827" indent="-285702" defTabSz="866631" eaLnBrk="0" hangingPunct="0">
              <a:defRPr>
                <a:solidFill>
                  <a:schemeClr val="tx1"/>
                </a:solidFill>
                <a:latin typeface="Arial" charset="0"/>
              </a:defRPr>
            </a:lvl2pPr>
            <a:lvl3pPr marL="1142811" indent="-228562" defTabSz="866631" eaLnBrk="0" hangingPunct="0">
              <a:defRPr>
                <a:solidFill>
                  <a:schemeClr val="tx1"/>
                </a:solidFill>
                <a:latin typeface="Arial" charset="0"/>
              </a:defRPr>
            </a:lvl3pPr>
            <a:lvl4pPr marL="1599935" indent="-228562" defTabSz="866631" eaLnBrk="0" hangingPunct="0">
              <a:defRPr>
                <a:solidFill>
                  <a:schemeClr val="tx1"/>
                </a:solidFill>
                <a:latin typeface="Arial" charset="0"/>
              </a:defRPr>
            </a:lvl4pPr>
            <a:lvl5pPr marL="2057060" indent="-228562" defTabSz="866631" eaLnBrk="0" hangingPunct="0">
              <a:defRPr>
                <a:solidFill>
                  <a:schemeClr val="tx1"/>
                </a:solidFill>
                <a:latin typeface="Arial" charset="0"/>
              </a:defRPr>
            </a:lvl5pPr>
            <a:lvl6pPr marL="2514183" indent="-228562" defTabSz="866631" eaLnBrk="0" fontAlgn="base" hangingPunct="0">
              <a:spcBef>
                <a:spcPct val="0"/>
              </a:spcBef>
              <a:spcAft>
                <a:spcPct val="0"/>
              </a:spcAft>
              <a:defRPr>
                <a:solidFill>
                  <a:schemeClr val="tx1"/>
                </a:solidFill>
                <a:latin typeface="Arial" charset="0"/>
              </a:defRPr>
            </a:lvl6pPr>
            <a:lvl7pPr marL="2971306" indent="-228562" defTabSz="866631" eaLnBrk="0" fontAlgn="base" hangingPunct="0">
              <a:spcBef>
                <a:spcPct val="0"/>
              </a:spcBef>
              <a:spcAft>
                <a:spcPct val="0"/>
              </a:spcAft>
              <a:defRPr>
                <a:solidFill>
                  <a:schemeClr val="tx1"/>
                </a:solidFill>
                <a:latin typeface="Arial" charset="0"/>
              </a:defRPr>
            </a:lvl7pPr>
            <a:lvl8pPr marL="3428432" indent="-228562" defTabSz="866631" eaLnBrk="0" fontAlgn="base" hangingPunct="0">
              <a:spcBef>
                <a:spcPct val="0"/>
              </a:spcBef>
              <a:spcAft>
                <a:spcPct val="0"/>
              </a:spcAft>
              <a:defRPr>
                <a:solidFill>
                  <a:schemeClr val="tx1"/>
                </a:solidFill>
                <a:latin typeface="Arial" charset="0"/>
              </a:defRPr>
            </a:lvl8pPr>
            <a:lvl9pPr marL="3885555" indent="-228562" defTabSz="866631" eaLnBrk="0" fontAlgn="base" hangingPunct="0">
              <a:spcBef>
                <a:spcPct val="0"/>
              </a:spcBef>
              <a:spcAft>
                <a:spcPct val="0"/>
              </a:spcAft>
              <a:defRPr>
                <a:solidFill>
                  <a:schemeClr val="tx1"/>
                </a:solidFill>
                <a:latin typeface="Arial" charset="0"/>
              </a:defRPr>
            </a:lvl9pPr>
          </a:lstStyle>
          <a:p>
            <a:pPr eaLnBrk="1" hangingPunct="1"/>
            <a:fld id="{95E53A9A-14FF-44CF-A3F0-FEBE011F73C5}" type="slidenum">
              <a:rPr lang="en-US" smtClean="0">
                <a:solidFill>
                  <a:prstClr val="black"/>
                </a:solidFill>
                <a:latin typeface="Times" pitchFamily="18" charset="0"/>
                <a:ea typeface="ＭＳ Ｐゴシック" pitchFamily="1" charset="-128"/>
              </a:rPr>
              <a:pPr eaLnBrk="1" hangingPunct="1"/>
              <a:t>16</a:t>
            </a:fld>
            <a:endParaRPr lang="en-US" smtClean="0">
              <a:solidFill>
                <a:prstClr val="black"/>
              </a:solidFill>
              <a:latin typeface="Times" pitchFamily="18" charset="0"/>
              <a:ea typeface="ＭＳ Ｐゴシック" pitchFamily="1" charset="-128"/>
            </a:endParaRPr>
          </a:p>
        </p:txBody>
      </p:sp>
      <p:sp>
        <p:nvSpPr>
          <p:cNvPr id="112643" name="Rectangle 2"/>
          <p:cNvSpPr>
            <a:spLocks noGrp="1" noRot="1" noChangeAspect="1" noChangeArrowheads="1" noTextEdit="1"/>
          </p:cNvSpPr>
          <p:nvPr>
            <p:ph type="sldImg"/>
          </p:nvPr>
        </p:nvSpPr>
        <p:spPr bwMode="auto">
          <a:xfrm>
            <a:off x="1179513"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1550"/>
            <a:r>
              <a:rPr lang="en-US" dirty="0" smtClean="0"/>
              <a:t>The overall peer review process of your application is managed by a designated federal official, the scientific review officer or SRO,  who has doctoral level expertise relevant to your field</a:t>
            </a:r>
            <a:r>
              <a:rPr lang="en-US" smtClean="0"/>
              <a:t>. </a:t>
            </a:r>
            <a:endParaRPr lang="en-US" strike="dblStrike" baseline="0" dirty="0" smtClean="0">
              <a:latin typeface="Times"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868839"/>
            <a:fld id="{5CB9A2F5-B997-4565-BDD1-C4BF04804884}" type="slidenum">
              <a:rPr lang="en-US" smtClean="0">
                <a:ea typeface="ＭＳ Ｐゴシック" pitchFamily="1" charset="-128"/>
              </a:rPr>
              <a:pPr defTabSz="868839"/>
              <a:t>17</a:t>
            </a:fld>
            <a:endParaRPr lang="en-US" dirty="0" smtClean="0">
              <a:ea typeface="ＭＳ Ｐゴシック" pitchFamily="1" charset="-128"/>
            </a:endParaRPr>
          </a:p>
        </p:txBody>
      </p:sp>
      <p:sp>
        <p:nvSpPr>
          <p:cNvPr id="122883" name="Rectangle 2"/>
          <p:cNvSpPr>
            <a:spLocks noGrp="1" noRot="1" noChangeAspect="1" noChangeArrowheads="1" noTextEdit="1"/>
          </p:cNvSpPr>
          <p:nvPr>
            <p:ph type="sldImg"/>
          </p:nvPr>
        </p:nvSpPr>
        <p:spPr bwMode="auto">
          <a:xfrm>
            <a:off x="1179513" y="696913"/>
            <a:ext cx="4648200" cy="3486150"/>
          </a:xfrm>
          <a:noFill/>
          <a:ln>
            <a:solidFill>
              <a:srgbClr val="000000"/>
            </a:solidFill>
            <a:miter lim="800000"/>
            <a:headEnd/>
            <a:tailEnd/>
          </a:ln>
        </p:spPr>
      </p:sp>
      <p:sp>
        <p:nvSpPr>
          <p:cNvPr id="1228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dirty="0" smtClean="0"/>
              <a:t>In preparation for a study</a:t>
            </a:r>
            <a:r>
              <a:rPr lang="en-US" baseline="0" dirty="0" smtClean="0"/>
              <a:t> section </a:t>
            </a:r>
            <a:r>
              <a:rPr lang="en-US" dirty="0" smtClean="0"/>
              <a:t>meeting, at least three scientists with broad experience in the external scientific community are assigned to your application by the SRO.  Extra reviewers may be recruited to ensure your application is reviewed appropriately. </a:t>
            </a:r>
          </a:p>
          <a:p>
            <a:pPr eaLnBrk="1" hangingPunct="1"/>
            <a:endParaRPr lang="en-US" dirty="0" smtClean="0"/>
          </a:p>
          <a:p>
            <a:pPr eaLnBrk="1" hangingPunct="1"/>
            <a:r>
              <a:rPr lang="en-US" dirty="0" smtClean="0"/>
              <a:t>Reviewers receive applications and their specific assignments 6 – 8 weeks in advance of the scheduled date of the meeting allowing them plenty of time to prepare.  It is typical for each member of a panel to have 8 – 10 total application assignments. </a:t>
            </a:r>
          </a:p>
          <a:p>
            <a:pPr eaLnBrk="1" hangingPunct="1"/>
            <a:endParaRPr lang="en-US" dirty="0" smtClean="0"/>
          </a:p>
          <a:p>
            <a:pPr eaLnBrk="1" hangingPunct="1"/>
            <a:r>
              <a:rPr lang="en-US" dirty="0" smtClean="0"/>
              <a:t>Reviewer</a:t>
            </a:r>
            <a:r>
              <a:rPr lang="en-US" dirty="0" smtClean="0">
                <a:solidFill>
                  <a:srgbClr val="FF0000"/>
                </a:solidFill>
              </a:rPr>
              <a:t>s</a:t>
            </a:r>
            <a:r>
              <a:rPr lang="en-US" dirty="0" smtClean="0"/>
              <a:t> assess each application by providing prior to the</a:t>
            </a:r>
            <a:r>
              <a:rPr lang="en-US" baseline="0" dirty="0" smtClean="0"/>
              <a:t> meeting</a:t>
            </a:r>
            <a:r>
              <a:rPr lang="en-US" dirty="0" smtClean="0"/>
              <a:t>: </a:t>
            </a:r>
          </a:p>
          <a:p>
            <a:pPr eaLnBrk="1" hangingPunct="1"/>
            <a:r>
              <a:rPr lang="en-US" dirty="0" smtClean="0"/>
              <a:t>A preliminary Overall Impact score </a:t>
            </a:r>
          </a:p>
          <a:p>
            <a:pPr eaLnBrk="1" hangingPunct="1"/>
            <a:r>
              <a:rPr lang="en-US" dirty="0" smtClean="0"/>
              <a:t>Criterion Scores for each of the 5 Core Review Criteria</a:t>
            </a:r>
          </a:p>
          <a:p>
            <a:pPr eaLnBrk="1" hangingPunct="1"/>
            <a:r>
              <a:rPr lang="en-US" dirty="0" smtClean="0"/>
              <a:t>A written critique</a:t>
            </a:r>
          </a:p>
          <a:p>
            <a:pPr eaLnBrk="1" hangingPunct="1"/>
            <a:endParaRPr lang="en-US" dirty="0" smtClean="0"/>
          </a:p>
          <a:p>
            <a:endParaRPr lang="en-US" dirty="0" smtClean="0"/>
          </a:p>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0028" eaLnBrk="0" hangingPunct="0">
              <a:defRPr sz="2000" b="1">
                <a:solidFill>
                  <a:schemeClr val="tx1"/>
                </a:solidFill>
                <a:latin typeface="Bodoni MT" pitchFamily="18" charset="0"/>
                <a:ea typeface="ＭＳ Ｐゴシック" pitchFamily="1" charset="-128"/>
              </a:defRPr>
            </a:lvl1pPr>
            <a:lvl2pPr marL="744760" indent="-286446" defTabSz="880028" eaLnBrk="0" hangingPunct="0">
              <a:defRPr sz="2000" b="1">
                <a:solidFill>
                  <a:schemeClr val="tx1"/>
                </a:solidFill>
                <a:latin typeface="Bodoni MT" pitchFamily="18" charset="0"/>
                <a:ea typeface="ＭＳ Ｐゴシック" pitchFamily="1" charset="-128"/>
              </a:defRPr>
            </a:lvl2pPr>
            <a:lvl3pPr marL="1145785" indent="-229158" defTabSz="880028" eaLnBrk="0" hangingPunct="0">
              <a:defRPr sz="2000" b="1">
                <a:solidFill>
                  <a:schemeClr val="tx1"/>
                </a:solidFill>
                <a:latin typeface="Bodoni MT" pitchFamily="18" charset="0"/>
                <a:ea typeface="ＭＳ Ｐゴシック" pitchFamily="1" charset="-128"/>
              </a:defRPr>
            </a:lvl3pPr>
            <a:lvl4pPr marL="1604100" indent="-229158" defTabSz="880028" eaLnBrk="0" hangingPunct="0">
              <a:defRPr sz="2000" b="1">
                <a:solidFill>
                  <a:schemeClr val="tx1"/>
                </a:solidFill>
                <a:latin typeface="Bodoni MT" pitchFamily="18" charset="0"/>
                <a:ea typeface="ＭＳ Ｐゴシック" pitchFamily="1" charset="-128"/>
              </a:defRPr>
            </a:lvl4pPr>
            <a:lvl5pPr marL="2062413" indent="-229158" defTabSz="880028" eaLnBrk="0" hangingPunct="0">
              <a:defRPr sz="2000" b="1">
                <a:solidFill>
                  <a:schemeClr val="tx1"/>
                </a:solidFill>
                <a:latin typeface="Bodoni MT" pitchFamily="18" charset="0"/>
                <a:ea typeface="ＭＳ Ｐゴシック" pitchFamily="1" charset="-128"/>
              </a:defRPr>
            </a:lvl5pPr>
            <a:lvl6pPr marL="2520727" indent="-229158" algn="ctr" defTabSz="880028"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9041" indent="-229158" algn="ctr" defTabSz="880028"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37356" indent="-229158" algn="ctr" defTabSz="880028"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95671" indent="-229158" algn="ctr" defTabSz="880028"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fld id="{4502133E-6E6A-4FE1-9497-88DBF0AA2FD0}" type="slidenum">
              <a:rPr lang="en-US" sz="1200" b="0">
                <a:latin typeface="Times" pitchFamily="1" charset="0"/>
              </a:rPr>
              <a:pPr/>
              <a:t>18</a:t>
            </a:fld>
            <a:endParaRPr lang="en-US" sz="1200" b="0">
              <a:latin typeface="Times" pitchFamily="1"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350">
              <a:defRPr/>
            </a:pP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868839"/>
            <a:fld id="{FF421D1B-BBD1-4FEC-A53D-35333DF39838}" type="slidenum">
              <a:rPr lang="en-US" smtClean="0">
                <a:ea typeface="ＭＳ Ｐゴシック" pitchFamily="1" charset="-128"/>
              </a:rPr>
              <a:pPr defTabSz="868839"/>
              <a:t>19</a:t>
            </a:fld>
            <a:endParaRPr lang="en-US" dirty="0" smtClean="0">
              <a:ea typeface="ＭＳ Ｐゴシック" pitchFamily="1" charset="-128"/>
            </a:endParaRPr>
          </a:p>
        </p:txBody>
      </p:sp>
      <p:sp>
        <p:nvSpPr>
          <p:cNvPr id="128003" name="Rectangle 2"/>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1280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154354" indent="-154354">
              <a:buFontTx/>
              <a:buChar char="•"/>
              <a:tabLst>
                <a:tab pos="103434" algn="l"/>
              </a:tabLst>
            </a:pPr>
            <a:r>
              <a:rPr lang="en-US" dirty="0" smtClean="0"/>
              <a:t>WHAT IS A STUDY SECTION MEETING LIKE?</a:t>
            </a:r>
          </a:p>
          <a:p>
            <a:pPr marL="154354" indent="-154354">
              <a:tabLst>
                <a:tab pos="103434" algn="l"/>
              </a:tabLst>
            </a:pPr>
            <a:endParaRPr lang="en-US" dirty="0" smtClean="0"/>
          </a:p>
          <a:p>
            <a:pPr marL="154354" indent="-154354">
              <a:buFontTx/>
              <a:buChar char="•"/>
              <a:tabLst>
                <a:tab pos="103434" algn="l"/>
              </a:tabLst>
            </a:pPr>
            <a:r>
              <a:rPr lang="en-US" dirty="0" smtClean="0"/>
              <a:t>Each CSR standing Study Section has typically  ~12-25</a:t>
            </a:r>
            <a:r>
              <a:rPr lang="en-US" baseline="0" dirty="0" smtClean="0"/>
              <a:t> </a:t>
            </a:r>
            <a:r>
              <a:rPr lang="en-US" dirty="0" smtClean="0"/>
              <a:t>regular members who are primarily from academia, but also from biotech industry and sometimes government research laboratories.  Temporary members may be recruited to fulfill specific</a:t>
            </a:r>
            <a:r>
              <a:rPr lang="en-US" baseline="0" dirty="0" smtClean="0"/>
              <a:t> review needs.</a:t>
            </a:r>
            <a:endParaRPr lang="en-US" dirty="0" smtClean="0"/>
          </a:p>
          <a:p>
            <a:pPr marL="154354" indent="-154354">
              <a:tabLst>
                <a:tab pos="103434" algn="l"/>
              </a:tabLst>
            </a:pPr>
            <a:endParaRPr lang="en-US" sz="300" dirty="0"/>
          </a:p>
          <a:p>
            <a:pPr marL="154354" indent="-154354">
              <a:buFontTx/>
              <a:buChar char="•"/>
              <a:tabLst>
                <a:tab pos="103434" algn="l"/>
              </a:tabLst>
            </a:pPr>
            <a:r>
              <a:rPr lang="en-US" dirty="0" smtClean="0"/>
              <a:t>Typically about 60-100 applications are reviewed by each study section</a:t>
            </a:r>
          </a:p>
          <a:p>
            <a:pPr marL="154354" indent="-154354">
              <a:tabLst>
                <a:tab pos="103434" algn="l"/>
              </a:tabLst>
            </a:pPr>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D23C01-9101-4BEB-8C45-BAA466A9D516}" type="slidenum">
              <a:rPr lang="en-US" smtClean="0"/>
              <a:t>20</a:t>
            </a:fld>
            <a:endParaRPr lang="en-US"/>
          </a:p>
        </p:txBody>
      </p:sp>
    </p:spTree>
    <p:extLst>
      <p:ext uri="{BB962C8B-B14F-4D97-AF65-F5344CB8AC3E}">
        <p14:creationId xmlns:p14="http://schemas.microsoft.com/office/powerpoint/2010/main" val="3859196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spcBef>
                <a:spcPts val="600"/>
              </a:spcBef>
              <a:spcAft>
                <a:spcPts val="600"/>
              </a:spcAft>
              <a:buClr>
                <a:srgbClr val="00B050"/>
              </a:buClr>
            </a:pPr>
            <a:endParaRPr lang="en-US" sz="800" dirty="0"/>
          </a:p>
          <a:p>
            <a:pPr eaLnBrk="1" hangingPunct="1">
              <a:spcBef>
                <a:spcPct val="0"/>
              </a:spcBef>
            </a:pPr>
            <a:r>
              <a:rPr lang="en-US" dirty="0" smtClean="0"/>
              <a:t>The remaining applications will not be discussed unless explicitly recalled by any member of the panel. Even if your application is not discussed, you will receive the detailed critiques from each of your assigned reviewers.</a:t>
            </a:r>
          </a:p>
          <a:p>
            <a:pPr eaLnBrk="1" hangingPunct="1">
              <a:spcBef>
                <a:spcPct val="0"/>
              </a:spcBef>
            </a:pPr>
            <a:endParaRPr lang="en-US" dirty="0" smtClean="0"/>
          </a:p>
          <a:p>
            <a:pPr eaLnBrk="1" hangingPunct="1">
              <a:spcBef>
                <a:spcPct val="0"/>
              </a:spcBef>
            </a:pPr>
            <a:r>
              <a:rPr lang="en-US" dirty="0" smtClean="0"/>
              <a:t>We've talked broadly about evaluation and alluded to scoring. Let's look at more detail of how this is done. </a:t>
            </a:r>
          </a:p>
          <a:p>
            <a:pPr eaLnBrk="1" hangingPunct="1">
              <a:spcBef>
                <a:spcPct val="0"/>
              </a:spcBef>
            </a:pPr>
            <a:endParaRPr lang="en-US" b="1" dirty="0" smtClean="0"/>
          </a:p>
          <a:p>
            <a:pPr eaLnBrk="1" hangingPunct="1">
              <a:spcBef>
                <a:spcPct val="0"/>
              </a:spcBef>
            </a:pPr>
            <a:endParaRPr lang="en-US" dirty="0" smtClean="0"/>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827" indent="-285702" eaLnBrk="0" hangingPunct="0">
              <a:defRPr>
                <a:solidFill>
                  <a:schemeClr val="tx1"/>
                </a:solidFill>
                <a:latin typeface="Arial" charset="0"/>
              </a:defRPr>
            </a:lvl2pPr>
            <a:lvl3pPr marL="1142811" indent="-228562" eaLnBrk="0" hangingPunct="0">
              <a:defRPr>
                <a:solidFill>
                  <a:schemeClr val="tx1"/>
                </a:solidFill>
                <a:latin typeface="Arial" charset="0"/>
              </a:defRPr>
            </a:lvl3pPr>
            <a:lvl4pPr marL="1599935" indent="-228562" eaLnBrk="0" hangingPunct="0">
              <a:defRPr>
                <a:solidFill>
                  <a:schemeClr val="tx1"/>
                </a:solidFill>
                <a:latin typeface="Arial" charset="0"/>
              </a:defRPr>
            </a:lvl4pPr>
            <a:lvl5pPr marL="2057060" indent="-228562" eaLnBrk="0" hangingPunct="0">
              <a:defRPr>
                <a:solidFill>
                  <a:schemeClr val="tx1"/>
                </a:solidFill>
                <a:latin typeface="Arial" charset="0"/>
              </a:defRPr>
            </a:lvl5pPr>
            <a:lvl6pPr marL="2514183" indent="-228562" eaLnBrk="0" fontAlgn="base" hangingPunct="0">
              <a:spcBef>
                <a:spcPct val="0"/>
              </a:spcBef>
              <a:spcAft>
                <a:spcPct val="0"/>
              </a:spcAft>
              <a:defRPr>
                <a:solidFill>
                  <a:schemeClr val="tx1"/>
                </a:solidFill>
                <a:latin typeface="Arial" charset="0"/>
              </a:defRPr>
            </a:lvl6pPr>
            <a:lvl7pPr marL="2971306" indent="-228562" eaLnBrk="0" fontAlgn="base" hangingPunct="0">
              <a:spcBef>
                <a:spcPct val="0"/>
              </a:spcBef>
              <a:spcAft>
                <a:spcPct val="0"/>
              </a:spcAft>
              <a:defRPr>
                <a:solidFill>
                  <a:schemeClr val="tx1"/>
                </a:solidFill>
                <a:latin typeface="Arial" charset="0"/>
              </a:defRPr>
            </a:lvl7pPr>
            <a:lvl8pPr marL="3428432" indent="-228562" eaLnBrk="0" fontAlgn="base" hangingPunct="0">
              <a:spcBef>
                <a:spcPct val="0"/>
              </a:spcBef>
              <a:spcAft>
                <a:spcPct val="0"/>
              </a:spcAft>
              <a:defRPr>
                <a:solidFill>
                  <a:schemeClr val="tx1"/>
                </a:solidFill>
                <a:latin typeface="Arial" charset="0"/>
              </a:defRPr>
            </a:lvl8pPr>
            <a:lvl9pPr marL="3885555" indent="-228562" eaLnBrk="0" fontAlgn="base" hangingPunct="0">
              <a:spcBef>
                <a:spcPct val="0"/>
              </a:spcBef>
              <a:spcAft>
                <a:spcPct val="0"/>
              </a:spcAft>
              <a:defRPr>
                <a:solidFill>
                  <a:schemeClr val="tx1"/>
                </a:solidFill>
                <a:latin typeface="Arial" charset="0"/>
              </a:defRPr>
            </a:lvl9pPr>
          </a:lstStyle>
          <a:p>
            <a:pPr eaLnBrk="1" hangingPunct="1">
              <a:spcBef>
                <a:spcPct val="20000"/>
              </a:spcBef>
            </a:pPr>
            <a:fld id="{DE3BE0E5-5AF5-4ED3-85EE-A674D90E5529}" type="slidenum">
              <a:rPr lang="en-US" b="1" smtClean="0">
                <a:solidFill>
                  <a:srgbClr val="000000"/>
                </a:solidFill>
                <a:latin typeface="Bodoni MT" pitchFamily="18" charset="0"/>
                <a:ea typeface="ＭＳ Ｐゴシック" pitchFamily="1" charset="-128"/>
              </a:rPr>
              <a:pPr eaLnBrk="1" hangingPunct="1">
                <a:spcBef>
                  <a:spcPct val="20000"/>
                </a:spcBef>
              </a:pPr>
              <a:t>21</a:t>
            </a:fld>
            <a:endParaRPr lang="en-US" b="1" smtClean="0">
              <a:solidFill>
                <a:srgbClr val="000000"/>
              </a:solidFill>
              <a:latin typeface="Bodoni MT" pitchFamily="18" charset="0"/>
              <a:ea typeface="ＭＳ Ｐゴシック" pitchFamily="1"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44669" lvl="1" defTabSz="897196">
              <a:spcBef>
                <a:spcPct val="0"/>
              </a:spcBef>
              <a:defRPr/>
            </a:pPr>
            <a:endParaRPr lang="en-US" dirty="0" smtClean="0"/>
          </a:p>
          <a:p>
            <a:pPr marL="0" lvl="1" defTabSz="897474">
              <a:defRPr/>
            </a:pPr>
            <a:r>
              <a:rPr lang="en-US" dirty="0" smtClean="0"/>
              <a:t>A new investigator in NIH context is an applicant who has not yet successfully competed for a substantial NIH research grant. </a:t>
            </a:r>
          </a:p>
          <a:p>
            <a:pPr marL="0" lvl="1" defTabSz="897474">
              <a:defRPr/>
            </a:pPr>
            <a:r>
              <a:rPr lang="en-US" dirty="0" smtClean="0"/>
              <a:t>Early Stage Investigators are New Investigators who are within 10 years of completing their terminal research degree or their medical residency at the time they apply for R01 grants. </a:t>
            </a:r>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868" indent="-285718" eaLnBrk="0" hangingPunct="0">
              <a:defRPr>
                <a:solidFill>
                  <a:schemeClr val="tx1"/>
                </a:solidFill>
                <a:latin typeface="Arial" charset="0"/>
              </a:defRPr>
            </a:lvl2pPr>
            <a:lvl3pPr marL="1142874" indent="-228574" eaLnBrk="0" hangingPunct="0">
              <a:defRPr>
                <a:solidFill>
                  <a:schemeClr val="tx1"/>
                </a:solidFill>
                <a:latin typeface="Arial" charset="0"/>
              </a:defRPr>
            </a:lvl3pPr>
            <a:lvl4pPr marL="1600023" indent="-228574" eaLnBrk="0" hangingPunct="0">
              <a:defRPr>
                <a:solidFill>
                  <a:schemeClr val="tx1"/>
                </a:solidFill>
                <a:latin typeface="Arial" charset="0"/>
              </a:defRPr>
            </a:lvl4pPr>
            <a:lvl5pPr marL="2057174" indent="-228574" eaLnBrk="0" hangingPunct="0">
              <a:defRPr>
                <a:solidFill>
                  <a:schemeClr val="tx1"/>
                </a:solidFill>
                <a:latin typeface="Arial" charset="0"/>
              </a:defRPr>
            </a:lvl5pPr>
            <a:lvl6pPr marL="2514322" indent="-228574" eaLnBrk="0" fontAlgn="base" hangingPunct="0">
              <a:spcBef>
                <a:spcPct val="0"/>
              </a:spcBef>
              <a:spcAft>
                <a:spcPct val="0"/>
              </a:spcAft>
              <a:defRPr>
                <a:solidFill>
                  <a:schemeClr val="tx1"/>
                </a:solidFill>
                <a:latin typeface="Arial" charset="0"/>
              </a:defRPr>
            </a:lvl6pPr>
            <a:lvl7pPr marL="2971470" indent="-228574" eaLnBrk="0" fontAlgn="base" hangingPunct="0">
              <a:spcBef>
                <a:spcPct val="0"/>
              </a:spcBef>
              <a:spcAft>
                <a:spcPct val="0"/>
              </a:spcAft>
              <a:defRPr>
                <a:solidFill>
                  <a:schemeClr val="tx1"/>
                </a:solidFill>
                <a:latin typeface="Arial" charset="0"/>
              </a:defRPr>
            </a:lvl7pPr>
            <a:lvl8pPr marL="3428621" indent="-228574" eaLnBrk="0" fontAlgn="base" hangingPunct="0">
              <a:spcBef>
                <a:spcPct val="0"/>
              </a:spcBef>
              <a:spcAft>
                <a:spcPct val="0"/>
              </a:spcAft>
              <a:defRPr>
                <a:solidFill>
                  <a:schemeClr val="tx1"/>
                </a:solidFill>
                <a:latin typeface="Arial" charset="0"/>
              </a:defRPr>
            </a:lvl8pPr>
            <a:lvl9pPr marL="3885770" indent="-228574" eaLnBrk="0" fontAlgn="base" hangingPunct="0">
              <a:spcBef>
                <a:spcPct val="0"/>
              </a:spcBef>
              <a:spcAft>
                <a:spcPct val="0"/>
              </a:spcAft>
              <a:defRPr>
                <a:solidFill>
                  <a:schemeClr val="tx1"/>
                </a:solidFill>
                <a:latin typeface="Arial" charset="0"/>
              </a:defRPr>
            </a:lvl9pPr>
          </a:lstStyle>
          <a:p>
            <a:pPr eaLnBrk="1" hangingPunct="1"/>
            <a:fld id="{FD71F434-B950-4D36-BDA5-505941C7DB31}" type="slidenum">
              <a:rPr lang="en-US" smtClean="0"/>
              <a:pPr eaLnBrk="1" hangingPunct="1"/>
              <a:t>22</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The</a:t>
            </a:r>
            <a:r>
              <a:rPr lang="en-US" baseline="0" dirty="0" smtClean="0"/>
              <a:t> O</a:t>
            </a:r>
            <a:r>
              <a:rPr lang="en-US" dirty="0" smtClean="0"/>
              <a:t>verall Impact score is the ultimate score in evaluation for DISCUSSED applications.</a:t>
            </a:r>
          </a:p>
          <a:p>
            <a:endParaRPr lang="en-US" dirty="0" smtClean="0"/>
          </a:p>
          <a:p>
            <a:r>
              <a:rPr lang="en-US" dirty="0" smtClean="0"/>
              <a:t>To arrive at an overall impact judgment, reviewers evaluate each application first according to a set of five specific core criteria as follows: </a:t>
            </a:r>
          </a:p>
          <a:p>
            <a:endParaRPr lang="en-US" dirty="0" smtClean="0"/>
          </a:p>
          <a:p>
            <a:endParaRPr lang="en-US" dirty="0"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73028" eaLnBrk="0" hangingPunct="0">
              <a:defRPr>
                <a:solidFill>
                  <a:schemeClr val="tx1"/>
                </a:solidFill>
                <a:latin typeface="Arial" charset="0"/>
              </a:defRPr>
            </a:lvl1pPr>
            <a:lvl2pPr marL="742868" indent="-285718" defTabSz="873028" eaLnBrk="0" hangingPunct="0">
              <a:defRPr>
                <a:solidFill>
                  <a:schemeClr val="tx1"/>
                </a:solidFill>
                <a:latin typeface="Arial" charset="0"/>
              </a:defRPr>
            </a:lvl2pPr>
            <a:lvl3pPr marL="1142874" indent="-228574" defTabSz="873028" eaLnBrk="0" hangingPunct="0">
              <a:defRPr>
                <a:solidFill>
                  <a:schemeClr val="tx1"/>
                </a:solidFill>
                <a:latin typeface="Arial" charset="0"/>
              </a:defRPr>
            </a:lvl3pPr>
            <a:lvl4pPr marL="1600023" indent="-228574" defTabSz="873028" eaLnBrk="0" hangingPunct="0">
              <a:defRPr>
                <a:solidFill>
                  <a:schemeClr val="tx1"/>
                </a:solidFill>
                <a:latin typeface="Arial" charset="0"/>
              </a:defRPr>
            </a:lvl4pPr>
            <a:lvl5pPr marL="2057174" indent="-228574" defTabSz="873028" eaLnBrk="0" hangingPunct="0">
              <a:defRPr>
                <a:solidFill>
                  <a:schemeClr val="tx1"/>
                </a:solidFill>
                <a:latin typeface="Arial" charset="0"/>
              </a:defRPr>
            </a:lvl5pPr>
            <a:lvl6pPr marL="2514322" indent="-228574" defTabSz="873028" eaLnBrk="0" fontAlgn="base" hangingPunct="0">
              <a:spcBef>
                <a:spcPct val="0"/>
              </a:spcBef>
              <a:spcAft>
                <a:spcPct val="0"/>
              </a:spcAft>
              <a:defRPr>
                <a:solidFill>
                  <a:schemeClr val="tx1"/>
                </a:solidFill>
                <a:latin typeface="Arial" charset="0"/>
              </a:defRPr>
            </a:lvl6pPr>
            <a:lvl7pPr marL="2971470" indent="-228574" defTabSz="873028" eaLnBrk="0" fontAlgn="base" hangingPunct="0">
              <a:spcBef>
                <a:spcPct val="0"/>
              </a:spcBef>
              <a:spcAft>
                <a:spcPct val="0"/>
              </a:spcAft>
              <a:defRPr>
                <a:solidFill>
                  <a:schemeClr val="tx1"/>
                </a:solidFill>
                <a:latin typeface="Arial" charset="0"/>
              </a:defRPr>
            </a:lvl7pPr>
            <a:lvl8pPr marL="3428621" indent="-228574" defTabSz="873028" eaLnBrk="0" fontAlgn="base" hangingPunct="0">
              <a:spcBef>
                <a:spcPct val="0"/>
              </a:spcBef>
              <a:spcAft>
                <a:spcPct val="0"/>
              </a:spcAft>
              <a:defRPr>
                <a:solidFill>
                  <a:schemeClr val="tx1"/>
                </a:solidFill>
                <a:latin typeface="Arial" charset="0"/>
              </a:defRPr>
            </a:lvl8pPr>
            <a:lvl9pPr marL="3885770" indent="-228574" defTabSz="873028" eaLnBrk="0" fontAlgn="base" hangingPunct="0">
              <a:spcBef>
                <a:spcPct val="0"/>
              </a:spcBef>
              <a:spcAft>
                <a:spcPct val="0"/>
              </a:spcAft>
              <a:defRPr>
                <a:solidFill>
                  <a:schemeClr val="tx1"/>
                </a:solidFill>
                <a:latin typeface="Arial" charset="0"/>
              </a:defRPr>
            </a:lvl9pPr>
          </a:lstStyle>
          <a:p>
            <a:pPr eaLnBrk="1" hangingPunct="1">
              <a:spcBef>
                <a:spcPct val="20000"/>
              </a:spcBef>
            </a:pPr>
            <a:fld id="{32DD6AFB-BF1A-4994-B363-7E22EA6FC859}" type="slidenum">
              <a:rPr lang="en-US" b="1" smtClean="0">
                <a:solidFill>
                  <a:srgbClr val="000000"/>
                </a:solidFill>
                <a:latin typeface="Bodoni MT" pitchFamily="18" charset="0"/>
                <a:ea typeface="ＭＳ Ｐゴシック" pitchFamily="1" charset="-128"/>
              </a:rPr>
              <a:pPr eaLnBrk="1" hangingPunct="1">
                <a:spcBef>
                  <a:spcPct val="20000"/>
                </a:spcBef>
              </a:pPr>
              <a:t>23</a:t>
            </a:fld>
            <a:endParaRPr lang="en-US" b="1" smtClean="0">
              <a:solidFill>
                <a:srgbClr val="000000"/>
              </a:solidFill>
              <a:latin typeface="Bodoni MT" pitchFamily="18" charset="0"/>
              <a:ea typeface="ＭＳ Ｐゴシック" pitchFamily="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Significance: Unlike the Overall impact, the Significance assumes success, i.e. Assuming that all the aims are successful, does the project address an important problem or a critical barrier to progress in the field, or have the ability to improve knowledge, technical capability or clinical practice? Does the project ADVANCE</a:t>
            </a:r>
            <a:r>
              <a:rPr lang="en-US" baseline="0" dirty="0" smtClean="0"/>
              <a:t> the field?</a:t>
            </a:r>
            <a:endParaRPr lang="en-US" dirty="0" smtClean="0"/>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73028" eaLnBrk="0" hangingPunct="0">
              <a:defRPr>
                <a:solidFill>
                  <a:schemeClr val="tx1"/>
                </a:solidFill>
                <a:latin typeface="Arial" charset="0"/>
              </a:defRPr>
            </a:lvl1pPr>
            <a:lvl2pPr marL="742868" indent="-285718" defTabSz="873028" eaLnBrk="0" hangingPunct="0">
              <a:defRPr>
                <a:solidFill>
                  <a:schemeClr val="tx1"/>
                </a:solidFill>
                <a:latin typeface="Arial" charset="0"/>
              </a:defRPr>
            </a:lvl2pPr>
            <a:lvl3pPr marL="1142874" indent="-228574" defTabSz="873028" eaLnBrk="0" hangingPunct="0">
              <a:defRPr>
                <a:solidFill>
                  <a:schemeClr val="tx1"/>
                </a:solidFill>
                <a:latin typeface="Arial" charset="0"/>
              </a:defRPr>
            </a:lvl3pPr>
            <a:lvl4pPr marL="1600023" indent="-228574" defTabSz="873028" eaLnBrk="0" hangingPunct="0">
              <a:defRPr>
                <a:solidFill>
                  <a:schemeClr val="tx1"/>
                </a:solidFill>
                <a:latin typeface="Arial" charset="0"/>
              </a:defRPr>
            </a:lvl4pPr>
            <a:lvl5pPr marL="2057174" indent="-228574" defTabSz="873028" eaLnBrk="0" hangingPunct="0">
              <a:defRPr>
                <a:solidFill>
                  <a:schemeClr val="tx1"/>
                </a:solidFill>
                <a:latin typeface="Arial" charset="0"/>
              </a:defRPr>
            </a:lvl5pPr>
            <a:lvl6pPr marL="2514322" indent="-228574" defTabSz="873028" eaLnBrk="0" fontAlgn="base" hangingPunct="0">
              <a:spcBef>
                <a:spcPct val="0"/>
              </a:spcBef>
              <a:spcAft>
                <a:spcPct val="0"/>
              </a:spcAft>
              <a:defRPr>
                <a:solidFill>
                  <a:schemeClr val="tx1"/>
                </a:solidFill>
                <a:latin typeface="Arial" charset="0"/>
              </a:defRPr>
            </a:lvl6pPr>
            <a:lvl7pPr marL="2971470" indent="-228574" defTabSz="873028" eaLnBrk="0" fontAlgn="base" hangingPunct="0">
              <a:spcBef>
                <a:spcPct val="0"/>
              </a:spcBef>
              <a:spcAft>
                <a:spcPct val="0"/>
              </a:spcAft>
              <a:defRPr>
                <a:solidFill>
                  <a:schemeClr val="tx1"/>
                </a:solidFill>
                <a:latin typeface="Arial" charset="0"/>
              </a:defRPr>
            </a:lvl7pPr>
            <a:lvl8pPr marL="3428621" indent="-228574" defTabSz="873028" eaLnBrk="0" fontAlgn="base" hangingPunct="0">
              <a:spcBef>
                <a:spcPct val="0"/>
              </a:spcBef>
              <a:spcAft>
                <a:spcPct val="0"/>
              </a:spcAft>
              <a:defRPr>
                <a:solidFill>
                  <a:schemeClr val="tx1"/>
                </a:solidFill>
                <a:latin typeface="Arial" charset="0"/>
              </a:defRPr>
            </a:lvl8pPr>
            <a:lvl9pPr marL="3885770" indent="-228574" defTabSz="873028" eaLnBrk="0" fontAlgn="base" hangingPunct="0">
              <a:spcBef>
                <a:spcPct val="0"/>
              </a:spcBef>
              <a:spcAft>
                <a:spcPct val="0"/>
              </a:spcAft>
              <a:defRPr>
                <a:solidFill>
                  <a:schemeClr val="tx1"/>
                </a:solidFill>
                <a:latin typeface="Arial" charset="0"/>
              </a:defRPr>
            </a:lvl9pPr>
          </a:lstStyle>
          <a:p>
            <a:pPr eaLnBrk="1" hangingPunct="1">
              <a:spcBef>
                <a:spcPct val="20000"/>
              </a:spcBef>
            </a:pPr>
            <a:fld id="{35282F35-5B64-4A94-B106-1F9A87134B8C}" type="slidenum">
              <a:rPr lang="en-US" b="1" smtClean="0">
                <a:solidFill>
                  <a:srgbClr val="000000"/>
                </a:solidFill>
                <a:latin typeface="Bodoni MT" pitchFamily="18" charset="0"/>
                <a:ea typeface="ＭＳ Ｐゴシック" pitchFamily="1" charset="-128"/>
              </a:rPr>
              <a:pPr eaLnBrk="1" hangingPunct="1">
                <a:spcBef>
                  <a:spcPct val="20000"/>
                </a:spcBef>
              </a:pPr>
              <a:t>24</a:t>
            </a:fld>
            <a:endParaRPr lang="en-US" b="1" smtClean="0">
              <a:solidFill>
                <a:srgbClr val="000000"/>
              </a:solidFill>
              <a:latin typeface="Bodoni MT" pitchFamily="18" charset="0"/>
              <a:ea typeface="ＭＳ Ｐゴシック" pitchFamily="1"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Investigators: Are they qualified? If they are ESI or NI as defined earlier, for an R01 application, do they have appropriate experience and training? For ESIs, fewer publications and/or less preliminary data would be expected. This is in contrast to Established Investigators, where one would look a demonstrated, ongoing record of accomplishments. </a:t>
            </a:r>
          </a:p>
          <a:p>
            <a:r>
              <a:rPr lang="en-US" dirty="0" smtClean="0"/>
              <a:t>In addition, the Investigators’ independence is not a score-driving issue</a:t>
            </a:r>
          </a:p>
          <a:p>
            <a:endParaRPr lang="en-US" dirty="0" smtClean="0"/>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73028" eaLnBrk="0" hangingPunct="0">
              <a:defRPr>
                <a:solidFill>
                  <a:schemeClr val="tx1"/>
                </a:solidFill>
                <a:latin typeface="Arial" charset="0"/>
              </a:defRPr>
            </a:lvl1pPr>
            <a:lvl2pPr marL="742868" indent="-285718" defTabSz="873028" eaLnBrk="0" hangingPunct="0">
              <a:defRPr>
                <a:solidFill>
                  <a:schemeClr val="tx1"/>
                </a:solidFill>
                <a:latin typeface="Arial" charset="0"/>
              </a:defRPr>
            </a:lvl2pPr>
            <a:lvl3pPr marL="1142874" indent="-228574" defTabSz="873028" eaLnBrk="0" hangingPunct="0">
              <a:defRPr>
                <a:solidFill>
                  <a:schemeClr val="tx1"/>
                </a:solidFill>
                <a:latin typeface="Arial" charset="0"/>
              </a:defRPr>
            </a:lvl3pPr>
            <a:lvl4pPr marL="1600023" indent="-228574" defTabSz="873028" eaLnBrk="0" hangingPunct="0">
              <a:defRPr>
                <a:solidFill>
                  <a:schemeClr val="tx1"/>
                </a:solidFill>
                <a:latin typeface="Arial" charset="0"/>
              </a:defRPr>
            </a:lvl4pPr>
            <a:lvl5pPr marL="2057174" indent="-228574" defTabSz="873028" eaLnBrk="0" hangingPunct="0">
              <a:defRPr>
                <a:solidFill>
                  <a:schemeClr val="tx1"/>
                </a:solidFill>
                <a:latin typeface="Arial" charset="0"/>
              </a:defRPr>
            </a:lvl5pPr>
            <a:lvl6pPr marL="2514322" indent="-228574" defTabSz="873028" eaLnBrk="0" fontAlgn="base" hangingPunct="0">
              <a:spcBef>
                <a:spcPct val="0"/>
              </a:spcBef>
              <a:spcAft>
                <a:spcPct val="0"/>
              </a:spcAft>
              <a:defRPr>
                <a:solidFill>
                  <a:schemeClr val="tx1"/>
                </a:solidFill>
                <a:latin typeface="Arial" charset="0"/>
              </a:defRPr>
            </a:lvl6pPr>
            <a:lvl7pPr marL="2971470" indent="-228574" defTabSz="873028" eaLnBrk="0" fontAlgn="base" hangingPunct="0">
              <a:spcBef>
                <a:spcPct val="0"/>
              </a:spcBef>
              <a:spcAft>
                <a:spcPct val="0"/>
              </a:spcAft>
              <a:defRPr>
                <a:solidFill>
                  <a:schemeClr val="tx1"/>
                </a:solidFill>
                <a:latin typeface="Arial" charset="0"/>
              </a:defRPr>
            </a:lvl7pPr>
            <a:lvl8pPr marL="3428621" indent="-228574" defTabSz="873028" eaLnBrk="0" fontAlgn="base" hangingPunct="0">
              <a:spcBef>
                <a:spcPct val="0"/>
              </a:spcBef>
              <a:spcAft>
                <a:spcPct val="0"/>
              </a:spcAft>
              <a:defRPr>
                <a:solidFill>
                  <a:schemeClr val="tx1"/>
                </a:solidFill>
                <a:latin typeface="Arial" charset="0"/>
              </a:defRPr>
            </a:lvl8pPr>
            <a:lvl9pPr marL="3885770" indent="-228574" defTabSz="873028" eaLnBrk="0" fontAlgn="base" hangingPunct="0">
              <a:spcBef>
                <a:spcPct val="0"/>
              </a:spcBef>
              <a:spcAft>
                <a:spcPct val="0"/>
              </a:spcAft>
              <a:defRPr>
                <a:solidFill>
                  <a:schemeClr val="tx1"/>
                </a:solidFill>
                <a:latin typeface="Arial" charset="0"/>
              </a:defRPr>
            </a:lvl9pPr>
          </a:lstStyle>
          <a:p>
            <a:pPr eaLnBrk="1" hangingPunct="1">
              <a:spcBef>
                <a:spcPct val="20000"/>
              </a:spcBef>
            </a:pPr>
            <a:fld id="{35282F35-5B64-4A94-B106-1F9A87134B8C}" type="slidenum">
              <a:rPr lang="en-US" b="1" smtClean="0">
                <a:solidFill>
                  <a:srgbClr val="000000"/>
                </a:solidFill>
                <a:latin typeface="Bodoni MT" pitchFamily="18" charset="0"/>
                <a:ea typeface="ＭＳ Ｐゴシック" pitchFamily="1" charset="-128"/>
              </a:rPr>
              <a:pPr eaLnBrk="1" hangingPunct="1">
                <a:spcBef>
                  <a:spcPct val="20000"/>
                </a:spcBef>
              </a:pPr>
              <a:t>25</a:t>
            </a:fld>
            <a:endParaRPr lang="en-US" b="1" smtClean="0">
              <a:solidFill>
                <a:srgbClr val="000000"/>
              </a:solidFill>
              <a:latin typeface="Bodoni MT" pitchFamily="18" charset="0"/>
              <a:ea typeface="ＭＳ Ｐゴシック" pitchFamily="1"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Innovation</a:t>
            </a:r>
          </a:p>
          <a:p>
            <a:r>
              <a:rPr lang="en-US" dirty="0" smtClean="0"/>
              <a:t>Does the application challenge and seek to shift current research or clinical practice paradigms by utilizing something novel? Is what is proposed novel to one field of research or novel in a broad sense? Is what’s proposed a refinement, improvement, or new application? Remember innovation can be something brand new or application of old technology applied in a new way or to </a:t>
            </a:r>
            <a:r>
              <a:rPr lang="en-US" smtClean="0"/>
              <a:t>something new</a:t>
            </a:r>
            <a:endParaRPr lang="en-US" dirty="0" smtClean="0"/>
          </a:p>
          <a:p>
            <a:endParaRPr lang="en-US" dirty="0" smtClean="0"/>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73028" eaLnBrk="0" hangingPunct="0">
              <a:defRPr>
                <a:solidFill>
                  <a:schemeClr val="tx1"/>
                </a:solidFill>
                <a:latin typeface="Arial" charset="0"/>
              </a:defRPr>
            </a:lvl1pPr>
            <a:lvl2pPr marL="742868" indent="-285718" defTabSz="873028" eaLnBrk="0" hangingPunct="0">
              <a:defRPr>
                <a:solidFill>
                  <a:schemeClr val="tx1"/>
                </a:solidFill>
                <a:latin typeface="Arial" charset="0"/>
              </a:defRPr>
            </a:lvl2pPr>
            <a:lvl3pPr marL="1142874" indent="-228574" defTabSz="873028" eaLnBrk="0" hangingPunct="0">
              <a:defRPr>
                <a:solidFill>
                  <a:schemeClr val="tx1"/>
                </a:solidFill>
                <a:latin typeface="Arial" charset="0"/>
              </a:defRPr>
            </a:lvl3pPr>
            <a:lvl4pPr marL="1600023" indent="-228574" defTabSz="873028" eaLnBrk="0" hangingPunct="0">
              <a:defRPr>
                <a:solidFill>
                  <a:schemeClr val="tx1"/>
                </a:solidFill>
                <a:latin typeface="Arial" charset="0"/>
              </a:defRPr>
            </a:lvl4pPr>
            <a:lvl5pPr marL="2057174" indent="-228574" defTabSz="873028" eaLnBrk="0" hangingPunct="0">
              <a:defRPr>
                <a:solidFill>
                  <a:schemeClr val="tx1"/>
                </a:solidFill>
                <a:latin typeface="Arial" charset="0"/>
              </a:defRPr>
            </a:lvl5pPr>
            <a:lvl6pPr marL="2514322" indent="-228574" defTabSz="873028" eaLnBrk="0" fontAlgn="base" hangingPunct="0">
              <a:spcBef>
                <a:spcPct val="0"/>
              </a:spcBef>
              <a:spcAft>
                <a:spcPct val="0"/>
              </a:spcAft>
              <a:defRPr>
                <a:solidFill>
                  <a:schemeClr val="tx1"/>
                </a:solidFill>
                <a:latin typeface="Arial" charset="0"/>
              </a:defRPr>
            </a:lvl6pPr>
            <a:lvl7pPr marL="2971470" indent="-228574" defTabSz="873028" eaLnBrk="0" fontAlgn="base" hangingPunct="0">
              <a:spcBef>
                <a:spcPct val="0"/>
              </a:spcBef>
              <a:spcAft>
                <a:spcPct val="0"/>
              </a:spcAft>
              <a:defRPr>
                <a:solidFill>
                  <a:schemeClr val="tx1"/>
                </a:solidFill>
                <a:latin typeface="Arial" charset="0"/>
              </a:defRPr>
            </a:lvl7pPr>
            <a:lvl8pPr marL="3428621" indent="-228574" defTabSz="873028" eaLnBrk="0" fontAlgn="base" hangingPunct="0">
              <a:spcBef>
                <a:spcPct val="0"/>
              </a:spcBef>
              <a:spcAft>
                <a:spcPct val="0"/>
              </a:spcAft>
              <a:defRPr>
                <a:solidFill>
                  <a:schemeClr val="tx1"/>
                </a:solidFill>
                <a:latin typeface="Arial" charset="0"/>
              </a:defRPr>
            </a:lvl8pPr>
            <a:lvl9pPr marL="3885770" indent="-228574" defTabSz="873028" eaLnBrk="0" fontAlgn="base" hangingPunct="0">
              <a:spcBef>
                <a:spcPct val="0"/>
              </a:spcBef>
              <a:spcAft>
                <a:spcPct val="0"/>
              </a:spcAft>
              <a:defRPr>
                <a:solidFill>
                  <a:schemeClr val="tx1"/>
                </a:solidFill>
                <a:latin typeface="Arial" charset="0"/>
              </a:defRPr>
            </a:lvl9pPr>
          </a:lstStyle>
          <a:p>
            <a:pPr eaLnBrk="1" hangingPunct="1">
              <a:spcBef>
                <a:spcPct val="20000"/>
              </a:spcBef>
            </a:pPr>
            <a:fld id="{35282F35-5B64-4A94-B106-1F9A87134B8C}" type="slidenum">
              <a:rPr lang="en-US" b="1" smtClean="0">
                <a:solidFill>
                  <a:srgbClr val="000000"/>
                </a:solidFill>
                <a:latin typeface="Bodoni MT" pitchFamily="18" charset="0"/>
                <a:ea typeface="ＭＳ Ｐゴシック" pitchFamily="1" charset="-128"/>
              </a:rPr>
              <a:pPr eaLnBrk="1" hangingPunct="1">
                <a:spcBef>
                  <a:spcPct val="20000"/>
                </a:spcBef>
              </a:pPr>
              <a:t>26</a:t>
            </a:fld>
            <a:endParaRPr lang="en-US" b="1" smtClean="0">
              <a:solidFill>
                <a:srgbClr val="000000"/>
              </a:solidFill>
              <a:latin typeface="Bodoni MT" pitchFamily="18" charset="0"/>
              <a:ea typeface="ＭＳ Ｐゴシック" pitchFamily="1"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Approach.  Is it well-reasoned and appropriate to accomplish the specific aims of the project? Potential problems, alternative strategies, and benchmarks for success presented? If the project is in the early stages of development, will the strategy establish feasibility and will particularly risky aspects be managed?</a:t>
            </a:r>
          </a:p>
          <a:p>
            <a:endParaRPr lang="en-US" dirty="0" smtClean="0"/>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73028" eaLnBrk="0" hangingPunct="0">
              <a:defRPr>
                <a:solidFill>
                  <a:schemeClr val="tx1"/>
                </a:solidFill>
                <a:latin typeface="Arial" charset="0"/>
              </a:defRPr>
            </a:lvl1pPr>
            <a:lvl2pPr marL="742868" indent="-285718" defTabSz="873028" eaLnBrk="0" hangingPunct="0">
              <a:defRPr>
                <a:solidFill>
                  <a:schemeClr val="tx1"/>
                </a:solidFill>
                <a:latin typeface="Arial" charset="0"/>
              </a:defRPr>
            </a:lvl2pPr>
            <a:lvl3pPr marL="1142874" indent="-228574" defTabSz="873028" eaLnBrk="0" hangingPunct="0">
              <a:defRPr>
                <a:solidFill>
                  <a:schemeClr val="tx1"/>
                </a:solidFill>
                <a:latin typeface="Arial" charset="0"/>
              </a:defRPr>
            </a:lvl3pPr>
            <a:lvl4pPr marL="1600023" indent="-228574" defTabSz="873028" eaLnBrk="0" hangingPunct="0">
              <a:defRPr>
                <a:solidFill>
                  <a:schemeClr val="tx1"/>
                </a:solidFill>
                <a:latin typeface="Arial" charset="0"/>
              </a:defRPr>
            </a:lvl4pPr>
            <a:lvl5pPr marL="2057174" indent="-228574" defTabSz="873028" eaLnBrk="0" hangingPunct="0">
              <a:defRPr>
                <a:solidFill>
                  <a:schemeClr val="tx1"/>
                </a:solidFill>
                <a:latin typeface="Arial" charset="0"/>
              </a:defRPr>
            </a:lvl5pPr>
            <a:lvl6pPr marL="2514322" indent="-228574" defTabSz="873028" eaLnBrk="0" fontAlgn="base" hangingPunct="0">
              <a:spcBef>
                <a:spcPct val="0"/>
              </a:spcBef>
              <a:spcAft>
                <a:spcPct val="0"/>
              </a:spcAft>
              <a:defRPr>
                <a:solidFill>
                  <a:schemeClr val="tx1"/>
                </a:solidFill>
                <a:latin typeface="Arial" charset="0"/>
              </a:defRPr>
            </a:lvl6pPr>
            <a:lvl7pPr marL="2971470" indent="-228574" defTabSz="873028" eaLnBrk="0" fontAlgn="base" hangingPunct="0">
              <a:spcBef>
                <a:spcPct val="0"/>
              </a:spcBef>
              <a:spcAft>
                <a:spcPct val="0"/>
              </a:spcAft>
              <a:defRPr>
                <a:solidFill>
                  <a:schemeClr val="tx1"/>
                </a:solidFill>
                <a:latin typeface="Arial" charset="0"/>
              </a:defRPr>
            </a:lvl7pPr>
            <a:lvl8pPr marL="3428621" indent="-228574" defTabSz="873028" eaLnBrk="0" fontAlgn="base" hangingPunct="0">
              <a:spcBef>
                <a:spcPct val="0"/>
              </a:spcBef>
              <a:spcAft>
                <a:spcPct val="0"/>
              </a:spcAft>
              <a:defRPr>
                <a:solidFill>
                  <a:schemeClr val="tx1"/>
                </a:solidFill>
                <a:latin typeface="Arial" charset="0"/>
              </a:defRPr>
            </a:lvl8pPr>
            <a:lvl9pPr marL="3885770" indent="-228574" defTabSz="873028" eaLnBrk="0" fontAlgn="base" hangingPunct="0">
              <a:spcBef>
                <a:spcPct val="0"/>
              </a:spcBef>
              <a:spcAft>
                <a:spcPct val="0"/>
              </a:spcAft>
              <a:defRPr>
                <a:solidFill>
                  <a:schemeClr val="tx1"/>
                </a:solidFill>
                <a:latin typeface="Arial" charset="0"/>
              </a:defRPr>
            </a:lvl9pPr>
          </a:lstStyle>
          <a:p>
            <a:pPr eaLnBrk="1" hangingPunct="1">
              <a:spcBef>
                <a:spcPct val="20000"/>
              </a:spcBef>
            </a:pPr>
            <a:fld id="{35282F35-5B64-4A94-B106-1F9A87134B8C}" type="slidenum">
              <a:rPr lang="en-US" b="1" smtClean="0">
                <a:solidFill>
                  <a:srgbClr val="000000"/>
                </a:solidFill>
                <a:latin typeface="Bodoni MT" pitchFamily="18" charset="0"/>
                <a:ea typeface="ＭＳ Ｐゴシック" pitchFamily="1" charset="-128"/>
              </a:rPr>
              <a:pPr eaLnBrk="1" hangingPunct="1">
                <a:spcBef>
                  <a:spcPct val="20000"/>
                </a:spcBef>
              </a:pPr>
              <a:t>27</a:t>
            </a:fld>
            <a:endParaRPr lang="en-US" b="1" smtClean="0">
              <a:solidFill>
                <a:srgbClr val="000000"/>
              </a:solidFill>
              <a:latin typeface="Bodoni MT" pitchFamily="18" charset="0"/>
              <a:ea typeface="ＭＳ Ｐゴシック" pitchFamily="1"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Environment: For R01 ESIs: is the institutional investment (e.g., start-up funds/mentoring arrangements, etc.) appropriate for the proposed work?</a:t>
            </a:r>
          </a:p>
          <a:p>
            <a:endParaRPr lang="en-US" dirty="0" smtClean="0"/>
          </a:p>
          <a:p>
            <a:r>
              <a:rPr lang="en-US" dirty="0" smtClean="0"/>
              <a:t>After assessing these five criteria, reviewers develop an overall impact judgment that embodies the summary judgment of that reviewer. Each assigned reviewer is expected to discuss openly how he has arrived at the synthesis even though there is no prescription as to how one should do that.</a:t>
            </a:r>
          </a:p>
          <a:p>
            <a:endParaRPr lang="en-US" dirty="0" smtClean="0"/>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73028" eaLnBrk="0" hangingPunct="0">
              <a:defRPr>
                <a:solidFill>
                  <a:schemeClr val="tx1"/>
                </a:solidFill>
                <a:latin typeface="Arial" charset="0"/>
              </a:defRPr>
            </a:lvl1pPr>
            <a:lvl2pPr marL="742868" indent="-285718" defTabSz="873028" eaLnBrk="0" hangingPunct="0">
              <a:defRPr>
                <a:solidFill>
                  <a:schemeClr val="tx1"/>
                </a:solidFill>
                <a:latin typeface="Arial" charset="0"/>
              </a:defRPr>
            </a:lvl2pPr>
            <a:lvl3pPr marL="1142874" indent="-228574" defTabSz="873028" eaLnBrk="0" hangingPunct="0">
              <a:defRPr>
                <a:solidFill>
                  <a:schemeClr val="tx1"/>
                </a:solidFill>
                <a:latin typeface="Arial" charset="0"/>
              </a:defRPr>
            </a:lvl3pPr>
            <a:lvl4pPr marL="1600023" indent="-228574" defTabSz="873028" eaLnBrk="0" hangingPunct="0">
              <a:defRPr>
                <a:solidFill>
                  <a:schemeClr val="tx1"/>
                </a:solidFill>
                <a:latin typeface="Arial" charset="0"/>
              </a:defRPr>
            </a:lvl4pPr>
            <a:lvl5pPr marL="2057174" indent="-228574" defTabSz="873028" eaLnBrk="0" hangingPunct="0">
              <a:defRPr>
                <a:solidFill>
                  <a:schemeClr val="tx1"/>
                </a:solidFill>
                <a:latin typeface="Arial" charset="0"/>
              </a:defRPr>
            </a:lvl5pPr>
            <a:lvl6pPr marL="2514322" indent="-228574" defTabSz="873028" eaLnBrk="0" fontAlgn="base" hangingPunct="0">
              <a:spcBef>
                <a:spcPct val="0"/>
              </a:spcBef>
              <a:spcAft>
                <a:spcPct val="0"/>
              </a:spcAft>
              <a:defRPr>
                <a:solidFill>
                  <a:schemeClr val="tx1"/>
                </a:solidFill>
                <a:latin typeface="Arial" charset="0"/>
              </a:defRPr>
            </a:lvl6pPr>
            <a:lvl7pPr marL="2971470" indent="-228574" defTabSz="873028" eaLnBrk="0" fontAlgn="base" hangingPunct="0">
              <a:spcBef>
                <a:spcPct val="0"/>
              </a:spcBef>
              <a:spcAft>
                <a:spcPct val="0"/>
              </a:spcAft>
              <a:defRPr>
                <a:solidFill>
                  <a:schemeClr val="tx1"/>
                </a:solidFill>
                <a:latin typeface="Arial" charset="0"/>
              </a:defRPr>
            </a:lvl7pPr>
            <a:lvl8pPr marL="3428621" indent="-228574" defTabSz="873028" eaLnBrk="0" fontAlgn="base" hangingPunct="0">
              <a:spcBef>
                <a:spcPct val="0"/>
              </a:spcBef>
              <a:spcAft>
                <a:spcPct val="0"/>
              </a:spcAft>
              <a:defRPr>
                <a:solidFill>
                  <a:schemeClr val="tx1"/>
                </a:solidFill>
                <a:latin typeface="Arial" charset="0"/>
              </a:defRPr>
            </a:lvl8pPr>
            <a:lvl9pPr marL="3885770" indent="-228574" defTabSz="873028" eaLnBrk="0" fontAlgn="base" hangingPunct="0">
              <a:spcBef>
                <a:spcPct val="0"/>
              </a:spcBef>
              <a:spcAft>
                <a:spcPct val="0"/>
              </a:spcAft>
              <a:defRPr>
                <a:solidFill>
                  <a:schemeClr val="tx1"/>
                </a:solidFill>
                <a:latin typeface="Arial" charset="0"/>
              </a:defRPr>
            </a:lvl9pPr>
          </a:lstStyle>
          <a:p>
            <a:pPr eaLnBrk="1" hangingPunct="1">
              <a:spcBef>
                <a:spcPct val="20000"/>
              </a:spcBef>
            </a:pPr>
            <a:fld id="{35282F35-5B64-4A94-B106-1F9A87134B8C}" type="slidenum">
              <a:rPr lang="en-US" b="1" smtClean="0">
                <a:solidFill>
                  <a:srgbClr val="000000"/>
                </a:solidFill>
                <a:latin typeface="Bodoni MT" pitchFamily="18" charset="0"/>
                <a:ea typeface="ＭＳ Ｐゴシック" pitchFamily="1" charset="-128"/>
              </a:rPr>
              <a:pPr eaLnBrk="1" hangingPunct="1">
                <a:spcBef>
                  <a:spcPct val="20000"/>
                </a:spcBef>
              </a:pPr>
              <a:t>28</a:t>
            </a:fld>
            <a:endParaRPr lang="en-US" b="1" smtClean="0">
              <a:solidFill>
                <a:srgbClr val="000000"/>
              </a:solidFill>
              <a:latin typeface="Bodoni MT" pitchFamily="18" charset="0"/>
              <a:ea typeface="ＭＳ Ｐゴシック" pitchFamily="1"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factored into the Overall impact</a:t>
            </a:r>
            <a:r>
              <a:rPr lang="en-US" baseline="0" dirty="0" smtClean="0"/>
              <a:t> as appropriate.</a:t>
            </a:r>
            <a:endParaRPr lang="en-US" dirty="0"/>
          </a:p>
        </p:txBody>
      </p:sp>
      <p:sp>
        <p:nvSpPr>
          <p:cNvPr id="4" name="Slide Number Placeholder 3"/>
          <p:cNvSpPr>
            <a:spLocks noGrp="1"/>
          </p:cNvSpPr>
          <p:nvPr>
            <p:ph type="sldNum" sz="quarter" idx="10"/>
          </p:nvPr>
        </p:nvSpPr>
        <p:spPr/>
        <p:txBody>
          <a:bodyPr/>
          <a:lstStyle/>
          <a:p>
            <a:fld id="{DCD23C01-9101-4BEB-8C45-BAA466A9D516}" type="slidenum">
              <a:rPr lang="en-US" smtClean="0"/>
              <a:t>29</a:t>
            </a:fld>
            <a:endParaRPr lang="en-US"/>
          </a:p>
        </p:txBody>
      </p:sp>
    </p:spTree>
    <p:extLst>
      <p:ext uri="{BB962C8B-B14F-4D97-AF65-F5344CB8AC3E}">
        <p14:creationId xmlns:p14="http://schemas.microsoft.com/office/powerpoint/2010/main" val="1189513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100" dirty="0"/>
              <a:t>Reviewers are asked to provide a numerical score for each of the five criterion areas and for overall impact. The NIH scoring system uses a 1 to 9 integer scale to score overall impact and these five criteria areas. </a:t>
            </a:r>
          </a:p>
          <a:p>
            <a:endParaRPr lang="en-US" sz="1100" dirty="0">
              <a:solidFill>
                <a:srgbClr val="000000"/>
              </a:solidFill>
            </a:endParaRPr>
          </a:p>
        </p:txBody>
      </p:sp>
      <p:sp>
        <p:nvSpPr>
          <p:cNvPr id="133124" name="Slide Number Placeholder 3"/>
          <p:cNvSpPr txBox="1">
            <a:spLocks noGrp="1"/>
          </p:cNvSpPr>
          <p:nvPr/>
        </p:nvSpPr>
        <p:spPr bwMode="auto">
          <a:xfrm>
            <a:off x="3968752" y="8829675"/>
            <a:ext cx="3040063"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6" tIns="45778" rIns="91556" bIns="45778"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DB5967C8-EF1B-432E-8D61-BA197FBEA89A}" type="slidenum">
              <a:rPr lang="en-US" sz="1200">
                <a:solidFill>
                  <a:srgbClr val="000000"/>
                </a:solidFill>
              </a:rPr>
              <a:pPr algn="r" eaLnBrk="1" hangingPunct="1"/>
              <a:t>30</a:t>
            </a:fld>
            <a:endParaRPr lang="en-US" sz="120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If your application is among the ones discussed, then each member of the study section will provide a private overall impact score for your application assuming they have no conflict of interest. </a:t>
            </a:r>
          </a:p>
          <a:p>
            <a:r>
              <a:rPr lang="en-US" dirty="0" smtClean="0"/>
              <a:t>If a reviewer votes outside the scoring range of the assigned</a:t>
            </a:r>
            <a:r>
              <a:rPr lang="en-US" baseline="0" dirty="0" smtClean="0"/>
              <a:t> reviewers, it is fine. Consensus is not the objective of a review. A reviewer may vote outside the range based on:</a:t>
            </a:r>
          </a:p>
          <a:p>
            <a:r>
              <a:rPr lang="en-US" baseline="0" dirty="0" smtClean="0"/>
              <a:t> a scientific difference of opinion</a:t>
            </a:r>
          </a:p>
          <a:p>
            <a:r>
              <a:rPr lang="en-US" baseline="0" dirty="0" smtClean="0"/>
              <a:t> different weighting of the review criteria</a:t>
            </a:r>
          </a:p>
          <a:p>
            <a:r>
              <a:rPr lang="en-US" baseline="0" dirty="0" smtClean="0"/>
              <a:t> a perceived mismatch between the words/score provided by the assigned reviewers </a:t>
            </a:r>
          </a:p>
          <a:p>
            <a:r>
              <a:rPr lang="en-US" baseline="0" dirty="0" smtClean="0"/>
              <a:t>The reviewer’s dissent should be transparent from his/her participating in the discussion or raising a hand and providing a brief reason why at the time of final scoring. </a:t>
            </a:r>
          </a:p>
          <a:p>
            <a:endParaRPr lang="en-US" baseline="0" dirty="0" smtClean="0"/>
          </a:p>
          <a:p>
            <a:r>
              <a:rPr lang="en-US" dirty="0" smtClean="0"/>
              <a:t>The final overall</a:t>
            </a:r>
            <a:r>
              <a:rPr lang="en-US" baseline="0" dirty="0" smtClean="0"/>
              <a:t> impact </a:t>
            </a:r>
            <a:r>
              <a:rPr lang="en-US" dirty="0" smtClean="0"/>
              <a:t>priority scores for each application are averaged to 1 decimal place and multiplied by 10,</a:t>
            </a:r>
            <a:r>
              <a:rPr lang="en-US" baseline="0" dirty="0" smtClean="0"/>
              <a:t> ranging from</a:t>
            </a:r>
            <a:r>
              <a:rPr lang="en-US" dirty="0" smtClean="0"/>
              <a:t>10, most meritorious, to 90 least meritorious.  </a:t>
            </a:r>
          </a:p>
          <a:p>
            <a:endParaRPr lang="en-US" dirty="0" smtClean="0"/>
          </a:p>
          <a:p>
            <a:r>
              <a:rPr lang="en-US" dirty="0" smtClean="0"/>
              <a:t>The budget is considered after scoring.  The review group will either recommend the budget is funded as requested or suggest changes. </a:t>
            </a:r>
          </a:p>
          <a:p>
            <a:endParaRPr lang="en-US" b="1" dirty="0" smtClean="0"/>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868" indent="-285718" eaLnBrk="0" hangingPunct="0">
              <a:defRPr>
                <a:solidFill>
                  <a:schemeClr val="tx1"/>
                </a:solidFill>
                <a:latin typeface="Arial" charset="0"/>
              </a:defRPr>
            </a:lvl2pPr>
            <a:lvl3pPr marL="1142874" indent="-228574" eaLnBrk="0" hangingPunct="0">
              <a:defRPr>
                <a:solidFill>
                  <a:schemeClr val="tx1"/>
                </a:solidFill>
                <a:latin typeface="Arial" charset="0"/>
              </a:defRPr>
            </a:lvl3pPr>
            <a:lvl4pPr marL="1600023" indent="-228574" eaLnBrk="0" hangingPunct="0">
              <a:defRPr>
                <a:solidFill>
                  <a:schemeClr val="tx1"/>
                </a:solidFill>
                <a:latin typeface="Arial" charset="0"/>
              </a:defRPr>
            </a:lvl4pPr>
            <a:lvl5pPr marL="2057174" indent="-228574" eaLnBrk="0" hangingPunct="0">
              <a:defRPr>
                <a:solidFill>
                  <a:schemeClr val="tx1"/>
                </a:solidFill>
                <a:latin typeface="Arial" charset="0"/>
              </a:defRPr>
            </a:lvl5pPr>
            <a:lvl6pPr marL="2514322" indent="-228574" eaLnBrk="0" fontAlgn="base" hangingPunct="0">
              <a:spcBef>
                <a:spcPct val="0"/>
              </a:spcBef>
              <a:spcAft>
                <a:spcPct val="0"/>
              </a:spcAft>
              <a:defRPr>
                <a:solidFill>
                  <a:schemeClr val="tx1"/>
                </a:solidFill>
                <a:latin typeface="Arial" charset="0"/>
              </a:defRPr>
            </a:lvl6pPr>
            <a:lvl7pPr marL="2971470" indent="-228574" eaLnBrk="0" fontAlgn="base" hangingPunct="0">
              <a:spcBef>
                <a:spcPct val="0"/>
              </a:spcBef>
              <a:spcAft>
                <a:spcPct val="0"/>
              </a:spcAft>
              <a:defRPr>
                <a:solidFill>
                  <a:schemeClr val="tx1"/>
                </a:solidFill>
                <a:latin typeface="Arial" charset="0"/>
              </a:defRPr>
            </a:lvl7pPr>
            <a:lvl8pPr marL="3428621" indent="-228574" eaLnBrk="0" fontAlgn="base" hangingPunct="0">
              <a:spcBef>
                <a:spcPct val="0"/>
              </a:spcBef>
              <a:spcAft>
                <a:spcPct val="0"/>
              </a:spcAft>
              <a:defRPr>
                <a:solidFill>
                  <a:schemeClr val="tx1"/>
                </a:solidFill>
                <a:latin typeface="Arial" charset="0"/>
              </a:defRPr>
            </a:lvl8pPr>
            <a:lvl9pPr marL="3885770" indent="-228574" eaLnBrk="0" fontAlgn="base" hangingPunct="0">
              <a:spcBef>
                <a:spcPct val="0"/>
              </a:spcBef>
              <a:spcAft>
                <a:spcPct val="0"/>
              </a:spcAft>
              <a:defRPr>
                <a:solidFill>
                  <a:schemeClr val="tx1"/>
                </a:solidFill>
                <a:latin typeface="Arial" charset="0"/>
              </a:defRPr>
            </a:lvl9pPr>
          </a:lstStyle>
          <a:p>
            <a:pPr eaLnBrk="1" hangingPunct="1"/>
            <a:fld id="{1C6A781A-8A08-487C-82B2-53EAB7F24000}" type="slidenum">
              <a:rPr lang="en-US" smtClean="0"/>
              <a:pPr eaLnBrk="1" hangingPunct="1"/>
              <a:t>31</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baseline="0" dirty="0" smtClean="0"/>
              <a:t>Data sharing plans are only needed for applications seeking $500,000 or more.</a:t>
            </a:r>
          </a:p>
          <a:p>
            <a:pPr defTabSz="914350">
              <a:defRPr/>
            </a:pPr>
            <a:endParaRPr lang="en-US" baseline="0" dirty="0" smtClean="0"/>
          </a:p>
          <a:p>
            <a:r>
              <a:rPr lang="en-US" dirty="0" smtClean="0"/>
              <a:t>Select</a:t>
            </a:r>
            <a:r>
              <a:rPr lang="en-US" baseline="0" dirty="0" smtClean="0"/>
              <a:t> agents are a specific set of agents and toxins kept by CDC in a publically available list.</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DCD23C01-9101-4BEB-8C45-BAA466A9D516}" type="slidenum">
              <a:rPr lang="en-US" smtClean="0"/>
              <a:t>32</a:t>
            </a:fld>
            <a:endParaRPr lang="en-US"/>
          </a:p>
        </p:txBody>
      </p:sp>
    </p:spTree>
    <p:extLst>
      <p:ext uri="{BB962C8B-B14F-4D97-AF65-F5344CB8AC3E}">
        <p14:creationId xmlns:p14="http://schemas.microsoft.com/office/powerpoint/2010/main" val="6945086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txBox="1">
            <a:spLocks noGrp="1" noChangeArrowheads="1"/>
          </p:cNvSpPr>
          <p:nvPr/>
        </p:nvSpPr>
        <p:spPr bwMode="auto">
          <a:xfrm>
            <a:off x="3970340" y="8832852"/>
            <a:ext cx="303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179" tIns="43589" rIns="87179" bIns="43589" anchor="b"/>
          <a:lstStyle>
            <a:lvl1pPr defTabSz="868363" eaLnBrk="0" hangingPunct="0">
              <a:defRPr>
                <a:solidFill>
                  <a:schemeClr val="tx1"/>
                </a:solidFill>
                <a:latin typeface="Arial" charset="0"/>
              </a:defRPr>
            </a:lvl1pPr>
            <a:lvl2pPr marL="742950" indent="-285750" defTabSz="868363" eaLnBrk="0" hangingPunct="0">
              <a:defRPr>
                <a:solidFill>
                  <a:schemeClr val="tx1"/>
                </a:solidFill>
                <a:latin typeface="Arial" charset="0"/>
              </a:defRPr>
            </a:lvl2pPr>
            <a:lvl3pPr marL="1143000" indent="-228600" defTabSz="868363" eaLnBrk="0" hangingPunct="0">
              <a:defRPr>
                <a:solidFill>
                  <a:schemeClr val="tx1"/>
                </a:solidFill>
                <a:latin typeface="Arial" charset="0"/>
              </a:defRPr>
            </a:lvl3pPr>
            <a:lvl4pPr marL="1600200" indent="-228600" defTabSz="868363" eaLnBrk="0" hangingPunct="0">
              <a:defRPr>
                <a:solidFill>
                  <a:schemeClr val="tx1"/>
                </a:solidFill>
                <a:latin typeface="Arial" charset="0"/>
              </a:defRPr>
            </a:lvl4pPr>
            <a:lvl5pPr marL="2057400" indent="-228600" defTabSz="868363" eaLnBrk="0" hangingPunct="0">
              <a:defRPr>
                <a:solidFill>
                  <a:schemeClr val="tx1"/>
                </a:solidFill>
                <a:latin typeface="Arial" charset="0"/>
              </a:defRPr>
            </a:lvl5pPr>
            <a:lvl6pPr marL="2514600" indent="-228600" defTabSz="868363" eaLnBrk="0" fontAlgn="base" hangingPunct="0">
              <a:spcBef>
                <a:spcPct val="0"/>
              </a:spcBef>
              <a:spcAft>
                <a:spcPct val="0"/>
              </a:spcAft>
              <a:defRPr>
                <a:solidFill>
                  <a:schemeClr val="tx1"/>
                </a:solidFill>
                <a:latin typeface="Arial" charset="0"/>
              </a:defRPr>
            </a:lvl6pPr>
            <a:lvl7pPr marL="2971800" indent="-228600" defTabSz="868363" eaLnBrk="0" fontAlgn="base" hangingPunct="0">
              <a:spcBef>
                <a:spcPct val="0"/>
              </a:spcBef>
              <a:spcAft>
                <a:spcPct val="0"/>
              </a:spcAft>
              <a:defRPr>
                <a:solidFill>
                  <a:schemeClr val="tx1"/>
                </a:solidFill>
                <a:latin typeface="Arial" charset="0"/>
              </a:defRPr>
            </a:lvl7pPr>
            <a:lvl8pPr marL="3429000" indent="-228600" defTabSz="868363" eaLnBrk="0" fontAlgn="base" hangingPunct="0">
              <a:spcBef>
                <a:spcPct val="0"/>
              </a:spcBef>
              <a:spcAft>
                <a:spcPct val="0"/>
              </a:spcAft>
              <a:defRPr>
                <a:solidFill>
                  <a:schemeClr val="tx1"/>
                </a:solidFill>
                <a:latin typeface="Arial" charset="0"/>
              </a:defRPr>
            </a:lvl8pPr>
            <a:lvl9pPr marL="3886200" indent="-228600" defTabSz="868363" eaLnBrk="0" fontAlgn="base" hangingPunct="0">
              <a:spcBef>
                <a:spcPct val="0"/>
              </a:spcBef>
              <a:spcAft>
                <a:spcPct val="0"/>
              </a:spcAft>
              <a:defRPr>
                <a:solidFill>
                  <a:schemeClr val="tx1"/>
                </a:solidFill>
                <a:latin typeface="Arial" charset="0"/>
              </a:defRPr>
            </a:lvl9pPr>
          </a:lstStyle>
          <a:p>
            <a:pPr algn="r" eaLnBrk="1" hangingPunct="1">
              <a:spcBef>
                <a:spcPct val="20000"/>
              </a:spcBef>
            </a:pPr>
            <a:fld id="{909E2090-B153-43D2-9EC7-5CB007448694}" type="slidenum">
              <a:rPr lang="en-US" sz="1200">
                <a:solidFill>
                  <a:srgbClr val="000000"/>
                </a:solidFill>
                <a:latin typeface="Times" pitchFamily="18" charset="0"/>
              </a:rPr>
              <a:pPr algn="r" eaLnBrk="1" hangingPunct="1">
                <a:spcBef>
                  <a:spcPct val="20000"/>
                </a:spcBef>
              </a:pPr>
              <a:t>33</a:t>
            </a:fld>
            <a:endParaRPr lang="en-US" sz="1200">
              <a:solidFill>
                <a:srgbClr val="000000"/>
              </a:solidFill>
              <a:latin typeface="Times" pitchFamily="18" charset="0"/>
            </a:endParaRPr>
          </a:p>
        </p:txBody>
      </p:sp>
      <p:sp>
        <p:nvSpPr>
          <p:cNvPr id="1187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mtClean="0"/>
              <a:t>While most panels bring reviewers to meet face-to-face, some are convened wholly or partially via electronic platforms. These added modes</a:t>
            </a:r>
            <a:r>
              <a:rPr lang="en-US" b="1" smtClean="0"/>
              <a:t> </a:t>
            </a:r>
            <a:r>
              <a:rPr lang="en-US" smtClean="0"/>
              <a:t>are utilized to provide maximum flexibility in bringing together the appropriate expertise for review of research proposals.</a:t>
            </a:r>
          </a:p>
          <a:p>
            <a:pPr eaLnBrk="1" hangingPunct="1"/>
            <a:endParaRPr lang="en-US" smtClean="0">
              <a:latin typeface="Times" pitchFamily="18" charset="0"/>
            </a:endParaRPr>
          </a:p>
          <a:p>
            <a:pPr eaLnBrk="1" hangingPunct="1"/>
            <a:endParaRPr lang="en-US" b="1" smtClean="0">
              <a:solidFill>
                <a:srgbClr val="FF0000"/>
              </a:solidFill>
              <a:latin typeface="Times"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96838"/>
            <a:r>
              <a:rPr lang="en-US" smtClean="0"/>
              <a:t>responds to NIH institute and center requests for information about study section recommendations.</a:t>
            </a:r>
          </a:p>
          <a:p>
            <a:pPr defTabSz="896838"/>
            <a:endParaRPr lang="en-US" smtClean="0"/>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868" indent="-285718" eaLnBrk="0" hangingPunct="0">
              <a:defRPr>
                <a:solidFill>
                  <a:schemeClr val="tx1"/>
                </a:solidFill>
                <a:latin typeface="Arial" charset="0"/>
              </a:defRPr>
            </a:lvl2pPr>
            <a:lvl3pPr marL="1142874" indent="-228574" eaLnBrk="0" hangingPunct="0">
              <a:defRPr>
                <a:solidFill>
                  <a:schemeClr val="tx1"/>
                </a:solidFill>
                <a:latin typeface="Arial" charset="0"/>
              </a:defRPr>
            </a:lvl3pPr>
            <a:lvl4pPr marL="1600023" indent="-228574" eaLnBrk="0" hangingPunct="0">
              <a:defRPr>
                <a:solidFill>
                  <a:schemeClr val="tx1"/>
                </a:solidFill>
                <a:latin typeface="Arial" charset="0"/>
              </a:defRPr>
            </a:lvl4pPr>
            <a:lvl5pPr marL="2057174" indent="-228574" eaLnBrk="0" hangingPunct="0">
              <a:defRPr>
                <a:solidFill>
                  <a:schemeClr val="tx1"/>
                </a:solidFill>
                <a:latin typeface="Arial" charset="0"/>
              </a:defRPr>
            </a:lvl5pPr>
            <a:lvl6pPr marL="2514322" indent="-228574" eaLnBrk="0" fontAlgn="base" hangingPunct="0">
              <a:spcBef>
                <a:spcPct val="0"/>
              </a:spcBef>
              <a:spcAft>
                <a:spcPct val="0"/>
              </a:spcAft>
              <a:defRPr>
                <a:solidFill>
                  <a:schemeClr val="tx1"/>
                </a:solidFill>
                <a:latin typeface="Arial" charset="0"/>
              </a:defRPr>
            </a:lvl6pPr>
            <a:lvl7pPr marL="2971470" indent="-228574" eaLnBrk="0" fontAlgn="base" hangingPunct="0">
              <a:spcBef>
                <a:spcPct val="0"/>
              </a:spcBef>
              <a:spcAft>
                <a:spcPct val="0"/>
              </a:spcAft>
              <a:defRPr>
                <a:solidFill>
                  <a:schemeClr val="tx1"/>
                </a:solidFill>
                <a:latin typeface="Arial" charset="0"/>
              </a:defRPr>
            </a:lvl7pPr>
            <a:lvl8pPr marL="3428621" indent="-228574" eaLnBrk="0" fontAlgn="base" hangingPunct="0">
              <a:spcBef>
                <a:spcPct val="0"/>
              </a:spcBef>
              <a:spcAft>
                <a:spcPct val="0"/>
              </a:spcAft>
              <a:defRPr>
                <a:solidFill>
                  <a:schemeClr val="tx1"/>
                </a:solidFill>
                <a:latin typeface="Arial" charset="0"/>
              </a:defRPr>
            </a:lvl8pPr>
            <a:lvl9pPr marL="3885770" indent="-228574" eaLnBrk="0" fontAlgn="base" hangingPunct="0">
              <a:spcBef>
                <a:spcPct val="0"/>
              </a:spcBef>
              <a:spcAft>
                <a:spcPct val="0"/>
              </a:spcAft>
              <a:defRPr>
                <a:solidFill>
                  <a:schemeClr val="tx1"/>
                </a:solidFill>
                <a:latin typeface="Arial" charset="0"/>
              </a:defRPr>
            </a:lvl9pPr>
          </a:lstStyle>
          <a:p>
            <a:pPr eaLnBrk="1" hangingPunct="1"/>
            <a:fld id="{F1C2944A-8ABC-432A-A2DE-913EF8207708}" type="slidenum">
              <a:rPr lang="en-US" smtClean="0">
                <a:ea typeface="ＭＳ Ｐゴシック" pitchFamily="1" charset="-128"/>
              </a:rPr>
              <a:pPr eaLnBrk="1" hangingPunct="1"/>
              <a:t>34</a:t>
            </a:fld>
            <a:endParaRPr lang="en-US" smtClean="0">
              <a:ea typeface="ＭＳ Ｐゴシック" pitchFamily="1"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98426" eaLnBrk="0" hangingPunct="0">
              <a:defRPr>
                <a:solidFill>
                  <a:schemeClr val="tx1"/>
                </a:solidFill>
                <a:latin typeface="Arial" charset="0"/>
              </a:defRPr>
            </a:lvl1pPr>
            <a:lvl2pPr marL="742868" indent="-285718" defTabSz="898426" eaLnBrk="0" hangingPunct="0">
              <a:defRPr>
                <a:solidFill>
                  <a:schemeClr val="tx1"/>
                </a:solidFill>
                <a:latin typeface="Arial" charset="0"/>
              </a:defRPr>
            </a:lvl2pPr>
            <a:lvl3pPr marL="1142874" indent="-228574" defTabSz="898426" eaLnBrk="0" hangingPunct="0">
              <a:defRPr>
                <a:solidFill>
                  <a:schemeClr val="tx1"/>
                </a:solidFill>
                <a:latin typeface="Arial" charset="0"/>
              </a:defRPr>
            </a:lvl3pPr>
            <a:lvl4pPr marL="1600023" indent="-228574" defTabSz="898426" eaLnBrk="0" hangingPunct="0">
              <a:defRPr>
                <a:solidFill>
                  <a:schemeClr val="tx1"/>
                </a:solidFill>
                <a:latin typeface="Arial" charset="0"/>
              </a:defRPr>
            </a:lvl4pPr>
            <a:lvl5pPr marL="2057174" indent="-228574" defTabSz="898426" eaLnBrk="0" hangingPunct="0">
              <a:defRPr>
                <a:solidFill>
                  <a:schemeClr val="tx1"/>
                </a:solidFill>
                <a:latin typeface="Arial" charset="0"/>
              </a:defRPr>
            </a:lvl5pPr>
            <a:lvl6pPr marL="2514322" indent="-228574" defTabSz="898426" eaLnBrk="0" fontAlgn="base" hangingPunct="0">
              <a:spcBef>
                <a:spcPct val="0"/>
              </a:spcBef>
              <a:spcAft>
                <a:spcPct val="0"/>
              </a:spcAft>
              <a:defRPr>
                <a:solidFill>
                  <a:schemeClr val="tx1"/>
                </a:solidFill>
                <a:latin typeface="Arial" charset="0"/>
              </a:defRPr>
            </a:lvl6pPr>
            <a:lvl7pPr marL="2971470" indent="-228574" defTabSz="898426" eaLnBrk="0" fontAlgn="base" hangingPunct="0">
              <a:spcBef>
                <a:spcPct val="0"/>
              </a:spcBef>
              <a:spcAft>
                <a:spcPct val="0"/>
              </a:spcAft>
              <a:defRPr>
                <a:solidFill>
                  <a:schemeClr val="tx1"/>
                </a:solidFill>
                <a:latin typeface="Arial" charset="0"/>
              </a:defRPr>
            </a:lvl7pPr>
            <a:lvl8pPr marL="3428621" indent="-228574" defTabSz="898426" eaLnBrk="0" fontAlgn="base" hangingPunct="0">
              <a:spcBef>
                <a:spcPct val="0"/>
              </a:spcBef>
              <a:spcAft>
                <a:spcPct val="0"/>
              </a:spcAft>
              <a:defRPr>
                <a:solidFill>
                  <a:schemeClr val="tx1"/>
                </a:solidFill>
                <a:latin typeface="Arial" charset="0"/>
              </a:defRPr>
            </a:lvl8pPr>
            <a:lvl9pPr marL="3885770" indent="-228574" defTabSz="898426" eaLnBrk="0" fontAlgn="base" hangingPunct="0">
              <a:spcBef>
                <a:spcPct val="0"/>
              </a:spcBef>
              <a:spcAft>
                <a:spcPct val="0"/>
              </a:spcAft>
              <a:defRPr>
                <a:solidFill>
                  <a:schemeClr val="tx1"/>
                </a:solidFill>
                <a:latin typeface="Arial" charset="0"/>
              </a:defRPr>
            </a:lvl9pPr>
          </a:lstStyle>
          <a:p>
            <a:pPr eaLnBrk="1" hangingPunct="1"/>
            <a:fld id="{AB33A472-154D-40EE-8E4B-313F5044CF01}" type="slidenum">
              <a:rPr lang="en-US" smtClean="0">
                <a:solidFill>
                  <a:srgbClr val="000000"/>
                </a:solidFill>
                <a:ea typeface="ＭＳ Ｐゴシック" pitchFamily="1" charset="-128"/>
              </a:rPr>
              <a:pPr eaLnBrk="1" hangingPunct="1"/>
              <a:t>35</a:t>
            </a:fld>
            <a:endParaRPr lang="en-US" smtClean="0">
              <a:solidFill>
                <a:srgbClr val="000000"/>
              </a:solidFill>
              <a:ea typeface="ＭＳ Ｐゴシック" pitchFamily="1" charset="-128"/>
            </a:endParaRPr>
          </a:p>
        </p:txBody>
      </p:sp>
      <p:sp>
        <p:nvSpPr>
          <p:cNvPr id="138243" name="Rectangle 2"/>
          <p:cNvSpPr>
            <a:spLocks noGrp="1" noRot="1" noChangeAspect="1" noChangeArrowheads="1" noTextEdit="1"/>
          </p:cNvSpPr>
          <p:nvPr>
            <p:ph type="sldImg"/>
          </p:nvPr>
        </p:nvSpPr>
        <p:spPr bwMode="auto">
          <a:xfrm>
            <a:off x="1179513"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3"/>
          <p:cNvSpPr>
            <a:spLocks noGrp="1" noChangeArrowheads="1"/>
          </p:cNvSpPr>
          <p:nvPr>
            <p:ph type="body" idx="1"/>
          </p:nvPr>
        </p:nvSpPr>
        <p:spPr bwMode="auto"/>
        <p:txBody>
          <a:bodyPr wrap="square" numCol="1" anchor="t" anchorCtr="0" compatLnSpc="1">
            <a:prstTxWarp prst="textNoShape">
              <a:avLst/>
            </a:prstTxWarp>
          </a:bodyPr>
          <a:lstStyle/>
          <a:p>
            <a:pPr>
              <a:defRPr/>
            </a:pPr>
            <a:r>
              <a:rPr lang="en-US" dirty="0" smtClean="0"/>
              <a:t>The summary (resume) of the discussion itself</a:t>
            </a:r>
            <a:r>
              <a:rPr lang="en-US" baseline="0" dirty="0" smtClean="0"/>
              <a:t> is</a:t>
            </a:r>
            <a:r>
              <a:rPr lang="en-US" dirty="0" smtClean="0"/>
              <a:t> written by the SRO</a:t>
            </a:r>
          </a:p>
          <a:p>
            <a:pPr>
              <a:defRPr/>
            </a:pPr>
            <a:endParaRPr lang="en-US" dirty="0" smtClean="0"/>
          </a:p>
          <a:p>
            <a:pPr>
              <a:defRPr/>
            </a:pPr>
            <a:r>
              <a:rPr lang="en-US" dirty="0" smtClean="0"/>
              <a:t>Summary statements are released within 30 days of the meeting except for R01 applications submitted by New Investigators or Early Stage Investigators, which are released within 10 business</a:t>
            </a:r>
            <a:r>
              <a:rPr lang="en-US" baseline="0" dirty="0" smtClean="0"/>
              <a:t> </a:t>
            </a:r>
            <a:r>
              <a:rPr lang="en-US" dirty="0" smtClean="0"/>
              <a:t>days of the meeting for first submissions</a:t>
            </a:r>
            <a:r>
              <a:rPr lang="en-US" baseline="0" dirty="0" smtClean="0"/>
              <a:t> only</a:t>
            </a:r>
            <a:r>
              <a:rPr lang="en-US" dirty="0" smtClean="0"/>
              <a:t>. </a:t>
            </a:r>
          </a:p>
          <a:p>
            <a:pPr>
              <a:defRPr/>
            </a:pPr>
            <a:endParaRPr lang="en-US" b="1" dirty="0" smtClean="0"/>
          </a:p>
          <a:p>
            <a:pPr>
              <a:defRPr/>
            </a:pPr>
            <a:r>
              <a:rPr lang="en-US" dirty="0" smtClean="0"/>
              <a:t>Once received, the Investigator/applicant may then discuss the contents of the summary statement with the Program Officer, </a:t>
            </a:r>
            <a:r>
              <a:rPr lang="en-US" i="1" dirty="0" smtClean="0"/>
              <a:t>but the SRO who prepared it is not at liberty to do so. </a:t>
            </a:r>
            <a:endParaRPr lang="en-US" i="1" dirty="0" smtClean="0">
              <a:latin typeface="Times" pitchFamily="18" charset="0"/>
            </a:endParaRPr>
          </a:p>
          <a:p>
            <a:pPr>
              <a:defRPr/>
            </a:pPr>
            <a:endParaRPr lang="en-US" b="1" strike="sngStrike" dirty="0" smtClean="0"/>
          </a:p>
          <a:p>
            <a:pPr>
              <a:defRPr/>
            </a:pPr>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arrow at the top of the page points to the status of the sample application section, which states " Scientific Review Group review pending. Refer any questions to the Scientific Review Administrator." An arrow at the bottom of the image points to the date of the review meeting that will assess the given application. </a:t>
            </a:r>
            <a:endParaRPr lang="en-US" dirty="0"/>
          </a:p>
        </p:txBody>
      </p:sp>
      <p:sp>
        <p:nvSpPr>
          <p:cNvPr id="4" name="Slide Number Placeholder 3"/>
          <p:cNvSpPr>
            <a:spLocks noGrp="1"/>
          </p:cNvSpPr>
          <p:nvPr>
            <p:ph type="sldNum" sz="quarter" idx="10"/>
          </p:nvPr>
        </p:nvSpPr>
        <p:spPr/>
        <p:txBody>
          <a:bodyPr/>
          <a:lstStyle/>
          <a:p>
            <a:fld id="{91900A6A-F631-4DE5-85CD-60A32C70D696}" type="slidenum">
              <a:rPr lang="en-US" smtClean="0"/>
              <a:pPr/>
              <a:t>36</a:t>
            </a:fld>
            <a:endParaRPr lang="en-US" dirty="0"/>
          </a:p>
        </p:txBody>
      </p:sp>
    </p:spTree>
    <p:extLst>
      <p:ext uri="{BB962C8B-B14F-4D97-AF65-F5344CB8AC3E}">
        <p14:creationId xmlns:p14="http://schemas.microsoft.com/office/powerpoint/2010/main" val="30968842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65092" eaLnBrk="0" hangingPunct="0">
              <a:defRPr>
                <a:solidFill>
                  <a:schemeClr val="tx1"/>
                </a:solidFill>
                <a:latin typeface="Arial" charset="0"/>
              </a:defRPr>
            </a:lvl1pPr>
            <a:lvl2pPr marL="742868" indent="-285718" defTabSz="865092" eaLnBrk="0" hangingPunct="0">
              <a:defRPr>
                <a:solidFill>
                  <a:schemeClr val="tx1"/>
                </a:solidFill>
                <a:latin typeface="Arial" charset="0"/>
              </a:defRPr>
            </a:lvl2pPr>
            <a:lvl3pPr marL="1142874" indent="-228574" defTabSz="865092" eaLnBrk="0" hangingPunct="0">
              <a:defRPr>
                <a:solidFill>
                  <a:schemeClr val="tx1"/>
                </a:solidFill>
                <a:latin typeface="Arial" charset="0"/>
              </a:defRPr>
            </a:lvl3pPr>
            <a:lvl4pPr marL="1600023" indent="-228574" defTabSz="865092" eaLnBrk="0" hangingPunct="0">
              <a:defRPr>
                <a:solidFill>
                  <a:schemeClr val="tx1"/>
                </a:solidFill>
                <a:latin typeface="Arial" charset="0"/>
              </a:defRPr>
            </a:lvl4pPr>
            <a:lvl5pPr marL="2057174" indent="-228574" defTabSz="865092" eaLnBrk="0" hangingPunct="0">
              <a:defRPr>
                <a:solidFill>
                  <a:schemeClr val="tx1"/>
                </a:solidFill>
                <a:latin typeface="Arial" charset="0"/>
              </a:defRPr>
            </a:lvl5pPr>
            <a:lvl6pPr marL="2514322" indent="-228574" defTabSz="865092" eaLnBrk="0" fontAlgn="base" hangingPunct="0">
              <a:spcBef>
                <a:spcPct val="0"/>
              </a:spcBef>
              <a:spcAft>
                <a:spcPct val="0"/>
              </a:spcAft>
              <a:defRPr>
                <a:solidFill>
                  <a:schemeClr val="tx1"/>
                </a:solidFill>
                <a:latin typeface="Arial" charset="0"/>
              </a:defRPr>
            </a:lvl6pPr>
            <a:lvl7pPr marL="2971470" indent="-228574" defTabSz="865092" eaLnBrk="0" fontAlgn="base" hangingPunct="0">
              <a:spcBef>
                <a:spcPct val="0"/>
              </a:spcBef>
              <a:spcAft>
                <a:spcPct val="0"/>
              </a:spcAft>
              <a:defRPr>
                <a:solidFill>
                  <a:schemeClr val="tx1"/>
                </a:solidFill>
                <a:latin typeface="Arial" charset="0"/>
              </a:defRPr>
            </a:lvl7pPr>
            <a:lvl8pPr marL="3428621" indent="-228574" defTabSz="865092" eaLnBrk="0" fontAlgn="base" hangingPunct="0">
              <a:spcBef>
                <a:spcPct val="0"/>
              </a:spcBef>
              <a:spcAft>
                <a:spcPct val="0"/>
              </a:spcAft>
              <a:defRPr>
                <a:solidFill>
                  <a:schemeClr val="tx1"/>
                </a:solidFill>
                <a:latin typeface="Arial" charset="0"/>
              </a:defRPr>
            </a:lvl8pPr>
            <a:lvl9pPr marL="3885770" indent="-228574" defTabSz="865092" eaLnBrk="0" fontAlgn="base" hangingPunct="0">
              <a:spcBef>
                <a:spcPct val="0"/>
              </a:spcBef>
              <a:spcAft>
                <a:spcPct val="0"/>
              </a:spcAft>
              <a:defRPr>
                <a:solidFill>
                  <a:schemeClr val="tx1"/>
                </a:solidFill>
                <a:latin typeface="Arial" charset="0"/>
              </a:defRPr>
            </a:lvl9pPr>
          </a:lstStyle>
          <a:p>
            <a:pPr eaLnBrk="1" hangingPunct="1"/>
            <a:fld id="{7F50425D-BF66-4AE2-B611-4CE161EB55B0}" type="slidenum">
              <a:rPr lang="en-US" smtClean="0">
                <a:ea typeface="ＭＳ Ｐゴシック" pitchFamily="1" charset="-128"/>
              </a:rPr>
              <a:pPr eaLnBrk="1" hangingPunct="1"/>
              <a:t>37</a:t>
            </a:fld>
            <a:endParaRPr lang="en-US" smtClean="0">
              <a:ea typeface="ＭＳ Ｐゴシック" pitchFamily="1" charset="-128"/>
            </a:endParaRPr>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smtClean="0"/>
              <a:t>Also, try to convey</a:t>
            </a:r>
            <a:r>
              <a:rPr lang="en-US" baseline="0" dirty="0" smtClean="0"/>
              <a:t> the value of the research in plain language and remember your audience</a:t>
            </a:r>
          </a:p>
          <a:p>
            <a:pPr eaLnBrk="1" hangingPunct="1"/>
            <a:endParaRPr lang="en-US" baseline="0" dirty="0" smtClean="0"/>
          </a:p>
          <a:p>
            <a:pPr eaLnBrk="1" hangingPunct="1"/>
            <a:r>
              <a:rPr lang="en-US" dirty="0" smtClean="0"/>
              <a:t>These and other grant writing tips of general nature can be found online at the NIH web site at the following URL.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Please proof read for typographical errors as this also makes a very favorable impression.</a:t>
            </a:r>
          </a:p>
          <a:p>
            <a:endParaRPr lang="en-US" dirty="0" smtClean="0"/>
          </a:p>
          <a:p>
            <a:pPr indent="-195253"/>
            <a:r>
              <a:rPr lang="en-US" dirty="0" smtClean="0"/>
              <a:t>Balance</a:t>
            </a:r>
            <a:r>
              <a:rPr lang="en-US" baseline="0" dirty="0" smtClean="0"/>
              <a:t> with respect to detail: meaning brevity for </a:t>
            </a:r>
            <a:r>
              <a:rPr lang="en-US" baseline="0" dirty="0" smtClean="0">
                <a:sym typeface="Wingdings" panose="05000000000000000000" pitchFamily="2" charset="2"/>
              </a:rPr>
              <a:t>things everybody knows across disciplines but give more/enough details so </a:t>
            </a:r>
            <a:r>
              <a:rPr lang="en-US" dirty="0"/>
              <a:t>reviewers will know what you mean</a:t>
            </a:r>
          </a:p>
        </p:txBody>
      </p:sp>
      <p:sp>
        <p:nvSpPr>
          <p:cNvPr id="155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868" indent="-285718" eaLnBrk="0" hangingPunct="0">
              <a:defRPr>
                <a:solidFill>
                  <a:schemeClr val="tx1"/>
                </a:solidFill>
                <a:latin typeface="Arial" charset="0"/>
              </a:defRPr>
            </a:lvl2pPr>
            <a:lvl3pPr marL="1142874" indent="-228574" eaLnBrk="0" hangingPunct="0">
              <a:defRPr>
                <a:solidFill>
                  <a:schemeClr val="tx1"/>
                </a:solidFill>
                <a:latin typeface="Arial" charset="0"/>
              </a:defRPr>
            </a:lvl3pPr>
            <a:lvl4pPr marL="1600023" indent="-228574" eaLnBrk="0" hangingPunct="0">
              <a:defRPr>
                <a:solidFill>
                  <a:schemeClr val="tx1"/>
                </a:solidFill>
                <a:latin typeface="Arial" charset="0"/>
              </a:defRPr>
            </a:lvl4pPr>
            <a:lvl5pPr marL="2057174" indent="-228574" eaLnBrk="0" hangingPunct="0">
              <a:defRPr>
                <a:solidFill>
                  <a:schemeClr val="tx1"/>
                </a:solidFill>
                <a:latin typeface="Arial" charset="0"/>
              </a:defRPr>
            </a:lvl5pPr>
            <a:lvl6pPr marL="2514322" indent="-228574" eaLnBrk="0" fontAlgn="base" hangingPunct="0">
              <a:spcBef>
                <a:spcPct val="0"/>
              </a:spcBef>
              <a:spcAft>
                <a:spcPct val="0"/>
              </a:spcAft>
              <a:defRPr>
                <a:solidFill>
                  <a:schemeClr val="tx1"/>
                </a:solidFill>
                <a:latin typeface="Arial" charset="0"/>
              </a:defRPr>
            </a:lvl6pPr>
            <a:lvl7pPr marL="2971470" indent="-228574" eaLnBrk="0" fontAlgn="base" hangingPunct="0">
              <a:spcBef>
                <a:spcPct val="0"/>
              </a:spcBef>
              <a:spcAft>
                <a:spcPct val="0"/>
              </a:spcAft>
              <a:defRPr>
                <a:solidFill>
                  <a:schemeClr val="tx1"/>
                </a:solidFill>
                <a:latin typeface="Arial" charset="0"/>
              </a:defRPr>
            </a:lvl7pPr>
            <a:lvl8pPr marL="3428621" indent="-228574" eaLnBrk="0" fontAlgn="base" hangingPunct="0">
              <a:spcBef>
                <a:spcPct val="0"/>
              </a:spcBef>
              <a:spcAft>
                <a:spcPct val="0"/>
              </a:spcAft>
              <a:defRPr>
                <a:solidFill>
                  <a:schemeClr val="tx1"/>
                </a:solidFill>
                <a:latin typeface="Arial" charset="0"/>
              </a:defRPr>
            </a:lvl8pPr>
            <a:lvl9pPr marL="3885770" indent="-228574" eaLnBrk="0" fontAlgn="base" hangingPunct="0">
              <a:spcBef>
                <a:spcPct val="0"/>
              </a:spcBef>
              <a:spcAft>
                <a:spcPct val="0"/>
              </a:spcAft>
              <a:defRPr>
                <a:solidFill>
                  <a:schemeClr val="tx1"/>
                </a:solidFill>
                <a:latin typeface="Arial" charset="0"/>
              </a:defRPr>
            </a:lvl9pPr>
          </a:lstStyle>
          <a:p>
            <a:pPr eaLnBrk="1" hangingPunct="1"/>
            <a:fld id="{3119ECCB-7208-4546-9D99-F7C9B72355F9}" type="slidenum">
              <a:rPr lang="en-US" smtClean="0">
                <a:ea typeface="ＭＳ Ｐゴシック" pitchFamily="1" charset="-128"/>
              </a:rPr>
              <a:pPr eaLnBrk="1" hangingPunct="1"/>
              <a:t>38</a:t>
            </a:fld>
            <a:endParaRPr lang="en-US" smtClean="0">
              <a:ea typeface="ＭＳ Ｐゴシック" pitchFamily="1"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7296" eaLnBrk="0" hangingPunct="0">
              <a:defRPr sz="2000" b="1">
                <a:solidFill>
                  <a:schemeClr val="tx1"/>
                </a:solidFill>
                <a:latin typeface="Bodoni MT" pitchFamily="18" charset="0"/>
                <a:ea typeface="ＭＳ Ｐゴシック" pitchFamily="1" charset="-128"/>
              </a:defRPr>
            </a:lvl1pPr>
            <a:lvl2pPr marL="744760" indent="-286446" defTabSz="867296" eaLnBrk="0" hangingPunct="0">
              <a:defRPr sz="2000" b="1">
                <a:solidFill>
                  <a:schemeClr val="tx1"/>
                </a:solidFill>
                <a:latin typeface="Bodoni MT" pitchFamily="18" charset="0"/>
                <a:ea typeface="ＭＳ Ｐゴシック" pitchFamily="1" charset="-128"/>
              </a:defRPr>
            </a:lvl2pPr>
            <a:lvl3pPr marL="1145785" indent="-229158" defTabSz="867296" eaLnBrk="0" hangingPunct="0">
              <a:defRPr sz="2000" b="1">
                <a:solidFill>
                  <a:schemeClr val="tx1"/>
                </a:solidFill>
                <a:latin typeface="Bodoni MT" pitchFamily="18" charset="0"/>
                <a:ea typeface="ＭＳ Ｐゴシック" pitchFamily="1" charset="-128"/>
              </a:defRPr>
            </a:lvl3pPr>
            <a:lvl4pPr marL="1604100" indent="-229158" defTabSz="867296" eaLnBrk="0" hangingPunct="0">
              <a:defRPr sz="2000" b="1">
                <a:solidFill>
                  <a:schemeClr val="tx1"/>
                </a:solidFill>
                <a:latin typeface="Bodoni MT" pitchFamily="18" charset="0"/>
                <a:ea typeface="ＭＳ Ｐゴシック" pitchFamily="1" charset="-128"/>
              </a:defRPr>
            </a:lvl4pPr>
            <a:lvl5pPr marL="2062413" indent="-229158" defTabSz="867296" eaLnBrk="0" hangingPunct="0">
              <a:defRPr sz="2000" b="1">
                <a:solidFill>
                  <a:schemeClr val="tx1"/>
                </a:solidFill>
                <a:latin typeface="Bodoni MT" pitchFamily="18" charset="0"/>
                <a:ea typeface="ＭＳ Ｐゴシック" pitchFamily="1" charset="-128"/>
              </a:defRPr>
            </a:lvl5pPr>
            <a:lvl6pPr marL="2520727" indent="-229158" algn="ctr" defTabSz="867296"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9041" indent="-229158" algn="ctr" defTabSz="867296"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37356" indent="-229158" algn="ctr" defTabSz="867296"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95671" indent="-229158" algn="ctr" defTabSz="867296"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fld id="{28F3B4C0-FAF2-40D1-9993-1A4B7D7DD929}" type="slidenum">
              <a:rPr lang="en-US" sz="1200" b="0">
                <a:solidFill>
                  <a:srgbClr val="000000"/>
                </a:solidFill>
                <a:latin typeface="Arial" charset="0"/>
              </a:rPr>
              <a:pPr/>
              <a:t>39</a:t>
            </a:fld>
            <a:endParaRPr lang="en-US" sz="1200" b="0">
              <a:solidFill>
                <a:srgbClr val="000000"/>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lot of critical information and answers to your questions can be found online . . . .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want you to send us your promising research applications!  </a:t>
            </a:r>
            <a:endParaRPr lang="en-US" dirty="0"/>
          </a:p>
        </p:txBody>
      </p:sp>
      <p:sp>
        <p:nvSpPr>
          <p:cNvPr id="4" name="Slide Number Placeholder 3"/>
          <p:cNvSpPr>
            <a:spLocks noGrp="1"/>
          </p:cNvSpPr>
          <p:nvPr>
            <p:ph type="sldNum" sz="quarter" idx="10"/>
          </p:nvPr>
        </p:nvSpPr>
        <p:spPr/>
        <p:txBody>
          <a:bodyPr/>
          <a:lstStyle/>
          <a:p>
            <a:fld id="{9BF83C9A-729C-4696-A751-18294C36D541}" type="slidenum">
              <a:rPr lang="en-US" smtClean="0"/>
              <a:t>40</a:t>
            </a:fld>
            <a:endParaRPr lang="en-US"/>
          </a:p>
        </p:txBody>
      </p:sp>
    </p:spTree>
    <p:extLst>
      <p:ext uri="{BB962C8B-B14F-4D97-AF65-F5344CB8AC3E}">
        <p14:creationId xmlns:p14="http://schemas.microsoft.com/office/powerpoint/2010/main" val="15468909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286024"/>
            <a:ext cx="7772400" cy="1470025"/>
          </a:xfrm>
        </p:spPr>
        <p:txBody>
          <a:bodyPr>
            <a:normAutofit/>
          </a:bodyPr>
          <a:lstStyle>
            <a:lvl1pPr>
              <a:defRPr sz="2800" b="1">
                <a:solidFill>
                  <a:schemeClr val="bg1"/>
                </a:solidFill>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66800" y="3581400"/>
            <a:ext cx="6400800" cy="1600200"/>
          </a:xfrm>
        </p:spPr>
        <p:txBody>
          <a:bodyPr/>
          <a:lstStyle>
            <a:lvl1pPr marL="0" indent="0" algn="l">
              <a:buNone/>
              <a:defRPr>
                <a:solidFill>
                  <a:schemeClr val="bg1">
                    <a:lumMod val="95000"/>
                  </a:schemeClr>
                </a:solidFill>
                <a:latin typeface="Arial" pitchFamily="34" charset="0"/>
                <a:cs typeface="Arial" pitchFamily="34" charset="0"/>
              </a:defRPr>
            </a:lvl1pPr>
            <a:lvl2pPr marL="456514" indent="0" algn="ctr">
              <a:buNone/>
              <a:defRPr>
                <a:solidFill>
                  <a:schemeClr val="tx1">
                    <a:tint val="75000"/>
                  </a:schemeClr>
                </a:solidFill>
              </a:defRPr>
            </a:lvl2pPr>
            <a:lvl3pPr marL="913031" indent="0" algn="ctr">
              <a:buNone/>
              <a:defRPr>
                <a:solidFill>
                  <a:schemeClr val="tx1">
                    <a:tint val="75000"/>
                  </a:schemeClr>
                </a:solidFill>
              </a:defRPr>
            </a:lvl3pPr>
            <a:lvl4pPr marL="1369544" indent="0" algn="ctr">
              <a:buNone/>
              <a:defRPr>
                <a:solidFill>
                  <a:schemeClr val="tx1">
                    <a:tint val="75000"/>
                  </a:schemeClr>
                </a:solidFill>
              </a:defRPr>
            </a:lvl4pPr>
            <a:lvl5pPr marL="1826060" indent="0" algn="ctr">
              <a:buNone/>
              <a:defRPr>
                <a:solidFill>
                  <a:schemeClr val="tx1">
                    <a:tint val="75000"/>
                  </a:schemeClr>
                </a:solidFill>
              </a:defRPr>
            </a:lvl5pPr>
            <a:lvl6pPr marL="2282580" indent="0" algn="ctr">
              <a:buNone/>
              <a:defRPr>
                <a:solidFill>
                  <a:schemeClr val="tx1">
                    <a:tint val="75000"/>
                  </a:schemeClr>
                </a:solidFill>
              </a:defRPr>
            </a:lvl6pPr>
            <a:lvl7pPr marL="2739088" indent="0" algn="ctr">
              <a:buNone/>
              <a:defRPr>
                <a:solidFill>
                  <a:schemeClr val="tx1">
                    <a:tint val="75000"/>
                  </a:schemeClr>
                </a:solidFill>
              </a:defRPr>
            </a:lvl7pPr>
            <a:lvl8pPr marL="3195603" indent="0" algn="ctr">
              <a:buNone/>
              <a:defRPr>
                <a:solidFill>
                  <a:schemeClr val="tx1">
                    <a:tint val="75000"/>
                  </a:schemeClr>
                </a:solidFill>
              </a:defRPr>
            </a:lvl8pPr>
            <a:lvl9pPr marL="3652119"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7092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normAutofit/>
          </a:bodyPr>
          <a:lstStyle>
            <a:lvl1pPr algn="l">
              <a:defRPr sz="2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371600"/>
            <a:ext cx="8229600" cy="4419600"/>
          </a:xfrm>
        </p:spPr>
        <p:txBody>
          <a:bodyPr/>
          <a:lstStyle>
            <a:lvl2pPr>
              <a:defRPr/>
            </a:lvl2pPr>
            <a:lvl3pPr marL="635000" indent="-292100">
              <a:buFont typeface="Arial" pitchFamily="34" charset="0"/>
              <a:buChar char="−"/>
              <a:defRPr baseline="0"/>
            </a:lvl3pPr>
            <a:lvl4pPr marL="914400" indent="-228600">
              <a:buFont typeface="Arial" pitchFamily="34" charset="0"/>
              <a:buChar char="•"/>
              <a:defRPr/>
            </a:lvl4pPr>
            <a:lvl5pPr marL="1257300" indent="-279400">
              <a:defRPr/>
            </a:lvl5pPr>
          </a:lstStyle>
          <a:p>
            <a:pPr lvl="0"/>
            <a:r>
              <a:rPr lang="en-US" dirty="0" smtClean="0"/>
              <a:t>Click to edit Master text styles</a:t>
            </a:r>
          </a:p>
          <a:p>
            <a:pPr lvl="2"/>
            <a:r>
              <a:rPr lang="en-US" dirty="0" smtClean="0"/>
              <a:t>Second Level</a:t>
            </a:r>
          </a:p>
          <a:p>
            <a:pPr lvl="3"/>
            <a:r>
              <a:rPr lang="en-US" dirty="0" smtClean="0"/>
              <a:t>Third level</a:t>
            </a:r>
          </a:p>
          <a:p>
            <a:pPr lvl="4"/>
            <a:r>
              <a:rPr lang="en-US" dirty="0" smtClean="0"/>
              <a:t>Fourth level</a:t>
            </a:r>
            <a:endParaRPr lang="en-US" dirty="0"/>
          </a:p>
        </p:txBody>
      </p:sp>
    </p:spTree>
    <p:extLst>
      <p:ext uri="{BB962C8B-B14F-4D97-AF65-F5344CB8AC3E}">
        <p14:creationId xmlns:p14="http://schemas.microsoft.com/office/powerpoint/2010/main" val="3877213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normAutofit/>
          </a:bodyPr>
          <a:lstStyle>
            <a:lvl1pPr>
              <a:defRPr sz="2800" b="1"/>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2"/>
            <a:ext cx="4040188" cy="639762"/>
          </a:xfrm>
        </p:spPr>
        <p:txBody>
          <a:bodyPr anchor="b">
            <a:normAutofit/>
          </a:bodyPr>
          <a:lstStyle>
            <a:lvl1pPr marL="0" indent="0">
              <a:buNone/>
              <a:defRPr sz="2200" b="0">
                <a:latin typeface="Arial" pitchFamily="34" charset="0"/>
                <a:cs typeface="Arial" pitchFamily="34" charset="0"/>
              </a:defRPr>
            </a:lvl1pPr>
            <a:lvl2pPr marL="456514" indent="0">
              <a:buNone/>
              <a:defRPr sz="2000" b="1"/>
            </a:lvl2pPr>
            <a:lvl3pPr marL="913031" indent="0">
              <a:buNone/>
              <a:defRPr sz="1800" b="1"/>
            </a:lvl3pPr>
            <a:lvl4pPr marL="1369544" indent="0">
              <a:buNone/>
              <a:defRPr sz="1600" b="1"/>
            </a:lvl4pPr>
            <a:lvl5pPr marL="1826060" indent="0">
              <a:buNone/>
              <a:defRPr sz="1600" b="1"/>
            </a:lvl5pPr>
            <a:lvl6pPr marL="2282580" indent="0">
              <a:buNone/>
              <a:defRPr sz="1600" b="1"/>
            </a:lvl6pPr>
            <a:lvl7pPr marL="2739088" indent="0">
              <a:buNone/>
              <a:defRPr sz="1600" b="1"/>
            </a:lvl7pPr>
            <a:lvl8pPr marL="3195603" indent="0">
              <a:buNone/>
              <a:defRPr sz="1600" b="1"/>
            </a:lvl8pPr>
            <a:lvl9pPr marL="3652119"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35186"/>
            <a:ext cx="4040188" cy="3844925"/>
          </a:xfrm>
        </p:spPr>
        <p:txBody>
          <a:bodyPr>
            <a:normAutofit/>
          </a:bodyPr>
          <a:lstStyle>
            <a:lvl1pPr>
              <a:defRPr sz="2200">
                <a:latin typeface="Arial" pitchFamily="34" charset="0"/>
                <a:cs typeface="Arial" pitchFamily="34" charset="0"/>
              </a:defRPr>
            </a:lvl1pPr>
            <a:lvl2pPr>
              <a:defRPr sz="2200">
                <a:latin typeface="Arial" pitchFamily="34" charset="0"/>
                <a:cs typeface="Arial" pitchFamily="34" charset="0"/>
              </a:defRPr>
            </a:lvl2pPr>
            <a:lvl3pPr>
              <a:defRPr sz="2200">
                <a:latin typeface="Arial" pitchFamily="34" charset="0"/>
                <a:cs typeface="Arial" pitchFamily="34" charset="0"/>
              </a:defRPr>
            </a:lvl3pPr>
            <a:lvl4pPr>
              <a:defRPr sz="2200">
                <a:latin typeface="Arial" pitchFamily="34" charset="0"/>
                <a:cs typeface="Arial" pitchFamily="34" charset="0"/>
              </a:defRPr>
            </a:lvl4pPr>
            <a:lvl5pPr>
              <a:defRPr sz="2200">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49" y="1295402"/>
            <a:ext cx="4041775" cy="639762"/>
          </a:xfrm>
        </p:spPr>
        <p:txBody>
          <a:bodyPr anchor="b">
            <a:normAutofit/>
          </a:bodyPr>
          <a:lstStyle>
            <a:lvl1pPr marL="0" indent="0">
              <a:buNone/>
              <a:defRPr sz="2200" b="0">
                <a:latin typeface="Arial" pitchFamily="34" charset="0"/>
                <a:cs typeface="Arial" pitchFamily="34" charset="0"/>
              </a:defRPr>
            </a:lvl1pPr>
            <a:lvl2pPr marL="456514" indent="0">
              <a:buNone/>
              <a:defRPr sz="2000" b="1"/>
            </a:lvl2pPr>
            <a:lvl3pPr marL="913031" indent="0">
              <a:buNone/>
              <a:defRPr sz="1800" b="1"/>
            </a:lvl3pPr>
            <a:lvl4pPr marL="1369544" indent="0">
              <a:buNone/>
              <a:defRPr sz="1600" b="1"/>
            </a:lvl4pPr>
            <a:lvl5pPr marL="1826060" indent="0">
              <a:buNone/>
              <a:defRPr sz="1600" b="1"/>
            </a:lvl5pPr>
            <a:lvl6pPr marL="2282580" indent="0">
              <a:buNone/>
              <a:defRPr sz="1600" b="1"/>
            </a:lvl6pPr>
            <a:lvl7pPr marL="2739088" indent="0">
              <a:buNone/>
              <a:defRPr sz="1600" b="1"/>
            </a:lvl7pPr>
            <a:lvl8pPr marL="3195603" indent="0">
              <a:buNone/>
              <a:defRPr sz="1600" b="1"/>
            </a:lvl8pPr>
            <a:lvl9pPr marL="3652119"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49" y="1935186"/>
            <a:ext cx="4041775" cy="3844925"/>
          </a:xfrm>
        </p:spPr>
        <p:txBody>
          <a:bodyPr>
            <a:normAutofit/>
          </a:bodyPr>
          <a:lstStyle>
            <a:lvl1pPr>
              <a:defRPr sz="2200">
                <a:latin typeface="Arial" pitchFamily="34" charset="0"/>
                <a:cs typeface="Arial" pitchFamily="34" charset="0"/>
              </a:defRPr>
            </a:lvl1pPr>
            <a:lvl2pPr>
              <a:defRPr sz="2200">
                <a:latin typeface="Arial" pitchFamily="34" charset="0"/>
                <a:cs typeface="Arial" pitchFamily="34" charset="0"/>
              </a:defRPr>
            </a:lvl2pPr>
            <a:lvl3pPr>
              <a:defRPr sz="2200">
                <a:latin typeface="Arial" pitchFamily="34" charset="0"/>
                <a:cs typeface="Arial" pitchFamily="34" charset="0"/>
              </a:defRPr>
            </a:lvl3pPr>
            <a:lvl4pPr>
              <a:defRPr sz="2200">
                <a:latin typeface="Arial" pitchFamily="34" charset="0"/>
                <a:cs typeface="Arial" pitchFamily="34" charset="0"/>
              </a:defRPr>
            </a:lvl4pPr>
            <a:lvl5pPr>
              <a:defRPr sz="2200">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1960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2143133"/>
            <a:ext cx="7772400" cy="1362075"/>
          </a:xfrm>
        </p:spPr>
        <p:txBody>
          <a:bodyPr anchor="t">
            <a:normAutofit/>
          </a:bodyPr>
          <a:lstStyle>
            <a:lvl1pPr algn="l">
              <a:defRPr sz="2800" b="1" cap="none">
                <a:solidFill>
                  <a:schemeClr val="tx1"/>
                </a:solidFill>
                <a:latin typeface="Arial" pitchFamily="34" charset="0"/>
                <a:cs typeface="Arial"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12245504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normAutofit/>
          </a:bodyPr>
          <a:lstStyle>
            <a:lvl1pPr algn="l">
              <a:defRPr sz="2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371600"/>
            <a:ext cx="8229600" cy="4419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2920" y="6019800"/>
            <a:ext cx="716280" cy="716280"/>
          </a:xfrm>
          <a:prstGeom prst="rect">
            <a:avLst/>
          </a:prstGeom>
        </p:spPr>
      </p:pic>
    </p:spTree>
    <p:extLst>
      <p:ext uri="{BB962C8B-B14F-4D97-AF65-F5344CB8AC3E}">
        <p14:creationId xmlns:p14="http://schemas.microsoft.com/office/powerpoint/2010/main" val="5421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5_Compariso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normAutofit/>
          </a:bodyPr>
          <a:lstStyle>
            <a:lvl1pPr>
              <a:defRPr sz="2800" b="1"/>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2"/>
            <a:ext cx="4040188" cy="639762"/>
          </a:xfrm>
        </p:spPr>
        <p:txBody>
          <a:bodyPr anchor="b">
            <a:normAutofit/>
          </a:bodyPr>
          <a:lstStyle>
            <a:lvl1pPr marL="0" indent="0">
              <a:buNone/>
              <a:defRPr sz="2200" b="0">
                <a:latin typeface="Arial" pitchFamily="34" charset="0"/>
                <a:cs typeface="Arial" pitchFamily="34" charset="0"/>
              </a:defRPr>
            </a:lvl1pPr>
            <a:lvl2pPr marL="456514" indent="0">
              <a:buNone/>
              <a:defRPr sz="2000" b="1"/>
            </a:lvl2pPr>
            <a:lvl3pPr marL="913031" indent="0">
              <a:buNone/>
              <a:defRPr sz="1800" b="1"/>
            </a:lvl3pPr>
            <a:lvl4pPr marL="1369544" indent="0">
              <a:buNone/>
              <a:defRPr sz="1600" b="1"/>
            </a:lvl4pPr>
            <a:lvl5pPr marL="1826060" indent="0">
              <a:buNone/>
              <a:defRPr sz="1600" b="1"/>
            </a:lvl5pPr>
            <a:lvl6pPr marL="2282580" indent="0">
              <a:buNone/>
              <a:defRPr sz="1600" b="1"/>
            </a:lvl6pPr>
            <a:lvl7pPr marL="2739088" indent="0">
              <a:buNone/>
              <a:defRPr sz="1600" b="1"/>
            </a:lvl7pPr>
            <a:lvl8pPr marL="3195603" indent="0">
              <a:buNone/>
              <a:defRPr sz="1600" b="1"/>
            </a:lvl8pPr>
            <a:lvl9pPr marL="3652119"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35186"/>
            <a:ext cx="4040188" cy="3844925"/>
          </a:xfrm>
        </p:spPr>
        <p:txBody>
          <a:bodyPr>
            <a:normAutofit/>
          </a:bodyPr>
          <a:lstStyle>
            <a:lvl1pPr>
              <a:defRPr sz="2200">
                <a:latin typeface="Arial" pitchFamily="34" charset="0"/>
                <a:cs typeface="Arial" pitchFamily="34" charset="0"/>
              </a:defRPr>
            </a:lvl1pPr>
            <a:lvl2pPr>
              <a:defRPr sz="2200">
                <a:latin typeface="Arial" pitchFamily="34" charset="0"/>
                <a:cs typeface="Arial" pitchFamily="34" charset="0"/>
              </a:defRPr>
            </a:lvl2pPr>
            <a:lvl3pPr>
              <a:defRPr sz="2200">
                <a:latin typeface="Arial" pitchFamily="34" charset="0"/>
                <a:cs typeface="Arial" pitchFamily="34" charset="0"/>
              </a:defRPr>
            </a:lvl3pPr>
            <a:lvl4pPr>
              <a:defRPr sz="2200">
                <a:latin typeface="Arial" pitchFamily="34" charset="0"/>
                <a:cs typeface="Arial" pitchFamily="34" charset="0"/>
              </a:defRPr>
            </a:lvl4pPr>
            <a:lvl5pPr>
              <a:defRPr sz="2200">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49" y="1295402"/>
            <a:ext cx="4041775" cy="639762"/>
          </a:xfrm>
        </p:spPr>
        <p:txBody>
          <a:bodyPr anchor="b">
            <a:normAutofit/>
          </a:bodyPr>
          <a:lstStyle>
            <a:lvl1pPr marL="0" indent="0">
              <a:buNone/>
              <a:defRPr sz="2200" b="0">
                <a:latin typeface="Arial" pitchFamily="34" charset="0"/>
                <a:cs typeface="Arial" pitchFamily="34" charset="0"/>
              </a:defRPr>
            </a:lvl1pPr>
            <a:lvl2pPr marL="456514" indent="0">
              <a:buNone/>
              <a:defRPr sz="2000" b="1"/>
            </a:lvl2pPr>
            <a:lvl3pPr marL="913031" indent="0">
              <a:buNone/>
              <a:defRPr sz="1800" b="1"/>
            </a:lvl3pPr>
            <a:lvl4pPr marL="1369544" indent="0">
              <a:buNone/>
              <a:defRPr sz="1600" b="1"/>
            </a:lvl4pPr>
            <a:lvl5pPr marL="1826060" indent="0">
              <a:buNone/>
              <a:defRPr sz="1600" b="1"/>
            </a:lvl5pPr>
            <a:lvl6pPr marL="2282580" indent="0">
              <a:buNone/>
              <a:defRPr sz="1600" b="1"/>
            </a:lvl6pPr>
            <a:lvl7pPr marL="2739088" indent="0">
              <a:buNone/>
              <a:defRPr sz="1600" b="1"/>
            </a:lvl7pPr>
            <a:lvl8pPr marL="3195603" indent="0">
              <a:buNone/>
              <a:defRPr sz="1600" b="1"/>
            </a:lvl8pPr>
            <a:lvl9pPr marL="3652119"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49" y="1935186"/>
            <a:ext cx="4041775" cy="3844925"/>
          </a:xfrm>
        </p:spPr>
        <p:txBody>
          <a:bodyPr>
            <a:normAutofit/>
          </a:bodyPr>
          <a:lstStyle>
            <a:lvl1pPr>
              <a:defRPr sz="2200">
                <a:latin typeface="Arial" pitchFamily="34" charset="0"/>
                <a:cs typeface="Arial" pitchFamily="34" charset="0"/>
              </a:defRPr>
            </a:lvl1pPr>
            <a:lvl2pPr>
              <a:defRPr sz="2200">
                <a:latin typeface="Arial" pitchFamily="34" charset="0"/>
                <a:cs typeface="Arial" pitchFamily="34" charset="0"/>
              </a:defRPr>
            </a:lvl2pPr>
            <a:lvl3pPr>
              <a:defRPr sz="2200">
                <a:latin typeface="Arial" pitchFamily="34" charset="0"/>
                <a:cs typeface="Arial" pitchFamily="34" charset="0"/>
              </a:defRPr>
            </a:lvl3pPr>
            <a:lvl4pPr>
              <a:defRPr sz="2200">
                <a:latin typeface="Arial" pitchFamily="34" charset="0"/>
                <a:cs typeface="Arial" pitchFamily="34" charset="0"/>
              </a:defRPr>
            </a:lvl4pPr>
            <a:lvl5pPr>
              <a:defRPr sz="2200">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2920" y="6019800"/>
            <a:ext cx="716280" cy="716280"/>
          </a:xfrm>
          <a:prstGeom prst="rect">
            <a:avLst/>
          </a:prstGeom>
        </p:spPr>
      </p:pic>
    </p:spTree>
    <p:extLst>
      <p:ext uri="{BB962C8B-B14F-4D97-AF65-F5344CB8AC3E}">
        <p14:creationId xmlns:p14="http://schemas.microsoft.com/office/powerpoint/2010/main" val="30908519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Section Hea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2143133"/>
            <a:ext cx="7772400" cy="1362075"/>
          </a:xfrm>
        </p:spPr>
        <p:txBody>
          <a:bodyPr anchor="t">
            <a:normAutofit/>
          </a:bodyPr>
          <a:lstStyle>
            <a:lvl1pPr algn="l">
              <a:defRPr sz="2800" b="1" cap="none">
                <a:solidFill>
                  <a:schemeClr val="tx1"/>
                </a:solidFill>
                <a:latin typeface="Arial" pitchFamily="34" charset="0"/>
                <a:cs typeface="Arial" pitchFamily="34" charset="0"/>
              </a:defRPr>
            </a:lvl1pPr>
          </a:lstStyle>
          <a:p>
            <a:r>
              <a:rPr lang="en-US" dirty="0" smtClean="0"/>
              <a:t>Click To Edit Master Title Style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2920" y="6019800"/>
            <a:ext cx="716280" cy="716280"/>
          </a:xfrm>
          <a:prstGeom prst="rect">
            <a:avLst/>
          </a:prstGeom>
        </p:spPr>
      </p:pic>
    </p:spTree>
    <p:extLst>
      <p:ext uri="{BB962C8B-B14F-4D97-AF65-F5344CB8AC3E}">
        <p14:creationId xmlns:p14="http://schemas.microsoft.com/office/powerpoint/2010/main" val="2061855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457200" y="304800"/>
            <a:ext cx="8229600" cy="762000"/>
          </a:xfrm>
        </p:spPr>
        <p:txBody>
          <a:bodyPr/>
          <a:lstStyle>
            <a:lvl1pPr>
              <a:defRPr b="1"/>
            </a:lvl1pPr>
          </a:lstStyle>
          <a:p>
            <a:endParaRPr lang="en-US" dirty="0"/>
          </a:p>
        </p:txBody>
      </p:sp>
    </p:spTree>
    <p:extLst>
      <p:ext uri="{BB962C8B-B14F-4D97-AF65-F5344CB8AC3E}">
        <p14:creationId xmlns:p14="http://schemas.microsoft.com/office/powerpoint/2010/main" val="4271883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46899" y="965956"/>
            <a:ext cx="7160121" cy="532805"/>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346899" y="1626692"/>
            <a:ext cx="3507878" cy="4572000"/>
          </a:xfrm>
        </p:spPr>
        <p:txBody>
          <a:bodyPr lIns="85428" tIns="42724" rIns="85428" bIns="42724"/>
          <a:lstStyle/>
          <a:p>
            <a:pPr lvl="0"/>
            <a:endParaRPr lang="en-US" noProof="0" smtClean="0"/>
          </a:p>
        </p:txBody>
      </p:sp>
      <p:sp>
        <p:nvSpPr>
          <p:cNvPr id="4" name="Text Placeholder 3"/>
          <p:cNvSpPr>
            <a:spLocks noGrp="1"/>
          </p:cNvSpPr>
          <p:nvPr>
            <p:ph type="body" sz="half" idx="2"/>
          </p:nvPr>
        </p:nvSpPr>
        <p:spPr>
          <a:xfrm>
            <a:off x="4997686" y="1626692"/>
            <a:ext cx="3509367"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62187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31517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prstClr val="black"/>
              </a:solidFill>
            </a:endParaRPr>
          </a:p>
        </p:txBody>
      </p:sp>
      <p:sp>
        <p:nvSpPr>
          <p:cNvPr id="3" name="Rectangle 6"/>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prstClr val="black"/>
              </a:solidFill>
            </a:endParaRPr>
          </a:p>
        </p:txBody>
      </p:sp>
      <p:sp>
        <p:nvSpPr>
          <p:cNvPr id="4" name="Rectangle 7"/>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5F59A6BE-D671-46EF-9E06-A743DC706875}"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935974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30679" y="962025"/>
            <a:ext cx="71628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30705" y="1524000"/>
            <a:ext cx="3513667"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79839" y="1524000"/>
            <a:ext cx="3513667"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18374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04800"/>
            <a:ext cx="8229600" cy="762000"/>
          </a:xfrm>
          <a:prstGeom prst="rect">
            <a:avLst/>
          </a:prstGeom>
        </p:spPr>
        <p:txBody>
          <a:bodyPr vert="horz" lIns="91305" tIns="45650" rIns="91305" bIns="4565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71600"/>
            <a:ext cx="8229600" cy="4419600"/>
          </a:xfrm>
          <a:prstGeom prst="rect">
            <a:avLst/>
          </a:prstGeom>
        </p:spPr>
        <p:txBody>
          <a:bodyPr vert="horz" lIns="91305" tIns="45650" rIns="91305" bIns="45650" rtlCol="0">
            <a:normAutofit/>
          </a:bodyPr>
          <a:lstStyle/>
          <a:p>
            <a:pPr lvl="0"/>
            <a:r>
              <a:rPr lang="en-US" dirty="0" smtClean="0"/>
              <a:t>Click to edit Master text styles</a:t>
            </a:r>
          </a:p>
          <a:p>
            <a:pPr lvl="2"/>
            <a:r>
              <a:rPr lang="en-US" dirty="0" smtClean="0"/>
              <a:t>Second level</a:t>
            </a:r>
          </a:p>
          <a:p>
            <a:pPr lvl="3"/>
            <a:r>
              <a:rPr lang="en-US" dirty="0" smtClean="0"/>
              <a:t>Third level</a:t>
            </a:r>
          </a:p>
          <a:p>
            <a:pPr lvl="4"/>
            <a:r>
              <a:rPr lang="en-US" dirty="0" smtClean="0"/>
              <a:t>Fourth level</a:t>
            </a:r>
            <a:endParaRPr lang="en-US" dirty="0"/>
          </a:p>
        </p:txBody>
      </p:sp>
    </p:spTree>
    <p:extLst>
      <p:ext uri="{BB962C8B-B14F-4D97-AF65-F5344CB8AC3E}">
        <p14:creationId xmlns:p14="http://schemas.microsoft.com/office/powerpoint/2010/main" val="16683085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2" r:id="rId11"/>
    <p:sldLayoutId id="2147483673" r:id="rId12"/>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defTabSz="913031" rtl="0" eaLnBrk="1" latinLnBrk="0" hangingPunct="1">
        <a:spcBef>
          <a:spcPct val="0"/>
        </a:spcBef>
        <a:buNone/>
        <a:defRPr sz="2800" kern="1200">
          <a:solidFill>
            <a:schemeClr val="tx1"/>
          </a:solidFill>
          <a:latin typeface="Arial" pitchFamily="34" charset="0"/>
          <a:ea typeface="+mj-ea"/>
          <a:cs typeface="Arial" pitchFamily="34" charset="0"/>
        </a:defRPr>
      </a:lvl1pPr>
    </p:titleStyle>
    <p:bodyStyle>
      <a:lvl1pPr marL="342385" indent="-342385" algn="l" defTabSz="913031" rtl="0" eaLnBrk="1" latinLnBrk="0" hangingPunct="1">
        <a:spcBef>
          <a:spcPct val="20000"/>
        </a:spcBef>
        <a:buClr>
          <a:srgbClr val="719500"/>
        </a:buClr>
        <a:buFont typeface="Arial" pitchFamily="34" charset="0"/>
        <a:buChar char="•"/>
        <a:defRPr sz="2200" kern="1200">
          <a:solidFill>
            <a:schemeClr val="tx1"/>
          </a:solidFill>
          <a:latin typeface="Arial" pitchFamily="34" charset="0"/>
          <a:ea typeface="+mn-ea"/>
          <a:cs typeface="Arial" pitchFamily="34" charset="0"/>
        </a:defRPr>
      </a:lvl1pPr>
      <a:lvl2pPr marL="342385" indent="291663" algn="l" defTabSz="913031"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2pPr>
      <a:lvl3pPr marL="749300" indent="-342900" algn="l" defTabSz="913031" rtl="0" eaLnBrk="1" latinLnBrk="0" hangingPunct="1">
        <a:spcBef>
          <a:spcPct val="20000"/>
        </a:spcBef>
        <a:buFont typeface="Arial" pitchFamily="34" charset="0"/>
        <a:buChar char="−"/>
        <a:tabLst>
          <a:tab pos="976436" algn="l"/>
        </a:tabLst>
        <a:defRPr sz="2200" kern="1200">
          <a:solidFill>
            <a:schemeClr val="tx1"/>
          </a:solidFill>
          <a:latin typeface="Arial" pitchFamily="34" charset="0"/>
          <a:ea typeface="+mn-ea"/>
          <a:cs typeface="Arial" pitchFamily="34" charset="0"/>
        </a:defRPr>
      </a:lvl3pPr>
      <a:lvl4pPr marL="1092200" indent="-292100" algn="l" defTabSz="913031"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4pPr>
      <a:lvl5pPr marL="1485900" indent="-342900" algn="l" defTabSz="913031"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5pPr>
      <a:lvl6pPr marL="2510829" indent="-228248" algn="l" defTabSz="9130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7346" indent="-228248" algn="l" defTabSz="9130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3861" indent="-228248" algn="l" defTabSz="9130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0376" indent="-228248" algn="l" defTabSz="9130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031" rtl="0" eaLnBrk="1" latinLnBrk="0" hangingPunct="1">
        <a:defRPr sz="1800" kern="1200">
          <a:solidFill>
            <a:schemeClr val="tx1"/>
          </a:solidFill>
          <a:latin typeface="+mn-lt"/>
          <a:ea typeface="+mn-ea"/>
          <a:cs typeface="+mn-cs"/>
        </a:defRPr>
      </a:lvl1pPr>
      <a:lvl2pPr marL="456514"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4" algn="l" defTabSz="913031" rtl="0" eaLnBrk="1" latinLnBrk="0" hangingPunct="1">
        <a:defRPr sz="1800" kern="1200">
          <a:solidFill>
            <a:schemeClr val="tx1"/>
          </a:solidFill>
          <a:latin typeface="+mn-lt"/>
          <a:ea typeface="+mn-ea"/>
          <a:cs typeface="+mn-cs"/>
        </a:defRPr>
      </a:lvl4pPr>
      <a:lvl5pPr marL="1826060" algn="l" defTabSz="913031" rtl="0" eaLnBrk="1" latinLnBrk="0" hangingPunct="1">
        <a:defRPr sz="1800" kern="1200">
          <a:solidFill>
            <a:schemeClr val="tx1"/>
          </a:solidFill>
          <a:latin typeface="+mn-lt"/>
          <a:ea typeface="+mn-ea"/>
          <a:cs typeface="+mn-cs"/>
        </a:defRPr>
      </a:lvl5pPr>
      <a:lvl6pPr marL="2282580" algn="l" defTabSz="913031" rtl="0" eaLnBrk="1" latinLnBrk="0" hangingPunct="1">
        <a:defRPr sz="1800" kern="1200">
          <a:solidFill>
            <a:schemeClr val="tx1"/>
          </a:solidFill>
          <a:latin typeface="+mn-lt"/>
          <a:ea typeface="+mn-ea"/>
          <a:cs typeface="+mn-cs"/>
        </a:defRPr>
      </a:lvl6pPr>
      <a:lvl7pPr marL="2739088" algn="l" defTabSz="913031" rtl="0" eaLnBrk="1" latinLnBrk="0" hangingPunct="1">
        <a:defRPr sz="1800" kern="1200">
          <a:solidFill>
            <a:schemeClr val="tx1"/>
          </a:solidFill>
          <a:latin typeface="+mn-lt"/>
          <a:ea typeface="+mn-ea"/>
          <a:cs typeface="+mn-cs"/>
        </a:defRPr>
      </a:lvl7pPr>
      <a:lvl8pPr marL="3195603" algn="l" defTabSz="913031" rtl="0" eaLnBrk="1" latinLnBrk="0" hangingPunct="1">
        <a:defRPr sz="1800" kern="1200">
          <a:solidFill>
            <a:schemeClr val="tx1"/>
          </a:solidFill>
          <a:latin typeface="+mn-lt"/>
          <a:ea typeface="+mn-ea"/>
          <a:cs typeface="+mn-cs"/>
        </a:defRPr>
      </a:lvl8pPr>
      <a:lvl9pPr marL="3652119" algn="l" defTabSz="91303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csr.nih.gov/" TargetMode="External"/><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057400"/>
            <a:ext cx="7772400" cy="1470025"/>
          </a:xfrm>
        </p:spPr>
        <p:txBody>
          <a:bodyPr/>
          <a:lstStyle/>
          <a:p>
            <a:r>
              <a:rPr lang="en-US" dirty="0" smtClean="0"/>
              <a:t>Overview of CSR and NIH Peer Review</a:t>
            </a:r>
            <a:endParaRPr lang="en-US" dirty="0"/>
          </a:p>
        </p:txBody>
      </p:sp>
      <p:sp>
        <p:nvSpPr>
          <p:cNvPr id="3" name="Subtitle 2"/>
          <p:cNvSpPr>
            <a:spLocks noGrp="1"/>
          </p:cNvSpPr>
          <p:nvPr>
            <p:ph type="subTitle" idx="1"/>
          </p:nvPr>
        </p:nvSpPr>
        <p:spPr>
          <a:xfrm>
            <a:off x="1600200" y="3352800"/>
            <a:ext cx="6400800" cy="2209800"/>
          </a:xfrm>
        </p:spPr>
        <p:txBody>
          <a:bodyPr>
            <a:normAutofit lnSpcReduction="10000"/>
          </a:bodyPr>
          <a:lstStyle/>
          <a:p>
            <a:r>
              <a:rPr lang="en-US" dirty="0" smtClean="0"/>
              <a:t>Dr. Richard Nakamura</a:t>
            </a:r>
          </a:p>
          <a:p>
            <a:r>
              <a:rPr lang="en-US" dirty="0" smtClean="0"/>
              <a:t>CSR Director</a:t>
            </a:r>
          </a:p>
          <a:p>
            <a:endParaRPr lang="en-US" dirty="0" smtClean="0"/>
          </a:p>
          <a:p>
            <a:endParaRPr lang="en-US" dirty="0"/>
          </a:p>
          <a:p>
            <a:r>
              <a:rPr lang="en-US" sz="1900" dirty="0" smtClean="0"/>
              <a:t>U.S./Ireland Partnership:  Peer Review Webinar </a:t>
            </a:r>
          </a:p>
          <a:p>
            <a:r>
              <a:rPr lang="en-US" sz="1900" dirty="0" smtClean="0"/>
              <a:t>June 11, 2014</a:t>
            </a:r>
            <a:endParaRPr lang="en-US" sz="1900" dirty="0"/>
          </a:p>
        </p:txBody>
      </p:sp>
    </p:spTree>
    <p:extLst>
      <p:ext uri="{BB962C8B-B14F-4D97-AF65-F5344CB8AC3E}">
        <p14:creationId xmlns:p14="http://schemas.microsoft.com/office/powerpoint/2010/main" val="4170222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National Institutes of Health</a:t>
            </a:r>
            <a:endParaRPr lang="en-US" dirty="0"/>
          </a:p>
        </p:txBody>
      </p:sp>
      <p:sp>
        <p:nvSpPr>
          <p:cNvPr id="3" name="Freeform 4"/>
          <p:cNvSpPr>
            <a:spLocks/>
          </p:cNvSpPr>
          <p:nvPr/>
        </p:nvSpPr>
        <p:spPr bwMode="auto">
          <a:xfrm>
            <a:off x="6925274" y="4889771"/>
            <a:ext cx="1570038" cy="230229"/>
          </a:xfrm>
          <a:custGeom>
            <a:avLst/>
            <a:gdLst>
              <a:gd name="T0" fmla="*/ 2147483647 w 988"/>
              <a:gd name="T1" fmla="*/ 2147483647 h 145"/>
              <a:gd name="T2" fmla="*/ 2147483647 w 988"/>
              <a:gd name="T3" fmla="*/ 0 h 145"/>
              <a:gd name="T4" fmla="*/ 0 w 988"/>
              <a:gd name="T5" fmla="*/ 0 h 145"/>
              <a:gd name="T6" fmla="*/ 0 60000 65536"/>
              <a:gd name="T7" fmla="*/ 0 60000 65536"/>
              <a:gd name="T8" fmla="*/ 0 60000 65536"/>
              <a:gd name="T9" fmla="*/ 0 w 988"/>
              <a:gd name="T10" fmla="*/ 0 h 145"/>
              <a:gd name="T11" fmla="*/ 988 w 988"/>
              <a:gd name="T12" fmla="*/ 145 h 145"/>
            </a:gdLst>
            <a:ahLst/>
            <a:cxnLst>
              <a:cxn ang="T6">
                <a:pos x="T0" y="T1"/>
              </a:cxn>
              <a:cxn ang="T7">
                <a:pos x="T2" y="T3"/>
              </a:cxn>
              <a:cxn ang="T8">
                <a:pos x="T4" y="T5"/>
              </a:cxn>
            </a:cxnLst>
            <a:rect l="T9" t="T10" r="T11" b="T12"/>
            <a:pathLst>
              <a:path w="988" h="145">
                <a:moveTo>
                  <a:pt x="987" y="144"/>
                </a:moveTo>
                <a:lnTo>
                  <a:pt x="987"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4" name="Line 5"/>
          <p:cNvSpPr>
            <a:spLocks noChangeShapeType="1"/>
          </p:cNvSpPr>
          <p:nvPr/>
        </p:nvSpPr>
        <p:spPr bwMode="auto">
          <a:xfrm>
            <a:off x="4588470" y="1603050"/>
            <a:ext cx="0" cy="225466"/>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lIns="80062" tIns="40041" rIns="80062" bIns="40041" anchor="ctr"/>
          <a:lstStyle/>
          <a:p>
            <a:pPr algn="ctr" defTabSz="857036" fontAlgn="base">
              <a:spcBef>
                <a:spcPct val="20000"/>
              </a:spcBef>
              <a:spcAft>
                <a:spcPct val="0"/>
              </a:spcAft>
            </a:pPr>
            <a:endParaRPr lang="en-US" sz="1900" b="1">
              <a:solidFill>
                <a:srgbClr val="FFFFFF"/>
              </a:solidFill>
              <a:latin typeface="Bodoni MT" pitchFamily="18" charset="0"/>
            </a:endParaRPr>
          </a:p>
        </p:txBody>
      </p:sp>
      <p:sp>
        <p:nvSpPr>
          <p:cNvPr id="5" name="Line 6"/>
          <p:cNvSpPr>
            <a:spLocks noChangeShapeType="1"/>
          </p:cNvSpPr>
          <p:nvPr/>
        </p:nvSpPr>
        <p:spPr bwMode="auto">
          <a:xfrm>
            <a:off x="4588470" y="1853920"/>
            <a:ext cx="0" cy="419176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lIns="80062" tIns="40041" rIns="80062" bIns="40041" anchor="ctr"/>
          <a:lstStyle/>
          <a:p>
            <a:pPr algn="ctr" defTabSz="857036" fontAlgn="base">
              <a:spcBef>
                <a:spcPct val="20000"/>
              </a:spcBef>
              <a:spcAft>
                <a:spcPct val="0"/>
              </a:spcAft>
            </a:pPr>
            <a:endParaRPr lang="en-US" sz="1900" b="1">
              <a:solidFill>
                <a:srgbClr val="FFFFFF"/>
              </a:solidFill>
              <a:latin typeface="Bodoni MT" pitchFamily="18" charset="0"/>
            </a:endParaRPr>
          </a:p>
        </p:txBody>
      </p:sp>
      <p:sp>
        <p:nvSpPr>
          <p:cNvPr id="6" name="Freeform 7"/>
          <p:cNvSpPr>
            <a:spLocks/>
          </p:cNvSpPr>
          <p:nvPr/>
        </p:nvSpPr>
        <p:spPr bwMode="auto">
          <a:xfrm>
            <a:off x="2297713" y="1841215"/>
            <a:ext cx="1606550" cy="230229"/>
          </a:xfrm>
          <a:custGeom>
            <a:avLst/>
            <a:gdLst>
              <a:gd name="T0" fmla="*/ 0 w 1012"/>
              <a:gd name="T1" fmla="*/ 2147483647 h 145"/>
              <a:gd name="T2" fmla="*/ 0 w 1012"/>
              <a:gd name="T3" fmla="*/ 0 h 145"/>
              <a:gd name="T4" fmla="*/ 2147483647 w 1012"/>
              <a:gd name="T5" fmla="*/ 0 h 145"/>
              <a:gd name="T6" fmla="*/ 0 60000 65536"/>
              <a:gd name="T7" fmla="*/ 0 60000 65536"/>
              <a:gd name="T8" fmla="*/ 0 60000 65536"/>
              <a:gd name="T9" fmla="*/ 0 w 1012"/>
              <a:gd name="T10" fmla="*/ 0 h 145"/>
              <a:gd name="T11" fmla="*/ 1012 w 1012"/>
              <a:gd name="T12" fmla="*/ 145 h 145"/>
            </a:gdLst>
            <a:ahLst/>
            <a:cxnLst>
              <a:cxn ang="T6">
                <a:pos x="T0" y="T1"/>
              </a:cxn>
              <a:cxn ang="T7">
                <a:pos x="T2" y="T3"/>
              </a:cxn>
              <a:cxn ang="T8">
                <a:pos x="T4" y="T5"/>
              </a:cxn>
            </a:cxnLst>
            <a:rect l="T9" t="T10" r="T11" b="T12"/>
            <a:pathLst>
              <a:path w="1012" h="145">
                <a:moveTo>
                  <a:pt x="0" y="144"/>
                </a:moveTo>
                <a:lnTo>
                  <a:pt x="0" y="0"/>
                </a:lnTo>
                <a:lnTo>
                  <a:pt x="1011"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7" name="Rectangle 8"/>
          <p:cNvSpPr>
            <a:spLocks noChangeArrowheads="1"/>
          </p:cNvSpPr>
          <p:nvPr/>
        </p:nvSpPr>
        <p:spPr bwMode="auto">
          <a:xfrm>
            <a:off x="1666875" y="2031504"/>
            <a:ext cx="1259086"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on Alcohol Abuse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and Alcoholism</a:t>
            </a:r>
          </a:p>
        </p:txBody>
      </p:sp>
      <p:sp>
        <p:nvSpPr>
          <p:cNvPr id="8" name="Freeform 9"/>
          <p:cNvSpPr>
            <a:spLocks/>
          </p:cNvSpPr>
          <p:nvPr/>
        </p:nvSpPr>
        <p:spPr bwMode="auto">
          <a:xfrm>
            <a:off x="4588470" y="1841215"/>
            <a:ext cx="787400" cy="230229"/>
          </a:xfrm>
          <a:custGeom>
            <a:avLst/>
            <a:gdLst>
              <a:gd name="T0" fmla="*/ 2147483647 w 496"/>
              <a:gd name="T1" fmla="*/ 2147483647 h 145"/>
              <a:gd name="T2" fmla="*/ 2147483647 w 496"/>
              <a:gd name="T3" fmla="*/ 0 h 145"/>
              <a:gd name="T4" fmla="*/ 0 w 496"/>
              <a:gd name="T5" fmla="*/ 0 h 145"/>
              <a:gd name="T6" fmla="*/ 0 60000 65536"/>
              <a:gd name="T7" fmla="*/ 0 60000 65536"/>
              <a:gd name="T8" fmla="*/ 0 60000 65536"/>
              <a:gd name="T9" fmla="*/ 0 w 496"/>
              <a:gd name="T10" fmla="*/ 0 h 145"/>
              <a:gd name="T11" fmla="*/ 496 w 496"/>
              <a:gd name="T12" fmla="*/ 145 h 145"/>
            </a:gdLst>
            <a:ahLst/>
            <a:cxnLst>
              <a:cxn ang="T6">
                <a:pos x="T0" y="T1"/>
              </a:cxn>
              <a:cxn ang="T7">
                <a:pos x="T2" y="T3"/>
              </a:cxn>
              <a:cxn ang="T8">
                <a:pos x="T4" y="T5"/>
              </a:cxn>
            </a:cxnLst>
            <a:rect l="T9" t="T10" r="T11" b="T12"/>
            <a:pathLst>
              <a:path w="496" h="145">
                <a:moveTo>
                  <a:pt x="495" y="144"/>
                </a:moveTo>
                <a:lnTo>
                  <a:pt x="495"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9" name="Rectangle 10"/>
          <p:cNvSpPr>
            <a:spLocks noChangeArrowheads="1"/>
          </p:cNvSpPr>
          <p:nvPr/>
        </p:nvSpPr>
        <p:spPr bwMode="auto">
          <a:xfrm>
            <a:off x="4725295" y="2031504"/>
            <a:ext cx="1297781"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of Arthritis and</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Musculoskeletal</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and Skin Diseases</a:t>
            </a:r>
          </a:p>
        </p:txBody>
      </p:sp>
      <p:sp>
        <p:nvSpPr>
          <p:cNvPr id="10" name="Freeform 11"/>
          <p:cNvSpPr>
            <a:spLocks/>
          </p:cNvSpPr>
          <p:nvPr/>
        </p:nvSpPr>
        <p:spPr bwMode="auto">
          <a:xfrm>
            <a:off x="5274270" y="1841215"/>
            <a:ext cx="1568450" cy="230229"/>
          </a:xfrm>
          <a:custGeom>
            <a:avLst/>
            <a:gdLst>
              <a:gd name="T0" fmla="*/ 2147483647 w 988"/>
              <a:gd name="T1" fmla="*/ 2147483647 h 145"/>
              <a:gd name="T2" fmla="*/ 2147483647 w 988"/>
              <a:gd name="T3" fmla="*/ 0 h 145"/>
              <a:gd name="T4" fmla="*/ 0 w 988"/>
              <a:gd name="T5" fmla="*/ 0 h 145"/>
              <a:gd name="T6" fmla="*/ 0 60000 65536"/>
              <a:gd name="T7" fmla="*/ 0 60000 65536"/>
              <a:gd name="T8" fmla="*/ 0 60000 65536"/>
              <a:gd name="T9" fmla="*/ 0 w 988"/>
              <a:gd name="T10" fmla="*/ 0 h 145"/>
              <a:gd name="T11" fmla="*/ 988 w 988"/>
              <a:gd name="T12" fmla="*/ 145 h 145"/>
            </a:gdLst>
            <a:ahLst/>
            <a:cxnLst>
              <a:cxn ang="T6">
                <a:pos x="T0" y="T1"/>
              </a:cxn>
              <a:cxn ang="T7">
                <a:pos x="T2" y="T3"/>
              </a:cxn>
              <a:cxn ang="T8">
                <a:pos x="T4" y="T5"/>
              </a:cxn>
            </a:cxnLst>
            <a:rect l="T9" t="T10" r="T11" b="T12"/>
            <a:pathLst>
              <a:path w="988" h="145">
                <a:moveTo>
                  <a:pt x="987" y="144"/>
                </a:moveTo>
                <a:lnTo>
                  <a:pt x="987"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11" name="Rectangle 12"/>
          <p:cNvSpPr>
            <a:spLocks noChangeArrowheads="1"/>
          </p:cNvSpPr>
          <p:nvPr/>
        </p:nvSpPr>
        <p:spPr bwMode="auto">
          <a:xfrm>
            <a:off x="6210598" y="2031504"/>
            <a:ext cx="1260574"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Cancer</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Institute</a:t>
            </a:r>
          </a:p>
        </p:txBody>
      </p:sp>
      <p:sp>
        <p:nvSpPr>
          <p:cNvPr id="12" name="Freeform 13"/>
          <p:cNvSpPr>
            <a:spLocks/>
          </p:cNvSpPr>
          <p:nvPr/>
        </p:nvSpPr>
        <p:spPr bwMode="auto">
          <a:xfrm>
            <a:off x="4588470" y="2857396"/>
            <a:ext cx="787400" cy="230229"/>
          </a:xfrm>
          <a:custGeom>
            <a:avLst/>
            <a:gdLst>
              <a:gd name="T0" fmla="*/ 2147483647 w 496"/>
              <a:gd name="T1" fmla="*/ 2147483647 h 145"/>
              <a:gd name="T2" fmla="*/ 2147483647 w 496"/>
              <a:gd name="T3" fmla="*/ 0 h 145"/>
              <a:gd name="T4" fmla="*/ 0 w 496"/>
              <a:gd name="T5" fmla="*/ 0 h 145"/>
              <a:gd name="T6" fmla="*/ 0 60000 65536"/>
              <a:gd name="T7" fmla="*/ 0 60000 65536"/>
              <a:gd name="T8" fmla="*/ 0 60000 65536"/>
              <a:gd name="T9" fmla="*/ 0 w 496"/>
              <a:gd name="T10" fmla="*/ 0 h 145"/>
              <a:gd name="T11" fmla="*/ 496 w 496"/>
              <a:gd name="T12" fmla="*/ 145 h 145"/>
            </a:gdLst>
            <a:ahLst/>
            <a:cxnLst>
              <a:cxn ang="T6">
                <a:pos x="T0" y="T1"/>
              </a:cxn>
              <a:cxn ang="T7">
                <a:pos x="T2" y="T3"/>
              </a:cxn>
              <a:cxn ang="T8">
                <a:pos x="T4" y="T5"/>
              </a:cxn>
            </a:cxnLst>
            <a:rect l="T9" t="T10" r="T11" b="T12"/>
            <a:pathLst>
              <a:path w="496" h="145">
                <a:moveTo>
                  <a:pt x="495" y="144"/>
                </a:moveTo>
                <a:lnTo>
                  <a:pt x="495"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13" name="Rectangle 14"/>
          <p:cNvSpPr>
            <a:spLocks noChangeArrowheads="1"/>
          </p:cNvSpPr>
          <p:nvPr/>
        </p:nvSpPr>
        <p:spPr bwMode="auto">
          <a:xfrm>
            <a:off x="4725295" y="3048007"/>
            <a:ext cx="1297781"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on Drug Abuse</a:t>
            </a:r>
          </a:p>
        </p:txBody>
      </p:sp>
      <p:sp>
        <p:nvSpPr>
          <p:cNvPr id="14" name="Freeform 15"/>
          <p:cNvSpPr>
            <a:spLocks/>
          </p:cNvSpPr>
          <p:nvPr/>
        </p:nvSpPr>
        <p:spPr bwMode="auto">
          <a:xfrm>
            <a:off x="5274270" y="2857396"/>
            <a:ext cx="1568450" cy="230229"/>
          </a:xfrm>
          <a:custGeom>
            <a:avLst/>
            <a:gdLst>
              <a:gd name="T0" fmla="*/ 2147483647 w 988"/>
              <a:gd name="T1" fmla="*/ 2147483647 h 145"/>
              <a:gd name="T2" fmla="*/ 2147483647 w 988"/>
              <a:gd name="T3" fmla="*/ 0 h 145"/>
              <a:gd name="T4" fmla="*/ 0 w 988"/>
              <a:gd name="T5" fmla="*/ 0 h 145"/>
              <a:gd name="T6" fmla="*/ 0 60000 65536"/>
              <a:gd name="T7" fmla="*/ 0 60000 65536"/>
              <a:gd name="T8" fmla="*/ 0 60000 65536"/>
              <a:gd name="T9" fmla="*/ 0 w 988"/>
              <a:gd name="T10" fmla="*/ 0 h 145"/>
              <a:gd name="T11" fmla="*/ 988 w 988"/>
              <a:gd name="T12" fmla="*/ 145 h 145"/>
            </a:gdLst>
            <a:ahLst/>
            <a:cxnLst>
              <a:cxn ang="T6">
                <a:pos x="T0" y="T1"/>
              </a:cxn>
              <a:cxn ang="T7">
                <a:pos x="T2" y="T3"/>
              </a:cxn>
              <a:cxn ang="T8">
                <a:pos x="T4" y="T5"/>
              </a:cxn>
            </a:cxnLst>
            <a:rect l="T9" t="T10" r="T11" b="T12"/>
            <a:pathLst>
              <a:path w="988" h="145">
                <a:moveTo>
                  <a:pt x="987" y="144"/>
                </a:moveTo>
                <a:lnTo>
                  <a:pt x="987"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15" name="Rectangle 16"/>
          <p:cNvSpPr>
            <a:spLocks noChangeArrowheads="1"/>
          </p:cNvSpPr>
          <p:nvPr/>
        </p:nvSpPr>
        <p:spPr bwMode="auto">
          <a:xfrm>
            <a:off x="6210598" y="3048007"/>
            <a:ext cx="1260574"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of Environmental </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Health Sciences</a:t>
            </a:r>
          </a:p>
        </p:txBody>
      </p:sp>
      <p:sp>
        <p:nvSpPr>
          <p:cNvPr id="16" name="Freeform 17"/>
          <p:cNvSpPr>
            <a:spLocks/>
          </p:cNvSpPr>
          <p:nvPr/>
        </p:nvSpPr>
        <p:spPr bwMode="auto">
          <a:xfrm>
            <a:off x="813408" y="1841215"/>
            <a:ext cx="1604963" cy="230229"/>
          </a:xfrm>
          <a:custGeom>
            <a:avLst/>
            <a:gdLst>
              <a:gd name="T0" fmla="*/ 0 w 1012"/>
              <a:gd name="T1" fmla="*/ 2147483647 h 145"/>
              <a:gd name="T2" fmla="*/ 0 w 1012"/>
              <a:gd name="T3" fmla="*/ 0 h 145"/>
              <a:gd name="T4" fmla="*/ 2147483647 w 1012"/>
              <a:gd name="T5" fmla="*/ 0 h 145"/>
              <a:gd name="T6" fmla="*/ 0 60000 65536"/>
              <a:gd name="T7" fmla="*/ 0 60000 65536"/>
              <a:gd name="T8" fmla="*/ 0 60000 65536"/>
              <a:gd name="T9" fmla="*/ 0 w 1012"/>
              <a:gd name="T10" fmla="*/ 0 h 145"/>
              <a:gd name="T11" fmla="*/ 1012 w 1012"/>
              <a:gd name="T12" fmla="*/ 145 h 145"/>
            </a:gdLst>
            <a:ahLst/>
            <a:cxnLst>
              <a:cxn ang="T6">
                <a:pos x="T0" y="T1"/>
              </a:cxn>
              <a:cxn ang="T7">
                <a:pos x="T2" y="T3"/>
              </a:cxn>
              <a:cxn ang="T8">
                <a:pos x="T4" y="T5"/>
              </a:cxn>
            </a:cxnLst>
            <a:rect l="T9" t="T10" r="T11" b="T12"/>
            <a:pathLst>
              <a:path w="1012" h="145">
                <a:moveTo>
                  <a:pt x="0" y="144"/>
                </a:moveTo>
                <a:lnTo>
                  <a:pt x="0" y="0"/>
                </a:lnTo>
                <a:lnTo>
                  <a:pt x="1011"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17" name="Rectangle 18"/>
          <p:cNvSpPr>
            <a:spLocks noChangeArrowheads="1"/>
          </p:cNvSpPr>
          <p:nvPr/>
        </p:nvSpPr>
        <p:spPr bwMode="auto">
          <a:xfrm>
            <a:off x="181575" y="2031504"/>
            <a:ext cx="1259086"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on Aging</a:t>
            </a:r>
          </a:p>
        </p:txBody>
      </p:sp>
      <p:sp>
        <p:nvSpPr>
          <p:cNvPr id="18" name="Freeform 19"/>
          <p:cNvSpPr>
            <a:spLocks/>
          </p:cNvSpPr>
          <p:nvPr/>
        </p:nvSpPr>
        <p:spPr bwMode="auto">
          <a:xfrm>
            <a:off x="6722070" y="1841215"/>
            <a:ext cx="1568450" cy="230229"/>
          </a:xfrm>
          <a:custGeom>
            <a:avLst/>
            <a:gdLst>
              <a:gd name="T0" fmla="*/ 2147483647 w 988"/>
              <a:gd name="T1" fmla="*/ 2147483647 h 145"/>
              <a:gd name="T2" fmla="*/ 2147483647 w 988"/>
              <a:gd name="T3" fmla="*/ 0 h 145"/>
              <a:gd name="T4" fmla="*/ 0 w 988"/>
              <a:gd name="T5" fmla="*/ 0 h 145"/>
              <a:gd name="T6" fmla="*/ 0 60000 65536"/>
              <a:gd name="T7" fmla="*/ 0 60000 65536"/>
              <a:gd name="T8" fmla="*/ 0 60000 65536"/>
              <a:gd name="T9" fmla="*/ 0 w 988"/>
              <a:gd name="T10" fmla="*/ 0 h 145"/>
              <a:gd name="T11" fmla="*/ 988 w 988"/>
              <a:gd name="T12" fmla="*/ 145 h 145"/>
            </a:gdLst>
            <a:ahLst/>
            <a:cxnLst>
              <a:cxn ang="T6">
                <a:pos x="T0" y="T1"/>
              </a:cxn>
              <a:cxn ang="T7">
                <a:pos x="T2" y="T3"/>
              </a:cxn>
              <a:cxn ang="T8">
                <a:pos x="T4" y="T5"/>
              </a:cxn>
            </a:cxnLst>
            <a:rect l="T9" t="T10" r="T11" b="T12"/>
            <a:pathLst>
              <a:path w="988" h="145">
                <a:moveTo>
                  <a:pt x="987" y="144"/>
                </a:moveTo>
                <a:lnTo>
                  <a:pt x="987"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19" name="Rectangle 20"/>
          <p:cNvSpPr>
            <a:spLocks noChangeArrowheads="1"/>
          </p:cNvSpPr>
          <p:nvPr/>
        </p:nvSpPr>
        <p:spPr bwMode="auto">
          <a:xfrm>
            <a:off x="7579819" y="2031504"/>
            <a:ext cx="1412378"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Eunice Kennedy</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Shriver 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of Child Health and</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Human Development</a:t>
            </a:r>
          </a:p>
        </p:txBody>
      </p:sp>
      <p:sp>
        <p:nvSpPr>
          <p:cNvPr id="20" name="Freeform 21"/>
          <p:cNvSpPr>
            <a:spLocks/>
          </p:cNvSpPr>
          <p:nvPr/>
        </p:nvSpPr>
        <p:spPr bwMode="auto">
          <a:xfrm>
            <a:off x="822921" y="2857396"/>
            <a:ext cx="1633538" cy="230229"/>
          </a:xfrm>
          <a:custGeom>
            <a:avLst/>
            <a:gdLst>
              <a:gd name="T0" fmla="*/ 0 w 1029"/>
              <a:gd name="T1" fmla="*/ 2147483647 h 145"/>
              <a:gd name="T2" fmla="*/ 0 w 1029"/>
              <a:gd name="T3" fmla="*/ 0 h 145"/>
              <a:gd name="T4" fmla="*/ 2147483647 w 1029"/>
              <a:gd name="T5" fmla="*/ 0 h 145"/>
              <a:gd name="T6" fmla="*/ 0 60000 65536"/>
              <a:gd name="T7" fmla="*/ 0 60000 65536"/>
              <a:gd name="T8" fmla="*/ 0 60000 65536"/>
              <a:gd name="T9" fmla="*/ 0 w 1029"/>
              <a:gd name="T10" fmla="*/ 0 h 145"/>
              <a:gd name="T11" fmla="*/ 1029 w 1029"/>
              <a:gd name="T12" fmla="*/ 145 h 145"/>
            </a:gdLst>
            <a:ahLst/>
            <a:cxnLst>
              <a:cxn ang="T6">
                <a:pos x="T0" y="T1"/>
              </a:cxn>
              <a:cxn ang="T7">
                <a:pos x="T2" y="T3"/>
              </a:cxn>
              <a:cxn ang="T8">
                <a:pos x="T4" y="T5"/>
              </a:cxn>
            </a:cxnLst>
            <a:rect l="T9" t="T10" r="T11" b="T12"/>
            <a:pathLst>
              <a:path w="1029" h="145">
                <a:moveTo>
                  <a:pt x="0" y="144"/>
                </a:moveTo>
                <a:lnTo>
                  <a:pt x="0" y="0"/>
                </a:lnTo>
                <a:lnTo>
                  <a:pt x="1028"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21" name="Rectangle 22"/>
          <p:cNvSpPr>
            <a:spLocks noChangeArrowheads="1"/>
          </p:cNvSpPr>
          <p:nvPr/>
        </p:nvSpPr>
        <p:spPr bwMode="auto">
          <a:xfrm>
            <a:off x="181570" y="3048007"/>
            <a:ext cx="1281411"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National Institute on</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Deafness and Other</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Communication</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Disorders</a:t>
            </a:r>
          </a:p>
        </p:txBody>
      </p:sp>
      <p:sp>
        <p:nvSpPr>
          <p:cNvPr id="22" name="Freeform 23"/>
          <p:cNvSpPr>
            <a:spLocks/>
          </p:cNvSpPr>
          <p:nvPr/>
        </p:nvSpPr>
        <p:spPr bwMode="auto">
          <a:xfrm>
            <a:off x="6798278" y="2857396"/>
            <a:ext cx="1514475" cy="230229"/>
          </a:xfrm>
          <a:custGeom>
            <a:avLst/>
            <a:gdLst>
              <a:gd name="T0" fmla="*/ 2147483647 w 954"/>
              <a:gd name="T1" fmla="*/ 2147483647 h 145"/>
              <a:gd name="T2" fmla="*/ 2147483647 w 954"/>
              <a:gd name="T3" fmla="*/ 0 h 145"/>
              <a:gd name="T4" fmla="*/ 0 w 954"/>
              <a:gd name="T5" fmla="*/ 0 h 145"/>
              <a:gd name="T6" fmla="*/ 0 60000 65536"/>
              <a:gd name="T7" fmla="*/ 0 60000 65536"/>
              <a:gd name="T8" fmla="*/ 0 60000 65536"/>
              <a:gd name="T9" fmla="*/ 0 w 954"/>
              <a:gd name="T10" fmla="*/ 0 h 145"/>
              <a:gd name="T11" fmla="*/ 954 w 954"/>
              <a:gd name="T12" fmla="*/ 145 h 145"/>
            </a:gdLst>
            <a:ahLst/>
            <a:cxnLst>
              <a:cxn ang="T6">
                <a:pos x="T0" y="T1"/>
              </a:cxn>
              <a:cxn ang="T7">
                <a:pos x="T2" y="T3"/>
              </a:cxn>
              <a:cxn ang="T8">
                <a:pos x="T4" y="T5"/>
              </a:cxn>
            </a:cxnLst>
            <a:rect l="T9" t="T10" r="T11" b="T12"/>
            <a:pathLst>
              <a:path w="954" h="145">
                <a:moveTo>
                  <a:pt x="953" y="144"/>
                </a:moveTo>
                <a:lnTo>
                  <a:pt x="953"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23" name="Rectangle 24"/>
          <p:cNvSpPr>
            <a:spLocks noChangeArrowheads="1"/>
          </p:cNvSpPr>
          <p:nvPr/>
        </p:nvSpPr>
        <p:spPr bwMode="auto">
          <a:xfrm>
            <a:off x="7703344" y="3048007"/>
            <a:ext cx="1215926"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Eye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Institute</a:t>
            </a:r>
          </a:p>
        </p:txBody>
      </p:sp>
      <p:sp>
        <p:nvSpPr>
          <p:cNvPr id="24" name="Freeform 25"/>
          <p:cNvSpPr>
            <a:spLocks/>
          </p:cNvSpPr>
          <p:nvPr/>
        </p:nvSpPr>
        <p:spPr bwMode="auto">
          <a:xfrm>
            <a:off x="3802663" y="3873581"/>
            <a:ext cx="787400" cy="230229"/>
          </a:xfrm>
          <a:custGeom>
            <a:avLst/>
            <a:gdLst>
              <a:gd name="T0" fmla="*/ 0 w 496"/>
              <a:gd name="T1" fmla="*/ 2147483647 h 145"/>
              <a:gd name="T2" fmla="*/ 0 w 496"/>
              <a:gd name="T3" fmla="*/ 0 h 145"/>
              <a:gd name="T4" fmla="*/ 2147483647 w 496"/>
              <a:gd name="T5" fmla="*/ 0 h 145"/>
              <a:gd name="T6" fmla="*/ 0 60000 65536"/>
              <a:gd name="T7" fmla="*/ 0 60000 65536"/>
              <a:gd name="T8" fmla="*/ 0 60000 65536"/>
              <a:gd name="T9" fmla="*/ 0 w 496"/>
              <a:gd name="T10" fmla="*/ 0 h 145"/>
              <a:gd name="T11" fmla="*/ 496 w 496"/>
              <a:gd name="T12" fmla="*/ 145 h 145"/>
            </a:gdLst>
            <a:ahLst/>
            <a:cxnLst>
              <a:cxn ang="T6">
                <a:pos x="T0" y="T1"/>
              </a:cxn>
              <a:cxn ang="T7">
                <a:pos x="T2" y="T3"/>
              </a:cxn>
              <a:cxn ang="T8">
                <a:pos x="T4" y="T5"/>
              </a:cxn>
            </a:cxnLst>
            <a:rect l="T9" t="T10" r="T11" b="T12"/>
            <a:pathLst>
              <a:path w="496" h="145">
                <a:moveTo>
                  <a:pt x="0" y="144"/>
                </a:moveTo>
                <a:lnTo>
                  <a:pt x="0" y="0"/>
                </a:lnTo>
                <a:lnTo>
                  <a:pt x="495"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25" name="Rectangle 26"/>
          <p:cNvSpPr>
            <a:spLocks noChangeArrowheads="1"/>
          </p:cNvSpPr>
          <p:nvPr/>
        </p:nvSpPr>
        <p:spPr bwMode="auto">
          <a:xfrm>
            <a:off x="3153670" y="4064497"/>
            <a:ext cx="1297781"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Human</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Genome Research</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Institute</a:t>
            </a:r>
          </a:p>
        </p:txBody>
      </p:sp>
      <p:sp>
        <p:nvSpPr>
          <p:cNvPr id="26" name="Freeform 27"/>
          <p:cNvSpPr>
            <a:spLocks/>
          </p:cNvSpPr>
          <p:nvPr/>
        </p:nvSpPr>
        <p:spPr bwMode="auto">
          <a:xfrm>
            <a:off x="4588470" y="3873581"/>
            <a:ext cx="787400" cy="230229"/>
          </a:xfrm>
          <a:custGeom>
            <a:avLst/>
            <a:gdLst>
              <a:gd name="T0" fmla="*/ 2147483647 w 496"/>
              <a:gd name="T1" fmla="*/ 2147483647 h 145"/>
              <a:gd name="T2" fmla="*/ 2147483647 w 496"/>
              <a:gd name="T3" fmla="*/ 0 h 145"/>
              <a:gd name="T4" fmla="*/ 0 w 496"/>
              <a:gd name="T5" fmla="*/ 0 h 145"/>
              <a:gd name="T6" fmla="*/ 0 60000 65536"/>
              <a:gd name="T7" fmla="*/ 0 60000 65536"/>
              <a:gd name="T8" fmla="*/ 0 60000 65536"/>
              <a:gd name="T9" fmla="*/ 0 w 496"/>
              <a:gd name="T10" fmla="*/ 0 h 145"/>
              <a:gd name="T11" fmla="*/ 496 w 496"/>
              <a:gd name="T12" fmla="*/ 145 h 145"/>
            </a:gdLst>
            <a:ahLst/>
            <a:cxnLst>
              <a:cxn ang="T6">
                <a:pos x="T0" y="T1"/>
              </a:cxn>
              <a:cxn ang="T7">
                <a:pos x="T2" y="T3"/>
              </a:cxn>
              <a:cxn ang="T8">
                <a:pos x="T4" y="T5"/>
              </a:cxn>
            </a:cxnLst>
            <a:rect l="T9" t="T10" r="T11" b="T12"/>
            <a:pathLst>
              <a:path w="496" h="145">
                <a:moveTo>
                  <a:pt x="495" y="144"/>
                </a:moveTo>
                <a:lnTo>
                  <a:pt x="495"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27" name="Rectangle 28"/>
          <p:cNvSpPr>
            <a:spLocks noChangeArrowheads="1"/>
          </p:cNvSpPr>
          <p:nvPr/>
        </p:nvSpPr>
        <p:spPr bwMode="auto">
          <a:xfrm>
            <a:off x="4725295" y="4064497"/>
            <a:ext cx="1297781"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of Mental Health</a:t>
            </a:r>
          </a:p>
        </p:txBody>
      </p:sp>
      <p:sp>
        <p:nvSpPr>
          <p:cNvPr id="28" name="Freeform 29"/>
          <p:cNvSpPr>
            <a:spLocks/>
          </p:cNvSpPr>
          <p:nvPr/>
        </p:nvSpPr>
        <p:spPr bwMode="auto">
          <a:xfrm>
            <a:off x="5274270" y="3873581"/>
            <a:ext cx="1568450" cy="230229"/>
          </a:xfrm>
          <a:custGeom>
            <a:avLst/>
            <a:gdLst>
              <a:gd name="T0" fmla="*/ 2147483647 w 988"/>
              <a:gd name="T1" fmla="*/ 2147483647 h 145"/>
              <a:gd name="T2" fmla="*/ 2147483647 w 988"/>
              <a:gd name="T3" fmla="*/ 0 h 145"/>
              <a:gd name="T4" fmla="*/ 0 w 988"/>
              <a:gd name="T5" fmla="*/ 0 h 145"/>
              <a:gd name="T6" fmla="*/ 0 60000 65536"/>
              <a:gd name="T7" fmla="*/ 0 60000 65536"/>
              <a:gd name="T8" fmla="*/ 0 60000 65536"/>
              <a:gd name="T9" fmla="*/ 0 w 988"/>
              <a:gd name="T10" fmla="*/ 0 h 145"/>
              <a:gd name="T11" fmla="*/ 988 w 988"/>
              <a:gd name="T12" fmla="*/ 145 h 145"/>
            </a:gdLst>
            <a:ahLst/>
            <a:cxnLst>
              <a:cxn ang="T6">
                <a:pos x="T0" y="T1"/>
              </a:cxn>
              <a:cxn ang="T7">
                <a:pos x="T2" y="T3"/>
              </a:cxn>
              <a:cxn ang="T8">
                <a:pos x="T4" y="T5"/>
              </a:cxn>
            </a:cxnLst>
            <a:rect l="T9" t="T10" r="T11" b="T12"/>
            <a:pathLst>
              <a:path w="988" h="145">
                <a:moveTo>
                  <a:pt x="987" y="144"/>
                </a:moveTo>
                <a:lnTo>
                  <a:pt x="987"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29" name="Rectangle 30"/>
          <p:cNvSpPr>
            <a:spLocks noChangeArrowheads="1"/>
          </p:cNvSpPr>
          <p:nvPr/>
        </p:nvSpPr>
        <p:spPr bwMode="auto">
          <a:xfrm>
            <a:off x="6210598" y="4064497"/>
            <a:ext cx="1260574"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of Neurological</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Disorders and</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Stroke</a:t>
            </a:r>
          </a:p>
        </p:txBody>
      </p:sp>
      <p:sp>
        <p:nvSpPr>
          <p:cNvPr id="30" name="Freeform 31"/>
          <p:cNvSpPr>
            <a:spLocks/>
          </p:cNvSpPr>
          <p:nvPr/>
        </p:nvSpPr>
        <p:spPr bwMode="auto">
          <a:xfrm>
            <a:off x="822921" y="3873581"/>
            <a:ext cx="1633538" cy="230229"/>
          </a:xfrm>
          <a:custGeom>
            <a:avLst/>
            <a:gdLst>
              <a:gd name="T0" fmla="*/ 0 w 1029"/>
              <a:gd name="T1" fmla="*/ 2147483647 h 145"/>
              <a:gd name="T2" fmla="*/ 0 w 1029"/>
              <a:gd name="T3" fmla="*/ 0 h 145"/>
              <a:gd name="T4" fmla="*/ 2147483647 w 1029"/>
              <a:gd name="T5" fmla="*/ 0 h 145"/>
              <a:gd name="T6" fmla="*/ 0 60000 65536"/>
              <a:gd name="T7" fmla="*/ 0 60000 65536"/>
              <a:gd name="T8" fmla="*/ 0 60000 65536"/>
              <a:gd name="T9" fmla="*/ 0 w 1029"/>
              <a:gd name="T10" fmla="*/ 0 h 145"/>
              <a:gd name="T11" fmla="*/ 1029 w 1029"/>
              <a:gd name="T12" fmla="*/ 145 h 145"/>
            </a:gdLst>
            <a:ahLst/>
            <a:cxnLst>
              <a:cxn ang="T6">
                <a:pos x="T0" y="T1"/>
              </a:cxn>
              <a:cxn ang="T7">
                <a:pos x="T2" y="T3"/>
              </a:cxn>
              <a:cxn ang="T8">
                <a:pos x="T4" y="T5"/>
              </a:cxn>
            </a:cxnLst>
            <a:rect l="T9" t="T10" r="T11" b="T12"/>
            <a:pathLst>
              <a:path w="1029" h="145">
                <a:moveTo>
                  <a:pt x="0" y="144"/>
                </a:moveTo>
                <a:lnTo>
                  <a:pt x="0" y="0"/>
                </a:lnTo>
                <a:lnTo>
                  <a:pt x="1028"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31" name="Rectangle 32"/>
          <p:cNvSpPr>
            <a:spLocks noChangeArrowheads="1"/>
          </p:cNvSpPr>
          <p:nvPr/>
        </p:nvSpPr>
        <p:spPr bwMode="auto">
          <a:xfrm>
            <a:off x="181570" y="4064497"/>
            <a:ext cx="1279922"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of General</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Medical Sciences</a:t>
            </a:r>
          </a:p>
        </p:txBody>
      </p:sp>
      <p:sp>
        <p:nvSpPr>
          <p:cNvPr id="32" name="Freeform 33"/>
          <p:cNvSpPr>
            <a:spLocks/>
          </p:cNvSpPr>
          <p:nvPr/>
        </p:nvSpPr>
        <p:spPr bwMode="auto">
          <a:xfrm>
            <a:off x="6722070" y="3873581"/>
            <a:ext cx="1568450" cy="230229"/>
          </a:xfrm>
          <a:custGeom>
            <a:avLst/>
            <a:gdLst>
              <a:gd name="T0" fmla="*/ 2147483647 w 988"/>
              <a:gd name="T1" fmla="*/ 2147483647 h 145"/>
              <a:gd name="T2" fmla="*/ 2147483647 w 988"/>
              <a:gd name="T3" fmla="*/ 0 h 145"/>
              <a:gd name="T4" fmla="*/ 0 w 988"/>
              <a:gd name="T5" fmla="*/ 0 h 145"/>
              <a:gd name="T6" fmla="*/ 0 60000 65536"/>
              <a:gd name="T7" fmla="*/ 0 60000 65536"/>
              <a:gd name="T8" fmla="*/ 0 60000 65536"/>
              <a:gd name="T9" fmla="*/ 0 w 988"/>
              <a:gd name="T10" fmla="*/ 0 h 145"/>
              <a:gd name="T11" fmla="*/ 988 w 988"/>
              <a:gd name="T12" fmla="*/ 145 h 145"/>
            </a:gdLst>
            <a:ahLst/>
            <a:cxnLst>
              <a:cxn ang="T6">
                <a:pos x="T0" y="T1"/>
              </a:cxn>
              <a:cxn ang="T7">
                <a:pos x="T2" y="T3"/>
              </a:cxn>
              <a:cxn ang="T8">
                <a:pos x="T4" y="T5"/>
              </a:cxn>
            </a:cxnLst>
            <a:rect l="T9" t="T10" r="T11" b="T12"/>
            <a:pathLst>
              <a:path w="988" h="145">
                <a:moveTo>
                  <a:pt x="987" y="144"/>
                </a:moveTo>
                <a:lnTo>
                  <a:pt x="987"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33" name="Rectangle 34"/>
          <p:cNvSpPr>
            <a:spLocks noChangeArrowheads="1"/>
          </p:cNvSpPr>
          <p:nvPr/>
        </p:nvSpPr>
        <p:spPr bwMode="auto">
          <a:xfrm>
            <a:off x="7658708" y="4064497"/>
            <a:ext cx="1260575"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of Nursing Research</a:t>
            </a:r>
          </a:p>
        </p:txBody>
      </p:sp>
      <p:sp>
        <p:nvSpPr>
          <p:cNvPr id="34" name="Freeform 35"/>
          <p:cNvSpPr>
            <a:spLocks/>
          </p:cNvSpPr>
          <p:nvPr/>
        </p:nvSpPr>
        <p:spPr bwMode="auto">
          <a:xfrm>
            <a:off x="5350470" y="4889771"/>
            <a:ext cx="1568450" cy="230229"/>
          </a:xfrm>
          <a:custGeom>
            <a:avLst/>
            <a:gdLst>
              <a:gd name="T0" fmla="*/ 2147483647 w 988"/>
              <a:gd name="T1" fmla="*/ 2147483647 h 145"/>
              <a:gd name="T2" fmla="*/ 2147483647 w 988"/>
              <a:gd name="T3" fmla="*/ 0 h 145"/>
              <a:gd name="T4" fmla="*/ 0 w 988"/>
              <a:gd name="T5" fmla="*/ 0 h 145"/>
              <a:gd name="T6" fmla="*/ 0 60000 65536"/>
              <a:gd name="T7" fmla="*/ 0 60000 65536"/>
              <a:gd name="T8" fmla="*/ 0 60000 65536"/>
              <a:gd name="T9" fmla="*/ 0 w 988"/>
              <a:gd name="T10" fmla="*/ 0 h 145"/>
              <a:gd name="T11" fmla="*/ 988 w 988"/>
              <a:gd name="T12" fmla="*/ 145 h 145"/>
            </a:gdLst>
            <a:ahLst/>
            <a:cxnLst>
              <a:cxn ang="T6">
                <a:pos x="T0" y="T1"/>
              </a:cxn>
              <a:cxn ang="T7">
                <a:pos x="T2" y="T3"/>
              </a:cxn>
              <a:cxn ang="T8">
                <a:pos x="T4" y="T5"/>
              </a:cxn>
            </a:cxnLst>
            <a:rect l="T9" t="T10" r="T11" b="T12"/>
            <a:pathLst>
              <a:path w="988" h="145">
                <a:moveTo>
                  <a:pt x="987" y="144"/>
                </a:moveTo>
                <a:lnTo>
                  <a:pt x="987"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35" name="Rectangle 36"/>
          <p:cNvSpPr>
            <a:spLocks noChangeArrowheads="1"/>
          </p:cNvSpPr>
          <p:nvPr/>
        </p:nvSpPr>
        <p:spPr bwMode="auto">
          <a:xfrm>
            <a:off x="6180840" y="5067598"/>
            <a:ext cx="1259086"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Library</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of Medicine</a:t>
            </a:r>
          </a:p>
        </p:txBody>
      </p:sp>
      <p:sp>
        <p:nvSpPr>
          <p:cNvPr id="36" name="Rectangle 37"/>
          <p:cNvSpPr>
            <a:spLocks noChangeArrowheads="1"/>
          </p:cNvSpPr>
          <p:nvPr/>
        </p:nvSpPr>
        <p:spPr bwMode="auto">
          <a:xfrm>
            <a:off x="5692689" y="6045398"/>
            <a:ext cx="1299269" cy="660797"/>
          </a:xfrm>
          <a:prstGeom prst="rect">
            <a:avLst/>
          </a:prstGeom>
          <a:solidFill>
            <a:srgbClr val="66A900"/>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Center for </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Scientific Review</a:t>
            </a:r>
          </a:p>
        </p:txBody>
      </p:sp>
      <p:sp>
        <p:nvSpPr>
          <p:cNvPr id="37" name="Freeform 38"/>
          <p:cNvSpPr>
            <a:spLocks/>
          </p:cNvSpPr>
          <p:nvPr/>
        </p:nvSpPr>
        <p:spPr bwMode="auto">
          <a:xfrm>
            <a:off x="2267558" y="4889771"/>
            <a:ext cx="1636713" cy="230229"/>
          </a:xfrm>
          <a:custGeom>
            <a:avLst/>
            <a:gdLst>
              <a:gd name="T0" fmla="*/ 0 w 1030"/>
              <a:gd name="T1" fmla="*/ 2147483647 h 145"/>
              <a:gd name="T2" fmla="*/ 0 w 1030"/>
              <a:gd name="T3" fmla="*/ 0 h 145"/>
              <a:gd name="T4" fmla="*/ 2147483647 w 1030"/>
              <a:gd name="T5" fmla="*/ 0 h 145"/>
              <a:gd name="T6" fmla="*/ 0 60000 65536"/>
              <a:gd name="T7" fmla="*/ 0 60000 65536"/>
              <a:gd name="T8" fmla="*/ 0 60000 65536"/>
              <a:gd name="T9" fmla="*/ 0 w 1030"/>
              <a:gd name="T10" fmla="*/ 0 h 145"/>
              <a:gd name="T11" fmla="*/ 1030 w 1030"/>
              <a:gd name="T12" fmla="*/ 145 h 145"/>
            </a:gdLst>
            <a:ahLst/>
            <a:cxnLst>
              <a:cxn ang="T6">
                <a:pos x="T0" y="T1"/>
              </a:cxn>
              <a:cxn ang="T7">
                <a:pos x="T2" y="T3"/>
              </a:cxn>
              <a:cxn ang="T8">
                <a:pos x="T4" y="T5"/>
              </a:cxn>
            </a:cxnLst>
            <a:rect l="T9" t="T10" r="T11" b="T12"/>
            <a:pathLst>
              <a:path w="1030" h="145">
                <a:moveTo>
                  <a:pt x="0" y="144"/>
                </a:moveTo>
                <a:lnTo>
                  <a:pt x="0" y="0"/>
                </a:lnTo>
                <a:lnTo>
                  <a:pt x="1029"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38" name="Rectangle 39"/>
          <p:cNvSpPr>
            <a:spLocks noChangeArrowheads="1"/>
          </p:cNvSpPr>
          <p:nvPr/>
        </p:nvSpPr>
        <p:spPr bwMode="auto">
          <a:xfrm>
            <a:off x="1641583" y="5067598"/>
            <a:ext cx="1281410"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National Center</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for Complementary</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and Alternative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Medicine</a:t>
            </a:r>
          </a:p>
        </p:txBody>
      </p:sp>
      <p:sp>
        <p:nvSpPr>
          <p:cNvPr id="39" name="Freeform 40"/>
          <p:cNvSpPr>
            <a:spLocks/>
          </p:cNvSpPr>
          <p:nvPr/>
        </p:nvSpPr>
        <p:spPr bwMode="auto">
          <a:xfrm>
            <a:off x="3783613" y="1841215"/>
            <a:ext cx="806450" cy="230229"/>
          </a:xfrm>
          <a:custGeom>
            <a:avLst/>
            <a:gdLst>
              <a:gd name="T0" fmla="*/ 0 w 509"/>
              <a:gd name="T1" fmla="*/ 2147483647 h 145"/>
              <a:gd name="T2" fmla="*/ 0 w 509"/>
              <a:gd name="T3" fmla="*/ 0 h 145"/>
              <a:gd name="T4" fmla="*/ 2147483647 w 509"/>
              <a:gd name="T5" fmla="*/ 0 h 145"/>
              <a:gd name="T6" fmla="*/ 0 60000 65536"/>
              <a:gd name="T7" fmla="*/ 0 60000 65536"/>
              <a:gd name="T8" fmla="*/ 0 60000 65536"/>
              <a:gd name="T9" fmla="*/ 0 w 509"/>
              <a:gd name="T10" fmla="*/ 0 h 145"/>
              <a:gd name="T11" fmla="*/ 509 w 509"/>
              <a:gd name="T12" fmla="*/ 145 h 145"/>
            </a:gdLst>
            <a:ahLst/>
            <a:cxnLst>
              <a:cxn ang="T6">
                <a:pos x="T0" y="T1"/>
              </a:cxn>
              <a:cxn ang="T7">
                <a:pos x="T2" y="T3"/>
              </a:cxn>
              <a:cxn ang="T8">
                <a:pos x="T4" y="T5"/>
              </a:cxn>
            </a:cxnLst>
            <a:rect l="T9" t="T10" r="T11" b="T12"/>
            <a:pathLst>
              <a:path w="509" h="145">
                <a:moveTo>
                  <a:pt x="0" y="144"/>
                </a:moveTo>
                <a:lnTo>
                  <a:pt x="0" y="0"/>
                </a:lnTo>
                <a:lnTo>
                  <a:pt x="508"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40" name="Rectangle 41"/>
          <p:cNvSpPr>
            <a:spLocks noChangeArrowheads="1"/>
          </p:cNvSpPr>
          <p:nvPr/>
        </p:nvSpPr>
        <p:spPr bwMode="auto">
          <a:xfrm>
            <a:off x="3114973" y="2031504"/>
            <a:ext cx="1333500"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of Allergy and</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Infectious Diseases</a:t>
            </a:r>
          </a:p>
        </p:txBody>
      </p:sp>
      <p:sp>
        <p:nvSpPr>
          <p:cNvPr id="41" name="Freeform 42"/>
          <p:cNvSpPr>
            <a:spLocks/>
          </p:cNvSpPr>
          <p:nvPr/>
        </p:nvSpPr>
        <p:spPr bwMode="auto">
          <a:xfrm>
            <a:off x="3802663" y="4889771"/>
            <a:ext cx="787400" cy="230229"/>
          </a:xfrm>
          <a:custGeom>
            <a:avLst/>
            <a:gdLst>
              <a:gd name="T0" fmla="*/ 0 w 496"/>
              <a:gd name="T1" fmla="*/ 2147483647 h 145"/>
              <a:gd name="T2" fmla="*/ 0 w 496"/>
              <a:gd name="T3" fmla="*/ 0 h 145"/>
              <a:gd name="T4" fmla="*/ 2147483647 w 496"/>
              <a:gd name="T5" fmla="*/ 0 h 145"/>
              <a:gd name="T6" fmla="*/ 0 60000 65536"/>
              <a:gd name="T7" fmla="*/ 0 60000 65536"/>
              <a:gd name="T8" fmla="*/ 0 60000 65536"/>
              <a:gd name="T9" fmla="*/ 0 w 496"/>
              <a:gd name="T10" fmla="*/ 0 h 145"/>
              <a:gd name="T11" fmla="*/ 496 w 496"/>
              <a:gd name="T12" fmla="*/ 145 h 145"/>
            </a:gdLst>
            <a:ahLst/>
            <a:cxnLst>
              <a:cxn ang="T6">
                <a:pos x="T0" y="T1"/>
              </a:cxn>
              <a:cxn ang="T7">
                <a:pos x="T2" y="T3"/>
              </a:cxn>
              <a:cxn ang="T8">
                <a:pos x="T4" y="T5"/>
              </a:cxn>
            </a:cxnLst>
            <a:rect l="T9" t="T10" r="T11" b="T12"/>
            <a:pathLst>
              <a:path w="496" h="145">
                <a:moveTo>
                  <a:pt x="0" y="144"/>
                </a:moveTo>
                <a:lnTo>
                  <a:pt x="0" y="0"/>
                </a:lnTo>
                <a:lnTo>
                  <a:pt x="495"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42" name="Rectangle 43"/>
          <p:cNvSpPr>
            <a:spLocks noChangeArrowheads="1"/>
          </p:cNvSpPr>
          <p:nvPr/>
        </p:nvSpPr>
        <p:spPr bwMode="auto">
          <a:xfrm>
            <a:off x="3153670" y="5081005"/>
            <a:ext cx="1297781" cy="659309"/>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John E. Fogarty</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International</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Center</a:t>
            </a:r>
          </a:p>
        </p:txBody>
      </p:sp>
      <p:sp>
        <p:nvSpPr>
          <p:cNvPr id="43" name="Freeform 44"/>
          <p:cNvSpPr>
            <a:spLocks/>
          </p:cNvSpPr>
          <p:nvPr/>
        </p:nvSpPr>
        <p:spPr bwMode="auto">
          <a:xfrm>
            <a:off x="4588470" y="4889771"/>
            <a:ext cx="787400" cy="230229"/>
          </a:xfrm>
          <a:custGeom>
            <a:avLst/>
            <a:gdLst>
              <a:gd name="T0" fmla="*/ 2147483647 w 496"/>
              <a:gd name="T1" fmla="*/ 2147483647 h 145"/>
              <a:gd name="T2" fmla="*/ 2147483647 w 496"/>
              <a:gd name="T3" fmla="*/ 0 h 145"/>
              <a:gd name="T4" fmla="*/ 0 w 496"/>
              <a:gd name="T5" fmla="*/ 0 h 145"/>
              <a:gd name="T6" fmla="*/ 0 60000 65536"/>
              <a:gd name="T7" fmla="*/ 0 60000 65536"/>
              <a:gd name="T8" fmla="*/ 0 60000 65536"/>
              <a:gd name="T9" fmla="*/ 0 w 496"/>
              <a:gd name="T10" fmla="*/ 0 h 145"/>
              <a:gd name="T11" fmla="*/ 496 w 496"/>
              <a:gd name="T12" fmla="*/ 145 h 145"/>
            </a:gdLst>
            <a:ahLst/>
            <a:cxnLst>
              <a:cxn ang="T6">
                <a:pos x="T0" y="T1"/>
              </a:cxn>
              <a:cxn ang="T7">
                <a:pos x="T2" y="T3"/>
              </a:cxn>
              <a:cxn ang="T8">
                <a:pos x="T4" y="T5"/>
              </a:cxn>
            </a:cxnLst>
            <a:rect l="T9" t="T10" r="T11" b="T12"/>
            <a:pathLst>
              <a:path w="496" h="145">
                <a:moveTo>
                  <a:pt x="495" y="144"/>
                </a:moveTo>
                <a:lnTo>
                  <a:pt x="495" y="0"/>
                </a:lnTo>
                <a:lnTo>
                  <a:pt x="0"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44" name="Rectangle 45"/>
          <p:cNvSpPr>
            <a:spLocks noChangeArrowheads="1"/>
          </p:cNvSpPr>
          <p:nvPr/>
        </p:nvSpPr>
        <p:spPr bwMode="auto">
          <a:xfrm>
            <a:off x="4673898" y="5081005"/>
            <a:ext cx="1393823" cy="659309"/>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National Center</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for Advancing </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srgbClr val="000000"/>
                </a:solidFill>
                <a:effectLst/>
                <a:uLnTx/>
                <a:uFillTx/>
              </a:rPr>
              <a:t>Translational Research</a:t>
            </a:r>
          </a:p>
        </p:txBody>
      </p:sp>
      <p:sp>
        <p:nvSpPr>
          <p:cNvPr id="45" name="Rectangle 46"/>
          <p:cNvSpPr>
            <a:spLocks noChangeArrowheads="1"/>
          </p:cNvSpPr>
          <p:nvPr/>
        </p:nvSpPr>
        <p:spPr bwMode="auto">
          <a:xfrm>
            <a:off x="2327680" y="6045398"/>
            <a:ext cx="1297781"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 </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Clinical Center</a:t>
            </a:r>
          </a:p>
          <a:p>
            <a:pPr marL="0" marR="0" lvl="0" indent="0" algn="ctr" defTabSz="907170" eaLnBrk="0" fontAlgn="base" latinLnBrk="0" hangingPunct="0">
              <a:lnSpc>
                <a:spcPct val="100000"/>
              </a:lnSpc>
              <a:spcBef>
                <a:spcPct val="0"/>
              </a:spcBef>
              <a:spcAft>
                <a:spcPct val="0"/>
              </a:spcAft>
              <a:buClrTx/>
              <a:buSzTx/>
              <a:buFontTx/>
              <a:buNone/>
              <a:tabLst/>
              <a:defRPr/>
            </a:pPr>
            <a:endParaRPr kumimoji="0" lang="en-US" sz="900" b="1" i="0" u="none" strike="noStrike" kern="0" cap="none" spc="0" normalizeH="0" baseline="0" noProof="0" smtClean="0">
              <a:ln>
                <a:noFill/>
              </a:ln>
              <a:solidFill>
                <a:srgbClr val="000000"/>
              </a:solidFill>
              <a:effectLst/>
              <a:uLnTx/>
              <a:uFillTx/>
            </a:endParaRPr>
          </a:p>
        </p:txBody>
      </p:sp>
      <p:sp>
        <p:nvSpPr>
          <p:cNvPr id="46" name="Line 47"/>
          <p:cNvSpPr>
            <a:spLocks noChangeShapeType="1"/>
          </p:cNvSpPr>
          <p:nvPr/>
        </p:nvSpPr>
        <p:spPr bwMode="auto">
          <a:xfrm>
            <a:off x="2988270" y="5896423"/>
            <a:ext cx="3352800"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wrap="none" lIns="80062" tIns="40041" rIns="80062" bIns="40041" anchor="ctr"/>
          <a:lstStyle/>
          <a:p>
            <a:pPr algn="ctr" defTabSz="857036" fontAlgn="base">
              <a:spcBef>
                <a:spcPct val="20000"/>
              </a:spcBef>
              <a:spcAft>
                <a:spcPct val="0"/>
              </a:spcAft>
            </a:pPr>
            <a:endParaRPr lang="en-US" sz="1900" b="1">
              <a:solidFill>
                <a:srgbClr val="FFFFFF"/>
              </a:solidFill>
              <a:latin typeface="Bodoni MT" pitchFamily="18" charset="0"/>
            </a:endParaRPr>
          </a:p>
        </p:txBody>
      </p:sp>
      <p:sp>
        <p:nvSpPr>
          <p:cNvPr id="47" name="Line 48"/>
          <p:cNvSpPr>
            <a:spLocks noChangeShapeType="1"/>
          </p:cNvSpPr>
          <p:nvPr/>
        </p:nvSpPr>
        <p:spPr bwMode="auto">
          <a:xfrm>
            <a:off x="4588470" y="5905950"/>
            <a:ext cx="0" cy="15242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lIns="80062" tIns="40041" rIns="80062" bIns="40041" anchor="ctr"/>
          <a:lstStyle/>
          <a:p>
            <a:pPr algn="ctr" defTabSz="857036" fontAlgn="base">
              <a:spcBef>
                <a:spcPct val="20000"/>
              </a:spcBef>
              <a:spcAft>
                <a:spcPct val="0"/>
              </a:spcAft>
            </a:pPr>
            <a:endParaRPr lang="en-US" sz="1900" b="1">
              <a:solidFill>
                <a:srgbClr val="FFFFFF"/>
              </a:solidFill>
              <a:latin typeface="Bodoni MT" pitchFamily="18" charset="0"/>
            </a:endParaRPr>
          </a:p>
        </p:txBody>
      </p:sp>
      <p:sp>
        <p:nvSpPr>
          <p:cNvPr id="48" name="Line 49"/>
          <p:cNvSpPr>
            <a:spLocks noChangeShapeType="1"/>
          </p:cNvSpPr>
          <p:nvPr/>
        </p:nvSpPr>
        <p:spPr bwMode="auto">
          <a:xfrm>
            <a:off x="2988270" y="5893248"/>
            <a:ext cx="0" cy="15242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lIns="80062" tIns="40041" rIns="80062" bIns="40041" anchor="ctr"/>
          <a:lstStyle/>
          <a:p>
            <a:pPr algn="ctr" defTabSz="857036" fontAlgn="base">
              <a:spcBef>
                <a:spcPct val="20000"/>
              </a:spcBef>
              <a:spcAft>
                <a:spcPct val="0"/>
              </a:spcAft>
            </a:pPr>
            <a:endParaRPr lang="en-US" sz="1900" b="1">
              <a:solidFill>
                <a:srgbClr val="FFFFFF"/>
              </a:solidFill>
              <a:latin typeface="Bodoni MT" pitchFamily="18" charset="0"/>
            </a:endParaRPr>
          </a:p>
        </p:txBody>
      </p:sp>
      <p:sp>
        <p:nvSpPr>
          <p:cNvPr id="49" name="Line 50"/>
          <p:cNvSpPr>
            <a:spLocks noChangeShapeType="1"/>
          </p:cNvSpPr>
          <p:nvPr/>
        </p:nvSpPr>
        <p:spPr bwMode="auto">
          <a:xfrm>
            <a:off x="6341070" y="5893248"/>
            <a:ext cx="0" cy="15242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lIns="80062" tIns="40041" rIns="80062" bIns="40041" anchor="ctr"/>
          <a:lstStyle/>
          <a:p>
            <a:pPr algn="ctr" defTabSz="857036" fontAlgn="base">
              <a:spcBef>
                <a:spcPct val="20000"/>
              </a:spcBef>
              <a:spcAft>
                <a:spcPct val="0"/>
              </a:spcAft>
            </a:pPr>
            <a:endParaRPr lang="en-US" sz="1900" b="1">
              <a:solidFill>
                <a:srgbClr val="FFFFFF"/>
              </a:solidFill>
              <a:latin typeface="Bodoni MT" pitchFamily="18" charset="0"/>
            </a:endParaRPr>
          </a:p>
        </p:txBody>
      </p:sp>
      <p:sp>
        <p:nvSpPr>
          <p:cNvPr id="50" name="Rectangle 51"/>
          <p:cNvSpPr>
            <a:spLocks noChangeArrowheads="1"/>
          </p:cNvSpPr>
          <p:nvPr/>
        </p:nvSpPr>
        <p:spPr bwMode="auto">
          <a:xfrm>
            <a:off x="7602140" y="5067598"/>
            <a:ext cx="1315641"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 on </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Minority Health and</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Health Disparities</a:t>
            </a:r>
          </a:p>
        </p:txBody>
      </p:sp>
      <p:sp>
        <p:nvSpPr>
          <p:cNvPr id="51" name="Freeform 52"/>
          <p:cNvSpPr>
            <a:spLocks/>
          </p:cNvSpPr>
          <p:nvPr/>
        </p:nvSpPr>
        <p:spPr bwMode="auto">
          <a:xfrm>
            <a:off x="829279" y="4889771"/>
            <a:ext cx="1500188" cy="230229"/>
          </a:xfrm>
          <a:custGeom>
            <a:avLst/>
            <a:gdLst>
              <a:gd name="T0" fmla="*/ 0 w 1030"/>
              <a:gd name="T1" fmla="*/ 2147483647 h 145"/>
              <a:gd name="T2" fmla="*/ 0 w 1030"/>
              <a:gd name="T3" fmla="*/ 0 h 145"/>
              <a:gd name="T4" fmla="*/ 2147483647 w 1030"/>
              <a:gd name="T5" fmla="*/ 0 h 145"/>
              <a:gd name="T6" fmla="*/ 0 60000 65536"/>
              <a:gd name="T7" fmla="*/ 0 60000 65536"/>
              <a:gd name="T8" fmla="*/ 0 60000 65536"/>
              <a:gd name="T9" fmla="*/ 0 w 1030"/>
              <a:gd name="T10" fmla="*/ 0 h 145"/>
              <a:gd name="T11" fmla="*/ 1030 w 1030"/>
              <a:gd name="T12" fmla="*/ 145 h 145"/>
            </a:gdLst>
            <a:ahLst/>
            <a:cxnLst>
              <a:cxn ang="T6">
                <a:pos x="T0" y="T1"/>
              </a:cxn>
              <a:cxn ang="T7">
                <a:pos x="T2" y="T3"/>
              </a:cxn>
              <a:cxn ang="T8">
                <a:pos x="T4" y="T5"/>
              </a:cxn>
            </a:cxnLst>
            <a:rect l="T9" t="T10" r="T11" b="T12"/>
            <a:pathLst>
              <a:path w="1030" h="145">
                <a:moveTo>
                  <a:pt x="0" y="144"/>
                </a:moveTo>
                <a:lnTo>
                  <a:pt x="0" y="0"/>
                </a:lnTo>
                <a:lnTo>
                  <a:pt x="1029"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52" name="Rectangle 53"/>
          <p:cNvSpPr>
            <a:spLocks noChangeArrowheads="1"/>
          </p:cNvSpPr>
          <p:nvPr/>
        </p:nvSpPr>
        <p:spPr bwMode="auto">
          <a:xfrm>
            <a:off x="220265" y="5067598"/>
            <a:ext cx="1281411"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 of </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Biomedical Imaging</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and Bioengineering</a:t>
            </a:r>
          </a:p>
        </p:txBody>
      </p:sp>
      <p:sp>
        <p:nvSpPr>
          <p:cNvPr id="53" name="Rectangle 54"/>
          <p:cNvSpPr>
            <a:spLocks noChangeArrowheads="1"/>
          </p:cNvSpPr>
          <p:nvPr/>
        </p:nvSpPr>
        <p:spPr bwMode="auto">
          <a:xfrm>
            <a:off x="3839773" y="1244203"/>
            <a:ext cx="1498700" cy="431602"/>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Office of the Director</a:t>
            </a:r>
          </a:p>
        </p:txBody>
      </p:sp>
      <p:sp>
        <p:nvSpPr>
          <p:cNvPr id="54" name="Rectangle 55"/>
          <p:cNvSpPr>
            <a:spLocks noChangeArrowheads="1"/>
          </p:cNvSpPr>
          <p:nvPr/>
        </p:nvSpPr>
        <p:spPr bwMode="auto">
          <a:xfrm>
            <a:off x="3940975" y="6045398"/>
            <a:ext cx="1297781"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Center for </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Information</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Technology</a:t>
            </a:r>
          </a:p>
        </p:txBody>
      </p:sp>
      <p:sp>
        <p:nvSpPr>
          <p:cNvPr id="55" name="Freeform 56"/>
          <p:cNvSpPr>
            <a:spLocks/>
          </p:cNvSpPr>
          <p:nvPr/>
        </p:nvSpPr>
        <p:spPr bwMode="auto">
          <a:xfrm>
            <a:off x="2277074" y="3867235"/>
            <a:ext cx="1627188" cy="228641"/>
          </a:xfrm>
          <a:custGeom>
            <a:avLst/>
            <a:gdLst>
              <a:gd name="T0" fmla="*/ 0 w 1029"/>
              <a:gd name="T1" fmla="*/ 2147483647 h 145"/>
              <a:gd name="T2" fmla="*/ 0 w 1029"/>
              <a:gd name="T3" fmla="*/ 0 h 145"/>
              <a:gd name="T4" fmla="*/ 2147483647 w 1029"/>
              <a:gd name="T5" fmla="*/ 0 h 145"/>
              <a:gd name="T6" fmla="*/ 0 60000 65536"/>
              <a:gd name="T7" fmla="*/ 0 60000 65536"/>
              <a:gd name="T8" fmla="*/ 0 60000 65536"/>
              <a:gd name="T9" fmla="*/ 0 w 1029"/>
              <a:gd name="T10" fmla="*/ 0 h 145"/>
              <a:gd name="T11" fmla="*/ 1029 w 1029"/>
              <a:gd name="T12" fmla="*/ 145 h 145"/>
            </a:gdLst>
            <a:ahLst/>
            <a:cxnLst>
              <a:cxn ang="T6">
                <a:pos x="T0" y="T1"/>
              </a:cxn>
              <a:cxn ang="T7">
                <a:pos x="T2" y="T3"/>
              </a:cxn>
              <a:cxn ang="T8">
                <a:pos x="T4" y="T5"/>
              </a:cxn>
            </a:cxnLst>
            <a:rect l="T9" t="T10" r="T11" b="T12"/>
            <a:pathLst>
              <a:path w="1029" h="145">
                <a:moveTo>
                  <a:pt x="0" y="144"/>
                </a:moveTo>
                <a:lnTo>
                  <a:pt x="0" y="0"/>
                </a:lnTo>
                <a:lnTo>
                  <a:pt x="1028"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56" name="Rectangle 57"/>
          <p:cNvSpPr>
            <a:spLocks noChangeArrowheads="1"/>
          </p:cNvSpPr>
          <p:nvPr/>
        </p:nvSpPr>
        <p:spPr bwMode="auto">
          <a:xfrm>
            <a:off x="1629668" y="4064497"/>
            <a:ext cx="1279922"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Heart,</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Lung, and Blood</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Institute</a:t>
            </a:r>
          </a:p>
        </p:txBody>
      </p:sp>
      <p:sp>
        <p:nvSpPr>
          <p:cNvPr id="57" name="Freeform 58"/>
          <p:cNvSpPr>
            <a:spLocks/>
          </p:cNvSpPr>
          <p:nvPr/>
        </p:nvSpPr>
        <p:spPr bwMode="auto">
          <a:xfrm>
            <a:off x="2296123" y="2857396"/>
            <a:ext cx="1608138" cy="230229"/>
          </a:xfrm>
          <a:custGeom>
            <a:avLst/>
            <a:gdLst>
              <a:gd name="T0" fmla="*/ 0 w 1013"/>
              <a:gd name="T1" fmla="*/ 2147483647 h 145"/>
              <a:gd name="T2" fmla="*/ 0 w 1013"/>
              <a:gd name="T3" fmla="*/ 0 h 145"/>
              <a:gd name="T4" fmla="*/ 2147483647 w 1013"/>
              <a:gd name="T5" fmla="*/ 0 h 145"/>
              <a:gd name="T6" fmla="*/ 0 60000 65536"/>
              <a:gd name="T7" fmla="*/ 0 60000 65536"/>
              <a:gd name="T8" fmla="*/ 0 60000 65536"/>
              <a:gd name="T9" fmla="*/ 0 w 1013"/>
              <a:gd name="T10" fmla="*/ 0 h 145"/>
              <a:gd name="T11" fmla="*/ 1013 w 1013"/>
              <a:gd name="T12" fmla="*/ 145 h 145"/>
            </a:gdLst>
            <a:ahLst/>
            <a:cxnLst>
              <a:cxn ang="T6">
                <a:pos x="T0" y="T1"/>
              </a:cxn>
              <a:cxn ang="T7">
                <a:pos x="T2" y="T3"/>
              </a:cxn>
              <a:cxn ang="T8">
                <a:pos x="T4" y="T5"/>
              </a:cxn>
            </a:cxnLst>
            <a:rect l="T9" t="T10" r="T11" b="T12"/>
            <a:pathLst>
              <a:path w="1013" h="145">
                <a:moveTo>
                  <a:pt x="0" y="144"/>
                </a:moveTo>
                <a:lnTo>
                  <a:pt x="0" y="0"/>
                </a:lnTo>
                <a:lnTo>
                  <a:pt x="1012"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58" name="Rectangle 59"/>
          <p:cNvSpPr>
            <a:spLocks noChangeArrowheads="1"/>
          </p:cNvSpPr>
          <p:nvPr/>
        </p:nvSpPr>
        <p:spPr bwMode="auto">
          <a:xfrm>
            <a:off x="1666875" y="3048007"/>
            <a:ext cx="1259086"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of Dental and</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Craniofacial</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Research</a:t>
            </a:r>
          </a:p>
        </p:txBody>
      </p:sp>
      <p:sp>
        <p:nvSpPr>
          <p:cNvPr id="59" name="Freeform 60"/>
          <p:cNvSpPr>
            <a:spLocks/>
          </p:cNvSpPr>
          <p:nvPr/>
        </p:nvSpPr>
        <p:spPr bwMode="auto">
          <a:xfrm>
            <a:off x="3783613" y="2857396"/>
            <a:ext cx="806450" cy="230229"/>
          </a:xfrm>
          <a:custGeom>
            <a:avLst/>
            <a:gdLst>
              <a:gd name="T0" fmla="*/ 0 w 509"/>
              <a:gd name="T1" fmla="*/ 2147483647 h 145"/>
              <a:gd name="T2" fmla="*/ 0 w 509"/>
              <a:gd name="T3" fmla="*/ 0 h 145"/>
              <a:gd name="T4" fmla="*/ 2147483647 w 509"/>
              <a:gd name="T5" fmla="*/ 0 h 145"/>
              <a:gd name="T6" fmla="*/ 0 60000 65536"/>
              <a:gd name="T7" fmla="*/ 0 60000 65536"/>
              <a:gd name="T8" fmla="*/ 0 60000 65536"/>
              <a:gd name="T9" fmla="*/ 0 w 509"/>
              <a:gd name="T10" fmla="*/ 0 h 145"/>
              <a:gd name="T11" fmla="*/ 509 w 509"/>
              <a:gd name="T12" fmla="*/ 145 h 145"/>
            </a:gdLst>
            <a:ahLst/>
            <a:cxnLst>
              <a:cxn ang="T6">
                <a:pos x="T0" y="T1"/>
              </a:cxn>
              <a:cxn ang="T7">
                <a:pos x="T2" y="T3"/>
              </a:cxn>
              <a:cxn ang="T8">
                <a:pos x="T4" y="T5"/>
              </a:cxn>
            </a:cxnLst>
            <a:rect l="T9" t="T10" r="T11" b="T12"/>
            <a:pathLst>
              <a:path w="509" h="145">
                <a:moveTo>
                  <a:pt x="0" y="144"/>
                </a:moveTo>
                <a:lnTo>
                  <a:pt x="0" y="0"/>
                </a:lnTo>
                <a:lnTo>
                  <a:pt x="508" y="0"/>
                </a:lnTo>
              </a:path>
            </a:pathLst>
          </a:custGeom>
          <a:solidFill>
            <a:srgbClr val="FFFFFF"/>
          </a:solidFill>
          <a:ln w="25400" cap="rnd">
            <a:solidFill>
              <a:srgbClr val="000000"/>
            </a:solidFill>
            <a:round/>
            <a:headEnd/>
            <a:tailEnd/>
          </a:ln>
        </p:spPr>
        <p:txBody>
          <a:bodyPr lIns="80057" tIns="40039" rIns="80057" bIns="40039"/>
          <a:lstStyle/>
          <a:p>
            <a:pPr marL="0" marR="0" lvl="0" indent="0" algn="ctr" defTabSz="857036" eaLnBrk="1" fontAlgn="base" latinLnBrk="0" hangingPunct="1">
              <a:lnSpc>
                <a:spcPct val="100000"/>
              </a:lnSpc>
              <a:spcBef>
                <a:spcPct val="20000"/>
              </a:spcBef>
              <a:spcAft>
                <a:spcPct val="0"/>
              </a:spcAft>
              <a:buClrTx/>
              <a:buSzTx/>
              <a:buFontTx/>
              <a:buNone/>
              <a:tabLst/>
              <a:defRPr/>
            </a:pPr>
            <a:endParaRPr kumimoji="0" lang="en-US" sz="1900" b="1" i="0" u="none" strike="noStrike" kern="0" cap="none" spc="0" normalizeH="0" baseline="0" noProof="0" smtClean="0">
              <a:ln>
                <a:noFill/>
              </a:ln>
              <a:solidFill>
                <a:srgbClr val="FFFFFF"/>
              </a:solidFill>
              <a:effectLst/>
              <a:uLnTx/>
              <a:uFillTx/>
              <a:latin typeface="Bodoni MT" pitchFamily="18" charset="0"/>
            </a:endParaRPr>
          </a:p>
        </p:txBody>
      </p:sp>
      <p:sp>
        <p:nvSpPr>
          <p:cNvPr id="60" name="Rectangle 61"/>
          <p:cNvSpPr>
            <a:spLocks noChangeArrowheads="1"/>
          </p:cNvSpPr>
          <p:nvPr/>
        </p:nvSpPr>
        <p:spPr bwMode="auto">
          <a:xfrm>
            <a:off x="3114973" y="3048007"/>
            <a:ext cx="1333500" cy="660797"/>
          </a:xfrm>
          <a:prstGeom prst="rect">
            <a:avLst/>
          </a:prstGeom>
          <a:solidFill>
            <a:srgbClr val="FFFFFF"/>
          </a:solidFill>
          <a:ln w="15875">
            <a:solidFill>
              <a:srgbClr val="000000"/>
            </a:solidFill>
            <a:miter lim="800000"/>
            <a:headEnd/>
            <a:tailEnd/>
          </a:ln>
          <a:effectLst>
            <a:outerShdw dist="53882" dir="2700000" algn="ctr" rotWithShape="0">
              <a:srgbClr val="919191"/>
            </a:outerShdw>
          </a:effectLst>
        </p:spPr>
        <p:txBody>
          <a:bodyPr wrap="none" lIns="79233" tIns="38919" rIns="79233" bIns="38919" anchor="ctr"/>
          <a:lstStyle/>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National Institute</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of Diabetes and</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Digestive and</a:t>
            </a:r>
          </a:p>
          <a:p>
            <a:pPr marL="0" marR="0" lvl="0" indent="0" algn="ctr" defTabSz="90717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smtClean="0">
                <a:ln>
                  <a:noFill/>
                </a:ln>
                <a:solidFill>
                  <a:srgbClr val="000000"/>
                </a:solidFill>
                <a:effectLst/>
                <a:uLnTx/>
                <a:uFillTx/>
              </a:rPr>
              <a:t>Kidney Diseases</a:t>
            </a:r>
          </a:p>
        </p:txBody>
      </p:sp>
    </p:spTree>
    <p:extLst>
      <p:ext uri="{BB962C8B-B14F-4D97-AF65-F5344CB8AC3E}">
        <p14:creationId xmlns:p14="http://schemas.microsoft.com/office/powerpoint/2010/main" val="515286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NIH Peer Review System for Grant Applications</a:t>
            </a:r>
            <a:br>
              <a:rPr lang="en-US" dirty="0"/>
            </a:br>
            <a:endParaRPr lang="en-US" dirty="0"/>
          </a:p>
        </p:txBody>
      </p:sp>
      <p:grpSp>
        <p:nvGrpSpPr>
          <p:cNvPr id="4" name="Group 17" descr="images of NIH peer reviewers at work."/>
          <p:cNvGrpSpPr>
            <a:grpSpLocks/>
          </p:cNvGrpSpPr>
          <p:nvPr/>
        </p:nvGrpSpPr>
        <p:grpSpPr bwMode="auto">
          <a:xfrm>
            <a:off x="762000" y="4724400"/>
            <a:ext cx="7536359" cy="989707"/>
            <a:chOff x="1320800" y="1524000"/>
            <a:chExt cx="7321550" cy="990600"/>
          </a:xfrm>
        </p:grpSpPr>
        <p:pic>
          <p:nvPicPr>
            <p:cNvPr id="5" name="Picture 5" descr="DSC_00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0800" y="1524000"/>
              <a:ext cx="1498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DSC_00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524000"/>
              <a:ext cx="1447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DSC_00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6400" y="1524000"/>
              <a:ext cx="1498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DSC_00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1500" y="1524000"/>
              <a:ext cx="15113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 descr="DSC_004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1524000"/>
              <a:ext cx="14795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Rectangle 3"/>
          <p:cNvSpPr>
            <a:spLocks noChangeArrowheads="1"/>
          </p:cNvSpPr>
          <p:nvPr/>
        </p:nvSpPr>
        <p:spPr bwMode="auto">
          <a:xfrm>
            <a:off x="3962400" y="1358900"/>
            <a:ext cx="3658195" cy="1143000"/>
          </a:xfrm>
          <a:prstGeom prst="rect">
            <a:avLst/>
          </a:prstGeom>
          <a:noFill/>
          <a:ln w="41275">
            <a:solidFill>
              <a:srgbClr val="719500"/>
            </a:solidFill>
            <a:miter lim="800000"/>
            <a:headEnd/>
            <a:tailEnd/>
          </a:ln>
          <a:effectLst/>
        </p:spPr>
        <p:txBody>
          <a:bodyPr lIns="84658" tIns="41584" rIns="84658" bIns="41584"/>
          <a:lstStyle/>
          <a:p>
            <a:pPr defTabSz="913259" eaLnBrk="0" hangingPunct="0">
              <a:lnSpc>
                <a:spcPct val="90000"/>
              </a:lnSpc>
              <a:spcBef>
                <a:spcPct val="30000"/>
              </a:spcBef>
              <a:defRPr/>
            </a:pPr>
            <a:r>
              <a:rPr lang="en-US" sz="2000" dirty="0">
                <a:solidFill>
                  <a:prstClr val="black"/>
                </a:solidFill>
              </a:rPr>
              <a:t>First Level of Review</a:t>
            </a:r>
          </a:p>
          <a:p>
            <a:pPr defTabSz="913259" eaLnBrk="0" hangingPunct="0">
              <a:lnSpc>
                <a:spcPct val="90000"/>
              </a:lnSpc>
              <a:spcBef>
                <a:spcPct val="30000"/>
              </a:spcBef>
              <a:defRPr/>
            </a:pPr>
            <a:r>
              <a:rPr lang="en-US" sz="2000" dirty="0">
                <a:solidFill>
                  <a:srgbClr val="719500"/>
                </a:solidFill>
              </a:rPr>
              <a:t>Scientific Review Group </a:t>
            </a:r>
          </a:p>
          <a:p>
            <a:pPr defTabSz="913259" eaLnBrk="0" hangingPunct="0">
              <a:defRPr/>
            </a:pPr>
            <a:r>
              <a:rPr lang="en-US" sz="2000" dirty="0">
                <a:solidFill>
                  <a:srgbClr val="719500"/>
                </a:solidFill>
              </a:rPr>
              <a:t>    (Study Section)</a:t>
            </a:r>
          </a:p>
        </p:txBody>
      </p:sp>
      <p:sp>
        <p:nvSpPr>
          <p:cNvPr id="12" name="Rectangle 4"/>
          <p:cNvSpPr txBox="1">
            <a:spLocks noChangeArrowheads="1"/>
          </p:cNvSpPr>
          <p:nvPr/>
        </p:nvSpPr>
        <p:spPr bwMode="auto">
          <a:xfrm>
            <a:off x="4114800" y="3176289"/>
            <a:ext cx="4107656" cy="852786"/>
          </a:xfrm>
          <a:prstGeom prst="rect">
            <a:avLst/>
          </a:prstGeom>
          <a:solidFill>
            <a:schemeClr val="bg1"/>
          </a:solidFill>
          <a:ln w="41275">
            <a:solidFill>
              <a:srgbClr val="688B2D"/>
            </a:solidFill>
            <a:miter lim="800000"/>
            <a:headEnd/>
            <a:tailEnd/>
          </a:ln>
          <a:effectLst>
            <a:outerShdw dist="35921" dir="2700000" algn="ctr" rotWithShape="0">
              <a:schemeClr val="bg2"/>
            </a:outerShdw>
          </a:effectLst>
        </p:spPr>
        <p:txBody>
          <a:bodyPr lIns="84658" tIns="41584" rIns="84658" bIns="41584"/>
          <a:lstStyle/>
          <a:p>
            <a:pPr marL="107821" lvl="1" defTabSz="913316">
              <a:defRPr/>
            </a:pPr>
            <a:r>
              <a:rPr lang="en-US" sz="2000" kern="0" dirty="0">
                <a:solidFill>
                  <a:prstClr val="black"/>
                </a:solidFill>
                <a:cs typeface="ＭＳ Ｐゴシック"/>
              </a:rPr>
              <a:t>Second Level of Review</a:t>
            </a:r>
          </a:p>
          <a:p>
            <a:pPr marL="107821" lvl="1" defTabSz="913316">
              <a:defRPr/>
            </a:pPr>
            <a:r>
              <a:rPr lang="en-US" sz="2000" kern="0" dirty="0">
                <a:solidFill>
                  <a:srgbClr val="719500"/>
                </a:solidFill>
                <a:cs typeface="ＭＳ Ｐゴシック"/>
              </a:rPr>
              <a:t>   NIH Institute/Center Council</a:t>
            </a:r>
          </a:p>
        </p:txBody>
      </p:sp>
      <p:sp>
        <p:nvSpPr>
          <p:cNvPr id="18" name="Freeform 5"/>
          <p:cNvSpPr>
            <a:spLocks/>
          </p:cNvSpPr>
          <p:nvPr/>
        </p:nvSpPr>
        <p:spPr bwMode="auto">
          <a:xfrm>
            <a:off x="1254845" y="1600200"/>
            <a:ext cx="2565400" cy="2252364"/>
          </a:xfrm>
          <a:custGeom>
            <a:avLst/>
            <a:gdLst>
              <a:gd name="T0" fmla="*/ 2147483647 w 1921"/>
              <a:gd name="T1" fmla="*/ 2147483647 h 1516"/>
              <a:gd name="T2" fmla="*/ 2147483647 w 1921"/>
              <a:gd name="T3" fmla="*/ 2147483647 h 1516"/>
              <a:gd name="T4" fmla="*/ 2147483647 w 1921"/>
              <a:gd name="T5" fmla="*/ 2147483647 h 1516"/>
              <a:gd name="T6" fmla="*/ 2147483647 w 1921"/>
              <a:gd name="T7" fmla="*/ 2147483647 h 1516"/>
              <a:gd name="T8" fmla="*/ 2147483647 w 1921"/>
              <a:gd name="T9" fmla="*/ 2147483647 h 1516"/>
              <a:gd name="T10" fmla="*/ 2147483647 w 1921"/>
              <a:gd name="T11" fmla="*/ 2147483647 h 1516"/>
              <a:gd name="T12" fmla="*/ 2147483647 w 1921"/>
              <a:gd name="T13" fmla="*/ 2147483647 h 1516"/>
              <a:gd name="T14" fmla="*/ 2147483647 w 1921"/>
              <a:gd name="T15" fmla="*/ 2147483647 h 1516"/>
              <a:gd name="T16" fmla="*/ 2147483647 w 1921"/>
              <a:gd name="T17" fmla="*/ 2147483647 h 1516"/>
              <a:gd name="T18" fmla="*/ 2147483647 w 1921"/>
              <a:gd name="T19" fmla="*/ 2147483647 h 1516"/>
              <a:gd name="T20" fmla="*/ 2147483647 w 1921"/>
              <a:gd name="T21" fmla="*/ 2147483647 h 1516"/>
              <a:gd name="T22" fmla="*/ 2147483647 w 1921"/>
              <a:gd name="T23" fmla="*/ 2147483647 h 1516"/>
              <a:gd name="T24" fmla="*/ 0 w 1921"/>
              <a:gd name="T25" fmla="*/ 2147483647 h 1516"/>
              <a:gd name="T26" fmla="*/ 2147483647 w 1921"/>
              <a:gd name="T27" fmla="*/ 2147483647 h 1516"/>
              <a:gd name="T28" fmla="*/ 2147483647 w 1921"/>
              <a:gd name="T29" fmla="*/ 2147483647 h 1516"/>
              <a:gd name="T30" fmla="*/ 2147483647 w 1921"/>
              <a:gd name="T31" fmla="*/ 2147483647 h 1516"/>
              <a:gd name="T32" fmla="*/ 2147483647 w 1921"/>
              <a:gd name="T33" fmla="*/ 2147483647 h 1516"/>
              <a:gd name="T34" fmla="*/ 2147483647 w 1921"/>
              <a:gd name="T35" fmla="*/ 2147483647 h 1516"/>
              <a:gd name="T36" fmla="*/ 2147483647 w 1921"/>
              <a:gd name="T37" fmla="*/ 2147483647 h 1516"/>
              <a:gd name="T38" fmla="*/ 2147483647 w 1921"/>
              <a:gd name="T39" fmla="*/ 2147483647 h 1516"/>
              <a:gd name="T40" fmla="*/ 2147483647 w 1921"/>
              <a:gd name="T41" fmla="*/ 2147483647 h 1516"/>
              <a:gd name="T42" fmla="*/ 2147483647 w 1921"/>
              <a:gd name="T43" fmla="*/ 2147483647 h 1516"/>
              <a:gd name="T44" fmla="*/ 2147483647 w 1921"/>
              <a:gd name="T45" fmla="*/ 2147483647 h 1516"/>
              <a:gd name="T46" fmla="*/ 2147483647 w 1921"/>
              <a:gd name="T47" fmla="*/ 2147483647 h 1516"/>
              <a:gd name="T48" fmla="*/ 2147483647 w 1921"/>
              <a:gd name="T49" fmla="*/ 2147483647 h 1516"/>
              <a:gd name="T50" fmla="*/ 2147483647 w 1921"/>
              <a:gd name="T51" fmla="*/ 2147483647 h 1516"/>
              <a:gd name="T52" fmla="*/ 2147483647 w 1921"/>
              <a:gd name="T53" fmla="*/ 2147483647 h 1516"/>
              <a:gd name="T54" fmla="*/ 2147483647 w 1921"/>
              <a:gd name="T55" fmla="*/ 2147483647 h 1516"/>
              <a:gd name="T56" fmla="*/ 2147483647 w 1921"/>
              <a:gd name="T57" fmla="*/ 2147483647 h 1516"/>
              <a:gd name="T58" fmla="*/ 2147483647 w 1921"/>
              <a:gd name="T59" fmla="*/ 2147483647 h 1516"/>
              <a:gd name="T60" fmla="*/ 2147483647 w 1921"/>
              <a:gd name="T61" fmla="*/ 2147483647 h 1516"/>
              <a:gd name="T62" fmla="*/ 2147483647 w 1921"/>
              <a:gd name="T63" fmla="*/ 2147483647 h 1516"/>
              <a:gd name="T64" fmla="*/ 2147483647 w 1921"/>
              <a:gd name="T65" fmla="*/ 2147483647 h 1516"/>
              <a:gd name="T66" fmla="*/ 2147483647 w 1921"/>
              <a:gd name="T67" fmla="*/ 2147483647 h 1516"/>
              <a:gd name="T68" fmla="*/ 2147483647 w 1921"/>
              <a:gd name="T69" fmla="*/ 2147483647 h 1516"/>
              <a:gd name="T70" fmla="*/ 2147483647 w 1921"/>
              <a:gd name="T71" fmla="*/ 2147483647 h 1516"/>
              <a:gd name="T72" fmla="*/ 2147483647 w 1921"/>
              <a:gd name="T73" fmla="*/ 2147483647 h 1516"/>
              <a:gd name="T74" fmla="*/ 2147483647 w 1921"/>
              <a:gd name="T75" fmla="*/ 2147483647 h 1516"/>
              <a:gd name="T76" fmla="*/ 2147483647 w 1921"/>
              <a:gd name="T77" fmla="*/ 2147483647 h 1516"/>
              <a:gd name="T78" fmla="*/ 2147483647 w 1921"/>
              <a:gd name="T79" fmla="*/ 2147483647 h 1516"/>
              <a:gd name="T80" fmla="*/ 2147483647 w 1921"/>
              <a:gd name="T81" fmla="*/ 2147483647 h 1516"/>
              <a:gd name="T82" fmla="*/ 2147483647 w 1921"/>
              <a:gd name="T83" fmla="*/ 2147483647 h 1516"/>
              <a:gd name="T84" fmla="*/ 2147483647 w 1921"/>
              <a:gd name="T85" fmla="*/ 0 h 151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21"/>
              <a:gd name="T130" fmla="*/ 0 h 1516"/>
              <a:gd name="T131" fmla="*/ 1921 w 1921"/>
              <a:gd name="T132" fmla="*/ 1516 h 151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gradFill rotWithShape="0">
            <a:gsLst>
              <a:gs pos="0">
                <a:srgbClr val="12071E"/>
              </a:gs>
              <a:gs pos="100000">
                <a:srgbClr val="532289"/>
              </a:gs>
            </a:gsLst>
            <a:lin ang="5400000" scaled="1"/>
          </a:gradFill>
          <a:ln w="22225" cap="rnd">
            <a:solidFill>
              <a:srgbClr val="6C3A77"/>
            </a:solidFill>
            <a:round/>
            <a:headEnd/>
            <a:tailEnd/>
          </a:ln>
        </p:spPr>
        <p:txBody>
          <a:bodyPr lIns="91411" tIns="45707" rIns="91411" bIns="45707"/>
          <a:lstStyle/>
          <a:p>
            <a:pPr defTabSz="913031"/>
            <a:endParaRPr lang="en-US">
              <a:solidFill>
                <a:prstClr val="black"/>
              </a:solidFill>
            </a:endParaRPr>
          </a:p>
        </p:txBody>
      </p:sp>
    </p:spTree>
    <p:extLst>
      <p:ext uri="{BB962C8B-B14F-4D97-AF65-F5344CB8AC3E}">
        <p14:creationId xmlns:p14="http://schemas.microsoft.com/office/powerpoint/2010/main" val="3590639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1106" name="Rectangle 2"/>
          <p:cNvSpPr>
            <a:spLocks noChangeArrowheads="1"/>
          </p:cNvSpPr>
          <p:nvPr/>
        </p:nvSpPr>
        <p:spPr bwMode="auto">
          <a:xfrm>
            <a:off x="2887541" y="1484627"/>
            <a:ext cx="1928813" cy="698003"/>
          </a:xfrm>
          <a:prstGeom prst="rect">
            <a:avLst/>
          </a:prstGeom>
          <a:solidFill>
            <a:schemeClr val="bg1"/>
          </a:solidFill>
          <a:ln w="15875">
            <a:solidFill>
              <a:schemeClr val="tx1"/>
            </a:solidFill>
            <a:miter lim="800000"/>
            <a:headEnd/>
            <a:tailEnd/>
          </a:ln>
          <a:effectLst>
            <a:outerShdw dist="35921" dir="2700000" algn="ctr" rotWithShape="0">
              <a:srgbClr val="808080"/>
            </a:outerShdw>
          </a:effectLst>
        </p:spPr>
        <p:txBody>
          <a:bodyPr wrap="none" lIns="85428" tIns="42724" rIns="85428" bIns="42724" anchor="ctr"/>
          <a:lstStyle/>
          <a:p>
            <a:pPr defTabSz="913031">
              <a:defRPr/>
            </a:pPr>
            <a:endParaRPr lang="en-US">
              <a:solidFill>
                <a:prstClr val="black"/>
              </a:solidFill>
            </a:endParaRPr>
          </a:p>
        </p:txBody>
      </p:sp>
      <p:sp>
        <p:nvSpPr>
          <p:cNvPr id="2351107" name="Rectangle 3"/>
          <p:cNvSpPr>
            <a:spLocks noChangeArrowheads="1"/>
          </p:cNvSpPr>
          <p:nvPr/>
        </p:nvSpPr>
        <p:spPr bwMode="auto">
          <a:xfrm>
            <a:off x="796506" y="1484627"/>
            <a:ext cx="1928813" cy="698003"/>
          </a:xfrm>
          <a:prstGeom prst="rect">
            <a:avLst/>
          </a:prstGeom>
          <a:solidFill>
            <a:schemeClr val="bg1"/>
          </a:solidFill>
          <a:ln w="15875">
            <a:solidFill>
              <a:schemeClr val="tx1"/>
            </a:solidFill>
            <a:miter lim="800000"/>
            <a:headEnd/>
            <a:tailEnd/>
          </a:ln>
          <a:effectLst>
            <a:outerShdw dist="35921" dir="2700000" algn="ctr" rotWithShape="0">
              <a:srgbClr val="808080"/>
            </a:outerShdw>
          </a:effectLst>
        </p:spPr>
        <p:txBody>
          <a:bodyPr wrap="none" lIns="85428" tIns="42724" rIns="85428" bIns="42724" anchor="ctr"/>
          <a:lstStyle/>
          <a:p>
            <a:pPr defTabSz="913031">
              <a:defRPr/>
            </a:pPr>
            <a:endParaRPr lang="en-US">
              <a:solidFill>
                <a:prstClr val="black"/>
              </a:solidFill>
            </a:endParaRPr>
          </a:p>
        </p:txBody>
      </p:sp>
      <p:sp>
        <p:nvSpPr>
          <p:cNvPr id="2351108" name="Rectangle 4"/>
          <p:cNvSpPr>
            <a:spLocks noChangeArrowheads="1"/>
          </p:cNvSpPr>
          <p:nvPr/>
        </p:nvSpPr>
        <p:spPr bwMode="auto">
          <a:xfrm>
            <a:off x="5158647" y="789881"/>
            <a:ext cx="3266777" cy="446484"/>
          </a:xfrm>
          <a:prstGeom prst="rect">
            <a:avLst/>
          </a:prstGeom>
          <a:solidFill>
            <a:schemeClr val="bg1"/>
          </a:solidFill>
          <a:ln w="15875">
            <a:solidFill>
              <a:schemeClr val="tx1"/>
            </a:solidFill>
            <a:miter lim="800000"/>
            <a:headEnd/>
            <a:tailEnd/>
          </a:ln>
          <a:effectLst>
            <a:outerShdw dist="107763" dir="2700000" algn="ctr" rotWithShape="0">
              <a:srgbClr val="808080"/>
            </a:outerShdw>
          </a:effectLst>
        </p:spPr>
        <p:txBody>
          <a:bodyPr wrap="none" lIns="85428" tIns="42724" rIns="85428" bIns="42724" anchor="ctr"/>
          <a:lstStyle/>
          <a:p>
            <a:pPr defTabSz="913031">
              <a:defRPr/>
            </a:pPr>
            <a:endParaRPr lang="en-US">
              <a:solidFill>
                <a:prstClr val="black"/>
              </a:solidFill>
            </a:endParaRPr>
          </a:p>
        </p:txBody>
      </p:sp>
      <p:sp>
        <p:nvSpPr>
          <p:cNvPr id="16389" name="Text Box 6"/>
          <p:cNvSpPr txBox="1">
            <a:spLocks noChangeArrowheads="1"/>
          </p:cNvSpPr>
          <p:nvPr/>
        </p:nvSpPr>
        <p:spPr bwMode="auto">
          <a:xfrm>
            <a:off x="5384867" y="826790"/>
            <a:ext cx="2847082" cy="3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700" b="0">
                <a:solidFill>
                  <a:prstClr val="black"/>
                </a:solidFill>
                <a:latin typeface="Arial" charset="0"/>
              </a:rPr>
              <a:t>National Institutes of Health</a:t>
            </a:r>
          </a:p>
        </p:txBody>
      </p:sp>
      <p:sp>
        <p:nvSpPr>
          <p:cNvPr id="2351111" name="Rectangle 7"/>
          <p:cNvSpPr>
            <a:spLocks noChangeArrowheads="1"/>
          </p:cNvSpPr>
          <p:nvPr/>
        </p:nvSpPr>
        <p:spPr bwMode="auto">
          <a:xfrm>
            <a:off x="5158647" y="1669157"/>
            <a:ext cx="3266777" cy="444996"/>
          </a:xfrm>
          <a:prstGeom prst="rect">
            <a:avLst/>
          </a:prstGeom>
          <a:solidFill>
            <a:srgbClr val="BC9BFF"/>
          </a:solidFill>
          <a:ln w="15875">
            <a:solidFill>
              <a:schemeClr val="tx1"/>
            </a:solidFill>
            <a:miter lim="800000"/>
            <a:headEnd/>
            <a:tailEnd/>
          </a:ln>
          <a:effectLst>
            <a:outerShdw dist="107763" dir="2700000" algn="ctr" rotWithShape="0">
              <a:srgbClr val="808080"/>
            </a:outerShdw>
          </a:effectLst>
        </p:spPr>
        <p:txBody>
          <a:bodyPr wrap="none" lIns="85428" tIns="42724" rIns="85428" bIns="42724" anchor="ctr"/>
          <a:lstStyle/>
          <a:p>
            <a:pPr defTabSz="913031">
              <a:defRPr/>
            </a:pPr>
            <a:endParaRPr lang="en-US">
              <a:solidFill>
                <a:prstClr val="black"/>
              </a:solidFill>
            </a:endParaRPr>
          </a:p>
        </p:txBody>
      </p:sp>
      <p:sp>
        <p:nvSpPr>
          <p:cNvPr id="16391" name="Text Box 8"/>
          <p:cNvSpPr txBox="1">
            <a:spLocks noChangeArrowheads="1"/>
          </p:cNvSpPr>
          <p:nvPr/>
        </p:nvSpPr>
        <p:spPr bwMode="auto">
          <a:xfrm>
            <a:off x="5401249" y="1713811"/>
            <a:ext cx="2854523" cy="3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700" b="0" dirty="0">
                <a:solidFill>
                  <a:prstClr val="black"/>
                </a:solidFill>
                <a:latin typeface="Arial" charset="0"/>
              </a:rPr>
              <a:t>Center for Scientific Review</a:t>
            </a:r>
          </a:p>
        </p:txBody>
      </p:sp>
      <p:sp>
        <p:nvSpPr>
          <p:cNvPr id="2351113" name="Rectangle 9"/>
          <p:cNvSpPr>
            <a:spLocks noChangeArrowheads="1"/>
          </p:cNvSpPr>
          <p:nvPr/>
        </p:nvSpPr>
        <p:spPr bwMode="auto">
          <a:xfrm>
            <a:off x="5158647" y="2559149"/>
            <a:ext cx="3266777" cy="446484"/>
          </a:xfrm>
          <a:prstGeom prst="rect">
            <a:avLst/>
          </a:prstGeom>
          <a:solidFill>
            <a:srgbClr val="8ABA3C"/>
          </a:solidFill>
          <a:ln w="15875">
            <a:solidFill>
              <a:schemeClr val="tx1"/>
            </a:solidFill>
            <a:miter lim="800000"/>
            <a:headEnd/>
            <a:tailEnd/>
          </a:ln>
          <a:effectLst>
            <a:outerShdw dist="107763" dir="2700000" algn="ctr" rotWithShape="0">
              <a:srgbClr val="808080"/>
            </a:outerShdw>
          </a:effectLst>
        </p:spPr>
        <p:txBody>
          <a:bodyPr wrap="none" lIns="85428" tIns="42724" rIns="85428" bIns="42724" anchor="ctr"/>
          <a:lstStyle/>
          <a:p>
            <a:pPr defTabSz="913031">
              <a:defRPr/>
            </a:pPr>
            <a:endParaRPr lang="en-US" dirty="0">
              <a:solidFill>
                <a:prstClr val="black"/>
              </a:solidFill>
            </a:endParaRPr>
          </a:p>
        </p:txBody>
      </p:sp>
      <p:sp>
        <p:nvSpPr>
          <p:cNvPr id="16393" name="Text Box 10"/>
          <p:cNvSpPr txBox="1">
            <a:spLocks noChangeArrowheads="1"/>
          </p:cNvSpPr>
          <p:nvPr/>
        </p:nvSpPr>
        <p:spPr bwMode="auto">
          <a:xfrm>
            <a:off x="6035242" y="2612731"/>
            <a:ext cx="1522512" cy="3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700" b="0" dirty="0">
                <a:solidFill>
                  <a:prstClr val="black"/>
                </a:solidFill>
                <a:latin typeface="Arial" charset="0"/>
              </a:rPr>
              <a:t>Study Section</a:t>
            </a:r>
          </a:p>
        </p:txBody>
      </p:sp>
      <p:sp>
        <p:nvSpPr>
          <p:cNvPr id="2351115" name="Rectangle 11"/>
          <p:cNvSpPr>
            <a:spLocks noChangeArrowheads="1"/>
          </p:cNvSpPr>
          <p:nvPr/>
        </p:nvSpPr>
        <p:spPr bwMode="auto">
          <a:xfrm>
            <a:off x="5158647" y="3447653"/>
            <a:ext cx="3266777" cy="446484"/>
          </a:xfrm>
          <a:prstGeom prst="rect">
            <a:avLst/>
          </a:prstGeom>
          <a:solidFill>
            <a:schemeClr val="bg1"/>
          </a:solidFill>
          <a:ln w="15875">
            <a:solidFill>
              <a:schemeClr val="tx1"/>
            </a:solidFill>
            <a:miter lim="800000"/>
            <a:headEnd/>
            <a:tailEnd/>
          </a:ln>
          <a:effectLst>
            <a:outerShdw dist="107763" dir="2700000" algn="ctr" rotWithShape="0">
              <a:srgbClr val="808080"/>
            </a:outerShdw>
          </a:effectLst>
        </p:spPr>
        <p:txBody>
          <a:bodyPr wrap="none" lIns="85428" tIns="42724" rIns="85428" bIns="42724" anchor="ctr"/>
          <a:lstStyle/>
          <a:p>
            <a:pPr defTabSz="913031">
              <a:defRPr/>
            </a:pPr>
            <a:endParaRPr lang="en-US">
              <a:solidFill>
                <a:prstClr val="black"/>
              </a:solidFill>
            </a:endParaRPr>
          </a:p>
        </p:txBody>
      </p:sp>
      <p:sp>
        <p:nvSpPr>
          <p:cNvPr id="16395" name="Text Box 12"/>
          <p:cNvSpPr txBox="1">
            <a:spLocks noChangeArrowheads="1"/>
          </p:cNvSpPr>
          <p:nvPr/>
        </p:nvSpPr>
        <p:spPr bwMode="auto">
          <a:xfrm>
            <a:off x="6320990" y="3489331"/>
            <a:ext cx="939106" cy="3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700" b="0">
                <a:solidFill>
                  <a:prstClr val="black"/>
                </a:solidFill>
                <a:latin typeface="Arial" charset="0"/>
              </a:rPr>
              <a:t>Institute</a:t>
            </a:r>
          </a:p>
        </p:txBody>
      </p:sp>
      <p:sp>
        <p:nvSpPr>
          <p:cNvPr id="2351117" name="Rectangle 13"/>
          <p:cNvSpPr>
            <a:spLocks noChangeArrowheads="1"/>
          </p:cNvSpPr>
          <p:nvPr/>
        </p:nvSpPr>
        <p:spPr bwMode="auto">
          <a:xfrm>
            <a:off x="5158647" y="4339133"/>
            <a:ext cx="3266777" cy="444996"/>
          </a:xfrm>
          <a:prstGeom prst="rect">
            <a:avLst/>
          </a:prstGeom>
          <a:solidFill>
            <a:schemeClr val="bg1"/>
          </a:solidFill>
          <a:ln w="15875">
            <a:solidFill>
              <a:schemeClr val="tx1"/>
            </a:solidFill>
            <a:miter lim="800000"/>
            <a:headEnd/>
            <a:tailEnd/>
          </a:ln>
          <a:effectLst>
            <a:outerShdw dist="107763" dir="2700000" algn="ctr" rotWithShape="0">
              <a:srgbClr val="808080"/>
            </a:outerShdw>
          </a:effectLst>
        </p:spPr>
        <p:txBody>
          <a:bodyPr wrap="none" lIns="85428" tIns="42724" rIns="85428" bIns="42724" anchor="ctr"/>
          <a:lstStyle/>
          <a:p>
            <a:pPr defTabSz="913031">
              <a:defRPr/>
            </a:pPr>
            <a:endParaRPr lang="en-US">
              <a:solidFill>
                <a:prstClr val="black"/>
              </a:solidFill>
            </a:endParaRPr>
          </a:p>
        </p:txBody>
      </p:sp>
      <p:sp>
        <p:nvSpPr>
          <p:cNvPr id="16397" name="Text Box 14"/>
          <p:cNvSpPr txBox="1">
            <a:spLocks noChangeArrowheads="1"/>
          </p:cNvSpPr>
          <p:nvPr/>
        </p:nvSpPr>
        <p:spPr bwMode="auto">
          <a:xfrm>
            <a:off x="5288139" y="4385270"/>
            <a:ext cx="3086695" cy="3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700" b="0">
                <a:solidFill>
                  <a:prstClr val="black"/>
                </a:solidFill>
                <a:latin typeface="Arial" charset="0"/>
              </a:rPr>
              <a:t>Advisory Councils and Boards</a:t>
            </a:r>
          </a:p>
        </p:txBody>
      </p:sp>
      <p:sp>
        <p:nvSpPr>
          <p:cNvPr id="2351119" name="Rectangle 15"/>
          <p:cNvSpPr>
            <a:spLocks noChangeArrowheads="1"/>
          </p:cNvSpPr>
          <p:nvPr/>
        </p:nvSpPr>
        <p:spPr bwMode="auto">
          <a:xfrm>
            <a:off x="5158647" y="5229126"/>
            <a:ext cx="3266777" cy="446484"/>
          </a:xfrm>
          <a:prstGeom prst="rect">
            <a:avLst/>
          </a:prstGeom>
          <a:solidFill>
            <a:schemeClr val="bg1"/>
          </a:solidFill>
          <a:ln w="15875">
            <a:solidFill>
              <a:schemeClr val="tx1"/>
            </a:solidFill>
            <a:miter lim="800000"/>
            <a:headEnd/>
            <a:tailEnd/>
          </a:ln>
          <a:effectLst>
            <a:outerShdw dist="107763" dir="2700000" algn="ctr" rotWithShape="0">
              <a:srgbClr val="808080"/>
            </a:outerShdw>
          </a:effectLst>
        </p:spPr>
        <p:txBody>
          <a:bodyPr wrap="none" lIns="85428" tIns="42724" rIns="85428" bIns="42724" anchor="ctr"/>
          <a:lstStyle/>
          <a:p>
            <a:pPr defTabSz="913031">
              <a:defRPr/>
            </a:pPr>
            <a:endParaRPr lang="en-US">
              <a:solidFill>
                <a:prstClr val="black"/>
              </a:solidFill>
            </a:endParaRPr>
          </a:p>
        </p:txBody>
      </p:sp>
      <p:sp>
        <p:nvSpPr>
          <p:cNvPr id="16399" name="Text Box 16"/>
          <p:cNvSpPr txBox="1">
            <a:spLocks noChangeArrowheads="1"/>
          </p:cNvSpPr>
          <p:nvPr/>
        </p:nvSpPr>
        <p:spPr bwMode="auto">
          <a:xfrm>
            <a:off x="5916177" y="5276751"/>
            <a:ext cx="1763614" cy="3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700" b="0">
                <a:solidFill>
                  <a:prstClr val="black"/>
                </a:solidFill>
                <a:latin typeface="Arial" charset="0"/>
              </a:rPr>
              <a:t>Institute Director</a:t>
            </a:r>
          </a:p>
        </p:txBody>
      </p:sp>
      <p:sp>
        <p:nvSpPr>
          <p:cNvPr id="16400" name="Line 17"/>
          <p:cNvSpPr>
            <a:spLocks noChangeShapeType="1"/>
          </p:cNvSpPr>
          <p:nvPr/>
        </p:nvSpPr>
        <p:spPr bwMode="auto">
          <a:xfrm>
            <a:off x="6727291" y="2114158"/>
            <a:ext cx="0" cy="398859"/>
          </a:xfrm>
          <a:prstGeom prst="line">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txBody>
          <a:bodyPr wrap="none" lIns="85433" tIns="42726" rIns="85433" bIns="42726" anchor="ctr"/>
          <a:lstStyle/>
          <a:p>
            <a:pPr defTabSz="913031"/>
            <a:endParaRPr lang="en-US">
              <a:solidFill>
                <a:prstClr val="black"/>
              </a:solidFill>
            </a:endParaRPr>
          </a:p>
        </p:txBody>
      </p:sp>
      <p:sp>
        <p:nvSpPr>
          <p:cNvPr id="16401" name="Line 18"/>
          <p:cNvSpPr>
            <a:spLocks noChangeShapeType="1"/>
          </p:cNvSpPr>
          <p:nvPr/>
        </p:nvSpPr>
        <p:spPr bwMode="auto">
          <a:xfrm>
            <a:off x="6727291" y="3010098"/>
            <a:ext cx="0" cy="398859"/>
          </a:xfrm>
          <a:prstGeom prst="line">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txBody>
          <a:bodyPr wrap="none" lIns="85433" tIns="42726" rIns="85433" bIns="42726" anchor="ctr"/>
          <a:lstStyle/>
          <a:p>
            <a:pPr defTabSz="913031"/>
            <a:endParaRPr lang="en-US">
              <a:solidFill>
                <a:prstClr val="black"/>
              </a:solidFill>
            </a:endParaRPr>
          </a:p>
        </p:txBody>
      </p:sp>
      <p:sp>
        <p:nvSpPr>
          <p:cNvPr id="16402" name="Line 19"/>
          <p:cNvSpPr>
            <a:spLocks noChangeShapeType="1"/>
          </p:cNvSpPr>
          <p:nvPr/>
        </p:nvSpPr>
        <p:spPr bwMode="auto">
          <a:xfrm>
            <a:off x="6727291" y="3904558"/>
            <a:ext cx="0" cy="398859"/>
          </a:xfrm>
          <a:prstGeom prst="line">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txBody>
          <a:bodyPr wrap="none" lIns="85433" tIns="42726" rIns="85433" bIns="42726" anchor="ctr"/>
          <a:lstStyle/>
          <a:p>
            <a:pPr defTabSz="913031"/>
            <a:endParaRPr lang="en-US">
              <a:solidFill>
                <a:prstClr val="black"/>
              </a:solidFill>
            </a:endParaRPr>
          </a:p>
        </p:txBody>
      </p:sp>
      <p:sp>
        <p:nvSpPr>
          <p:cNvPr id="16403" name="Line 20"/>
          <p:cNvSpPr>
            <a:spLocks noChangeShapeType="1"/>
          </p:cNvSpPr>
          <p:nvPr/>
        </p:nvSpPr>
        <p:spPr bwMode="auto">
          <a:xfrm>
            <a:off x="6727291" y="4800508"/>
            <a:ext cx="0" cy="398859"/>
          </a:xfrm>
          <a:prstGeom prst="line">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txBody>
          <a:bodyPr wrap="none" lIns="85433" tIns="42726" rIns="85433" bIns="42726" anchor="ctr"/>
          <a:lstStyle/>
          <a:p>
            <a:pPr defTabSz="913031"/>
            <a:endParaRPr lang="en-US">
              <a:solidFill>
                <a:prstClr val="black"/>
              </a:solidFill>
            </a:endParaRPr>
          </a:p>
        </p:txBody>
      </p:sp>
      <p:sp>
        <p:nvSpPr>
          <p:cNvPr id="16404" name="Text Box 21"/>
          <p:cNvSpPr txBox="1">
            <a:spLocks noChangeArrowheads="1"/>
          </p:cNvSpPr>
          <p:nvPr/>
        </p:nvSpPr>
        <p:spPr bwMode="auto">
          <a:xfrm>
            <a:off x="5257800" y="2179637"/>
            <a:ext cx="3397747"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500" b="0" dirty="0">
                <a:solidFill>
                  <a:prstClr val="black"/>
                </a:solidFill>
                <a:latin typeface="Arial" charset="0"/>
              </a:rPr>
              <a:t>Assigns to IC &amp;   IRG/Study Section</a:t>
            </a:r>
          </a:p>
        </p:txBody>
      </p:sp>
      <p:sp>
        <p:nvSpPr>
          <p:cNvPr id="16405" name="Text Box 22"/>
          <p:cNvSpPr txBox="1">
            <a:spLocks noChangeArrowheads="1"/>
          </p:cNvSpPr>
          <p:nvPr/>
        </p:nvSpPr>
        <p:spPr bwMode="auto">
          <a:xfrm>
            <a:off x="5474160" y="3084512"/>
            <a:ext cx="2726531"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500" b="0">
                <a:solidFill>
                  <a:prstClr val="black"/>
                </a:solidFill>
                <a:latin typeface="Arial" charset="0"/>
              </a:rPr>
              <a:t>Reviews for      Scientific Merit</a:t>
            </a:r>
          </a:p>
        </p:txBody>
      </p:sp>
      <p:sp>
        <p:nvSpPr>
          <p:cNvPr id="16406" name="Text Box 23"/>
          <p:cNvSpPr txBox="1">
            <a:spLocks noChangeArrowheads="1"/>
          </p:cNvSpPr>
          <p:nvPr/>
        </p:nvSpPr>
        <p:spPr bwMode="auto">
          <a:xfrm>
            <a:off x="5398272" y="3970040"/>
            <a:ext cx="2503289"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500" b="0">
                <a:solidFill>
                  <a:prstClr val="black"/>
                </a:solidFill>
                <a:latin typeface="Arial" charset="0"/>
              </a:rPr>
              <a:t>Evaluates for      Relevance</a:t>
            </a:r>
          </a:p>
        </p:txBody>
      </p:sp>
      <p:sp>
        <p:nvSpPr>
          <p:cNvPr id="16407" name="Text Box 24"/>
          <p:cNvSpPr txBox="1">
            <a:spLocks noChangeArrowheads="1"/>
          </p:cNvSpPr>
          <p:nvPr/>
        </p:nvSpPr>
        <p:spPr bwMode="auto">
          <a:xfrm>
            <a:off x="5352119" y="4874915"/>
            <a:ext cx="2196703"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500" b="0">
                <a:solidFill>
                  <a:prstClr val="black"/>
                </a:solidFill>
                <a:latin typeface="Arial" charset="0"/>
              </a:rPr>
              <a:t>Recommends      Action</a:t>
            </a:r>
          </a:p>
        </p:txBody>
      </p:sp>
      <p:sp>
        <p:nvSpPr>
          <p:cNvPr id="16408" name="Text Box 25"/>
          <p:cNvSpPr txBox="1">
            <a:spLocks noChangeArrowheads="1"/>
          </p:cNvSpPr>
          <p:nvPr/>
        </p:nvSpPr>
        <p:spPr bwMode="auto">
          <a:xfrm>
            <a:off x="5929580" y="5732165"/>
            <a:ext cx="1735336"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500" b="0">
                <a:solidFill>
                  <a:prstClr val="black"/>
                </a:solidFill>
                <a:latin typeface="Arial" charset="0"/>
              </a:rPr>
              <a:t>Takes Final Action</a:t>
            </a:r>
          </a:p>
        </p:txBody>
      </p:sp>
      <p:pic>
        <p:nvPicPr>
          <p:cNvPr id="16409" name="Picture 26" descr="A cartoon image of applicants looking at a computer scre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748" y="3313724"/>
            <a:ext cx="1346895" cy="129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10" name="Text Box 27"/>
          <p:cNvSpPr txBox="1">
            <a:spLocks noChangeArrowheads="1"/>
          </p:cNvSpPr>
          <p:nvPr/>
        </p:nvSpPr>
        <p:spPr bwMode="auto">
          <a:xfrm>
            <a:off x="867928" y="1503974"/>
            <a:ext cx="1820168" cy="605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700" b="0" dirty="0">
                <a:solidFill>
                  <a:prstClr val="black"/>
                </a:solidFill>
                <a:latin typeface="Arial" charset="0"/>
              </a:rPr>
              <a:t>Research</a:t>
            </a:r>
          </a:p>
          <a:p>
            <a:pPr defTabSz="913031">
              <a:spcBef>
                <a:spcPct val="0"/>
              </a:spcBef>
            </a:pPr>
            <a:r>
              <a:rPr lang="en-US" sz="1700" b="0" dirty="0">
                <a:solidFill>
                  <a:prstClr val="black"/>
                </a:solidFill>
                <a:latin typeface="Arial" charset="0"/>
              </a:rPr>
              <a:t>Grant Application</a:t>
            </a:r>
          </a:p>
        </p:txBody>
      </p:sp>
      <p:sp>
        <p:nvSpPr>
          <p:cNvPr id="16411" name="Text Box 28"/>
          <p:cNvSpPr txBox="1">
            <a:spLocks noChangeArrowheads="1"/>
          </p:cNvSpPr>
          <p:nvPr/>
        </p:nvSpPr>
        <p:spPr bwMode="auto">
          <a:xfrm>
            <a:off x="2954498" y="1503974"/>
            <a:ext cx="1808262" cy="605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700" b="0" dirty="0">
                <a:solidFill>
                  <a:prstClr val="black"/>
                </a:solidFill>
                <a:latin typeface="Arial" charset="0"/>
              </a:rPr>
              <a:t>School or Other</a:t>
            </a:r>
          </a:p>
          <a:p>
            <a:pPr defTabSz="913031">
              <a:spcBef>
                <a:spcPct val="0"/>
              </a:spcBef>
            </a:pPr>
            <a:r>
              <a:rPr lang="en-US" sz="1700" b="0" dirty="0">
                <a:solidFill>
                  <a:prstClr val="black"/>
                </a:solidFill>
                <a:latin typeface="Arial" charset="0"/>
              </a:rPr>
              <a:t>Research Center</a:t>
            </a:r>
          </a:p>
        </p:txBody>
      </p:sp>
      <p:sp>
        <p:nvSpPr>
          <p:cNvPr id="16412" name="Text Box 29"/>
          <p:cNvSpPr txBox="1">
            <a:spLocks noChangeArrowheads="1"/>
          </p:cNvSpPr>
          <p:nvPr/>
        </p:nvSpPr>
        <p:spPr bwMode="auto">
          <a:xfrm>
            <a:off x="777143" y="2648460"/>
            <a:ext cx="1594544" cy="557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lnSpc>
                <a:spcPct val="90000"/>
              </a:lnSpc>
              <a:spcBef>
                <a:spcPct val="0"/>
              </a:spcBef>
            </a:pPr>
            <a:r>
              <a:rPr lang="en-US" sz="1700" b="0">
                <a:solidFill>
                  <a:prstClr val="black"/>
                </a:solidFill>
                <a:latin typeface="Arial" charset="0"/>
              </a:rPr>
              <a:t>Initiates</a:t>
            </a:r>
          </a:p>
          <a:p>
            <a:pPr defTabSz="913031">
              <a:lnSpc>
                <a:spcPct val="90000"/>
              </a:lnSpc>
              <a:spcBef>
                <a:spcPct val="0"/>
              </a:spcBef>
            </a:pPr>
            <a:r>
              <a:rPr lang="en-US" sz="1700" b="0">
                <a:solidFill>
                  <a:prstClr val="black"/>
                </a:solidFill>
                <a:latin typeface="Arial" charset="0"/>
              </a:rPr>
              <a:t>Research Idea</a:t>
            </a:r>
          </a:p>
        </p:txBody>
      </p:sp>
      <p:sp>
        <p:nvSpPr>
          <p:cNvPr id="16413" name="Text Box 30"/>
          <p:cNvSpPr txBox="1">
            <a:spLocks noChangeArrowheads="1"/>
          </p:cNvSpPr>
          <p:nvPr/>
        </p:nvSpPr>
        <p:spPr bwMode="auto">
          <a:xfrm>
            <a:off x="777150" y="4735033"/>
            <a:ext cx="1107281" cy="556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lnSpc>
                <a:spcPct val="90000"/>
              </a:lnSpc>
              <a:spcBef>
                <a:spcPct val="0"/>
              </a:spcBef>
            </a:pPr>
            <a:r>
              <a:rPr lang="en-US" sz="1700" b="0">
                <a:solidFill>
                  <a:prstClr val="black"/>
                </a:solidFill>
                <a:latin typeface="Arial" charset="0"/>
              </a:rPr>
              <a:t>Conducts</a:t>
            </a:r>
          </a:p>
          <a:p>
            <a:pPr defTabSz="913031">
              <a:lnSpc>
                <a:spcPct val="90000"/>
              </a:lnSpc>
              <a:spcBef>
                <a:spcPct val="0"/>
              </a:spcBef>
            </a:pPr>
            <a:r>
              <a:rPr lang="en-US" sz="1700" b="0">
                <a:solidFill>
                  <a:prstClr val="black"/>
                </a:solidFill>
                <a:latin typeface="Arial" charset="0"/>
              </a:rPr>
              <a:t>Research</a:t>
            </a:r>
          </a:p>
        </p:txBody>
      </p:sp>
      <p:sp>
        <p:nvSpPr>
          <p:cNvPr id="16414" name="Text Box 31"/>
          <p:cNvSpPr txBox="1">
            <a:spLocks noChangeArrowheads="1"/>
          </p:cNvSpPr>
          <p:nvPr/>
        </p:nvSpPr>
        <p:spPr bwMode="auto">
          <a:xfrm>
            <a:off x="2628565" y="4041481"/>
            <a:ext cx="1727894" cy="3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700" b="0">
                <a:solidFill>
                  <a:prstClr val="black"/>
                </a:solidFill>
                <a:latin typeface="Arial" charset="0"/>
              </a:rPr>
              <a:t>Allocates Funds</a:t>
            </a:r>
          </a:p>
        </p:txBody>
      </p:sp>
      <p:sp>
        <p:nvSpPr>
          <p:cNvPr id="16415" name="Text Box 32"/>
          <p:cNvSpPr txBox="1">
            <a:spLocks noChangeArrowheads="1"/>
          </p:cNvSpPr>
          <p:nvPr/>
        </p:nvSpPr>
        <p:spPr bwMode="auto">
          <a:xfrm>
            <a:off x="2537779" y="2874681"/>
            <a:ext cx="2256234" cy="3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423" tIns="42721" rIns="85423" bIns="42721">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defTabSz="913031">
              <a:spcBef>
                <a:spcPct val="0"/>
              </a:spcBef>
            </a:pPr>
            <a:r>
              <a:rPr lang="en-US" sz="1700" dirty="0">
                <a:solidFill>
                  <a:srgbClr val="E57200"/>
                </a:solidFill>
                <a:latin typeface="Arial" charset="0"/>
              </a:rPr>
              <a:t>Submits Application</a:t>
            </a:r>
          </a:p>
        </p:txBody>
      </p:sp>
      <p:sp>
        <p:nvSpPr>
          <p:cNvPr id="16416" name="Freeform 33"/>
          <p:cNvSpPr>
            <a:spLocks/>
          </p:cNvSpPr>
          <p:nvPr/>
        </p:nvSpPr>
        <p:spPr bwMode="auto">
          <a:xfrm>
            <a:off x="2393433" y="3301817"/>
            <a:ext cx="1174253" cy="635497"/>
          </a:xfrm>
          <a:custGeom>
            <a:avLst/>
            <a:gdLst>
              <a:gd name="T0" fmla="*/ 0 w 739"/>
              <a:gd name="T1" fmla="*/ 2147483647 h 400"/>
              <a:gd name="T2" fmla="*/ 2147483647 w 739"/>
              <a:gd name="T3" fmla="*/ 2147483647 h 400"/>
              <a:gd name="T4" fmla="*/ 2147483647 w 739"/>
              <a:gd name="T5" fmla="*/ 0 h 400"/>
              <a:gd name="T6" fmla="*/ 0 60000 65536"/>
              <a:gd name="T7" fmla="*/ 0 60000 65536"/>
              <a:gd name="T8" fmla="*/ 0 60000 65536"/>
              <a:gd name="T9" fmla="*/ 0 w 739"/>
              <a:gd name="T10" fmla="*/ 0 h 400"/>
              <a:gd name="T11" fmla="*/ 739 w 739"/>
              <a:gd name="T12" fmla="*/ 400 h 400"/>
            </a:gdLst>
            <a:ahLst/>
            <a:cxnLst>
              <a:cxn ang="T6">
                <a:pos x="T0" y="T1"/>
              </a:cxn>
              <a:cxn ang="T7">
                <a:pos x="T2" y="T3"/>
              </a:cxn>
              <a:cxn ang="T8">
                <a:pos x="T4" y="T5"/>
              </a:cxn>
            </a:cxnLst>
            <a:rect l="T9" t="T10" r="T11" b="T12"/>
            <a:pathLst>
              <a:path w="739" h="400">
                <a:moveTo>
                  <a:pt x="0" y="400"/>
                </a:moveTo>
                <a:cubicBezTo>
                  <a:pt x="101" y="388"/>
                  <a:pt x="485" y="390"/>
                  <a:pt x="608" y="323"/>
                </a:cubicBezTo>
                <a:cubicBezTo>
                  <a:pt x="731" y="256"/>
                  <a:pt x="712" y="67"/>
                  <a:pt x="739" y="0"/>
                </a:cubicBezTo>
              </a:path>
            </a:pathLst>
          </a:custGeom>
          <a:noFill/>
          <a:ln w="31750">
            <a:solidFill>
              <a:schemeClr val="tx1"/>
            </a:solidFill>
            <a:round/>
            <a:headEnd/>
            <a:tailEnd type="stealth" w="med" len="med"/>
          </a:ln>
          <a:extLst>
            <a:ext uri="{909E8E84-426E-40DD-AFC4-6F175D3DCCD1}">
              <a14:hiddenFill xmlns:a14="http://schemas.microsoft.com/office/drawing/2010/main">
                <a:solidFill>
                  <a:srgbClr val="FFFFFF"/>
                </a:solidFill>
              </a14:hiddenFill>
            </a:ext>
          </a:extLst>
        </p:spPr>
        <p:txBody>
          <a:bodyPr wrap="none" lIns="85428" tIns="42724" rIns="85428" bIns="42724" anchor="ctr"/>
          <a:lstStyle/>
          <a:p>
            <a:pPr defTabSz="913031"/>
            <a:endParaRPr lang="en-US">
              <a:solidFill>
                <a:prstClr val="black"/>
              </a:solidFill>
            </a:endParaRPr>
          </a:p>
        </p:txBody>
      </p:sp>
      <p:sp>
        <p:nvSpPr>
          <p:cNvPr id="16417" name="Freeform 34"/>
          <p:cNvSpPr>
            <a:spLocks/>
          </p:cNvSpPr>
          <p:nvPr/>
        </p:nvSpPr>
        <p:spPr bwMode="auto">
          <a:xfrm>
            <a:off x="3664408" y="4423982"/>
            <a:ext cx="1428750" cy="1044773"/>
          </a:xfrm>
          <a:custGeom>
            <a:avLst/>
            <a:gdLst>
              <a:gd name="T0" fmla="*/ 2147483647 w 899"/>
              <a:gd name="T1" fmla="*/ 2147483647 h 658"/>
              <a:gd name="T2" fmla="*/ 2147483647 w 899"/>
              <a:gd name="T3" fmla="*/ 2147483647 h 658"/>
              <a:gd name="T4" fmla="*/ 2147483647 w 899"/>
              <a:gd name="T5" fmla="*/ 0 h 658"/>
              <a:gd name="T6" fmla="*/ 0 60000 65536"/>
              <a:gd name="T7" fmla="*/ 0 60000 65536"/>
              <a:gd name="T8" fmla="*/ 0 60000 65536"/>
              <a:gd name="T9" fmla="*/ 0 w 899"/>
              <a:gd name="T10" fmla="*/ 0 h 658"/>
              <a:gd name="T11" fmla="*/ 899 w 899"/>
              <a:gd name="T12" fmla="*/ 658 h 658"/>
            </a:gdLst>
            <a:ahLst/>
            <a:cxnLst>
              <a:cxn ang="T6">
                <a:pos x="T0" y="T1"/>
              </a:cxn>
              <a:cxn ang="T7">
                <a:pos x="T2" y="T3"/>
              </a:cxn>
              <a:cxn ang="T8">
                <a:pos x="T4" y="T5"/>
              </a:cxn>
            </a:cxnLst>
            <a:rect l="T9" t="T10" r="T11" b="T12"/>
            <a:pathLst>
              <a:path w="899" h="658">
                <a:moveTo>
                  <a:pt x="899" y="631"/>
                </a:moveTo>
                <a:cubicBezTo>
                  <a:pt x="773" y="618"/>
                  <a:pt x="282" y="658"/>
                  <a:pt x="141" y="553"/>
                </a:cubicBezTo>
                <a:cubicBezTo>
                  <a:pt x="0" y="448"/>
                  <a:pt x="71" y="115"/>
                  <a:pt x="53" y="0"/>
                </a:cubicBezTo>
              </a:path>
            </a:pathLst>
          </a:custGeom>
          <a:noFill/>
          <a:ln w="31750">
            <a:solidFill>
              <a:schemeClr val="tx1"/>
            </a:solidFill>
            <a:round/>
            <a:headEnd/>
            <a:tailEnd type="stealth" w="med" len="med"/>
          </a:ln>
          <a:extLst>
            <a:ext uri="{909E8E84-426E-40DD-AFC4-6F175D3DCCD1}">
              <a14:hiddenFill xmlns:a14="http://schemas.microsoft.com/office/drawing/2010/main">
                <a:solidFill>
                  <a:srgbClr val="FFFFFF"/>
                </a:solidFill>
              </a14:hiddenFill>
            </a:ext>
          </a:extLst>
        </p:spPr>
        <p:txBody>
          <a:bodyPr wrap="none" lIns="85428" tIns="42724" rIns="85428" bIns="42724" anchor="ctr"/>
          <a:lstStyle/>
          <a:p>
            <a:pPr defTabSz="913031"/>
            <a:endParaRPr lang="en-US">
              <a:solidFill>
                <a:prstClr val="black"/>
              </a:solidFill>
            </a:endParaRPr>
          </a:p>
        </p:txBody>
      </p:sp>
      <p:sp>
        <p:nvSpPr>
          <p:cNvPr id="16418" name="Freeform 35"/>
          <p:cNvSpPr>
            <a:spLocks/>
          </p:cNvSpPr>
          <p:nvPr/>
        </p:nvSpPr>
        <p:spPr bwMode="auto">
          <a:xfrm>
            <a:off x="2128502" y="4423982"/>
            <a:ext cx="1123652" cy="663773"/>
          </a:xfrm>
          <a:custGeom>
            <a:avLst/>
            <a:gdLst>
              <a:gd name="T0" fmla="*/ 2147483647 w 708"/>
              <a:gd name="T1" fmla="*/ 0 h 418"/>
              <a:gd name="T2" fmla="*/ 2147483647 w 708"/>
              <a:gd name="T3" fmla="*/ 2147483647 h 418"/>
              <a:gd name="T4" fmla="*/ 0 w 708"/>
              <a:gd name="T5" fmla="*/ 2147483647 h 418"/>
              <a:gd name="T6" fmla="*/ 0 60000 65536"/>
              <a:gd name="T7" fmla="*/ 0 60000 65536"/>
              <a:gd name="T8" fmla="*/ 0 60000 65536"/>
              <a:gd name="T9" fmla="*/ 0 w 708"/>
              <a:gd name="T10" fmla="*/ 0 h 418"/>
              <a:gd name="T11" fmla="*/ 708 w 708"/>
              <a:gd name="T12" fmla="*/ 418 h 418"/>
            </a:gdLst>
            <a:ahLst/>
            <a:cxnLst>
              <a:cxn ang="T6">
                <a:pos x="T0" y="T1"/>
              </a:cxn>
              <a:cxn ang="T7">
                <a:pos x="T2" y="T3"/>
              </a:cxn>
              <a:cxn ang="T8">
                <a:pos x="T4" y="T5"/>
              </a:cxn>
            </a:cxnLst>
            <a:rect l="T9" t="T10" r="T11" b="T12"/>
            <a:pathLst>
              <a:path w="708" h="418">
                <a:moveTo>
                  <a:pt x="682" y="0"/>
                </a:moveTo>
                <a:cubicBezTo>
                  <a:pt x="667" y="58"/>
                  <a:pt x="708" y="284"/>
                  <a:pt x="594" y="351"/>
                </a:cubicBezTo>
                <a:cubicBezTo>
                  <a:pt x="480" y="418"/>
                  <a:pt x="124" y="390"/>
                  <a:pt x="0" y="400"/>
                </a:cubicBezTo>
              </a:path>
            </a:pathLst>
          </a:custGeom>
          <a:noFill/>
          <a:ln w="31750">
            <a:solidFill>
              <a:schemeClr val="tx1"/>
            </a:solidFill>
            <a:round/>
            <a:headEnd/>
            <a:tailEnd type="stealth" w="med" len="med"/>
          </a:ln>
          <a:extLst>
            <a:ext uri="{909E8E84-426E-40DD-AFC4-6F175D3DCCD1}">
              <a14:hiddenFill xmlns:a14="http://schemas.microsoft.com/office/drawing/2010/main">
                <a:solidFill>
                  <a:srgbClr val="FFFFFF"/>
                </a:solidFill>
              </a14:hiddenFill>
            </a:ext>
          </a:extLst>
        </p:spPr>
        <p:txBody>
          <a:bodyPr wrap="none" lIns="85428" tIns="42724" rIns="85428" bIns="42724" anchor="ctr"/>
          <a:lstStyle/>
          <a:p>
            <a:pPr defTabSz="913031"/>
            <a:endParaRPr lang="en-US">
              <a:solidFill>
                <a:prstClr val="black"/>
              </a:solidFill>
            </a:endParaRPr>
          </a:p>
        </p:txBody>
      </p:sp>
      <p:sp>
        <p:nvSpPr>
          <p:cNvPr id="16419" name="Freeform 36"/>
          <p:cNvSpPr>
            <a:spLocks/>
          </p:cNvSpPr>
          <p:nvPr/>
        </p:nvSpPr>
        <p:spPr bwMode="auto">
          <a:xfrm>
            <a:off x="3707568" y="2179653"/>
            <a:ext cx="1382614" cy="669727"/>
          </a:xfrm>
          <a:custGeom>
            <a:avLst/>
            <a:gdLst>
              <a:gd name="T0" fmla="*/ 0 w 871"/>
              <a:gd name="T1" fmla="*/ 2147483647 h 422"/>
              <a:gd name="T2" fmla="*/ 2147483647 w 871"/>
              <a:gd name="T3" fmla="*/ 2147483647 h 422"/>
              <a:gd name="T4" fmla="*/ 2147483647 w 871"/>
              <a:gd name="T5" fmla="*/ 0 h 422"/>
              <a:gd name="T6" fmla="*/ 0 60000 65536"/>
              <a:gd name="T7" fmla="*/ 0 60000 65536"/>
              <a:gd name="T8" fmla="*/ 0 60000 65536"/>
              <a:gd name="T9" fmla="*/ 0 w 871"/>
              <a:gd name="T10" fmla="*/ 0 h 422"/>
              <a:gd name="T11" fmla="*/ 871 w 871"/>
              <a:gd name="T12" fmla="*/ 422 h 422"/>
            </a:gdLst>
            <a:ahLst/>
            <a:cxnLst>
              <a:cxn ang="T6">
                <a:pos x="T0" y="T1"/>
              </a:cxn>
              <a:cxn ang="T7">
                <a:pos x="T2" y="T3"/>
              </a:cxn>
              <a:cxn ang="T8">
                <a:pos x="T4" y="T5"/>
              </a:cxn>
            </a:cxnLst>
            <a:rect l="T9" t="T10" r="T11" b="T12"/>
            <a:pathLst>
              <a:path w="871" h="422">
                <a:moveTo>
                  <a:pt x="0" y="422"/>
                </a:moveTo>
                <a:cubicBezTo>
                  <a:pt x="35" y="392"/>
                  <a:pt x="58" y="311"/>
                  <a:pt x="203" y="241"/>
                </a:cubicBezTo>
                <a:cubicBezTo>
                  <a:pt x="348" y="171"/>
                  <a:pt x="732" y="50"/>
                  <a:pt x="871" y="0"/>
                </a:cubicBezTo>
              </a:path>
            </a:pathLst>
          </a:custGeom>
          <a:noFill/>
          <a:ln w="31750">
            <a:solidFill>
              <a:schemeClr val="tx1"/>
            </a:solidFill>
            <a:round/>
            <a:headEnd/>
            <a:tailEnd type="stealth" w="med" len="med"/>
          </a:ln>
          <a:extLst>
            <a:ext uri="{909E8E84-426E-40DD-AFC4-6F175D3DCCD1}">
              <a14:hiddenFill xmlns:a14="http://schemas.microsoft.com/office/drawing/2010/main">
                <a:solidFill>
                  <a:srgbClr val="FFFFFF"/>
                </a:solidFill>
              </a14:hiddenFill>
            </a:ext>
          </a:extLst>
        </p:spPr>
        <p:txBody>
          <a:bodyPr wrap="none" lIns="85428" tIns="42724" rIns="85428" bIns="42724" anchor="ctr"/>
          <a:lstStyle/>
          <a:p>
            <a:pPr defTabSz="913031"/>
            <a:endParaRPr lang="en-US">
              <a:solidFill>
                <a:prstClr val="black"/>
              </a:solidFill>
            </a:endParaRPr>
          </a:p>
        </p:txBody>
      </p:sp>
      <p:sp>
        <p:nvSpPr>
          <p:cNvPr id="16420" name="Rectangle 37"/>
          <p:cNvSpPr>
            <a:spLocks noGrp="1" noChangeArrowheads="1"/>
          </p:cNvSpPr>
          <p:nvPr>
            <p:ph type="title"/>
          </p:nvPr>
        </p:nvSpPr>
        <p:spPr>
          <a:xfrm>
            <a:off x="741440" y="152400"/>
            <a:ext cx="7160121" cy="532805"/>
          </a:xfrm>
        </p:spPr>
        <p:txBody>
          <a:bodyPr/>
          <a:lstStyle/>
          <a:p>
            <a:pPr eaLnBrk="1" hangingPunct="1"/>
            <a:r>
              <a:rPr lang="en-US" sz="2600" b="1" dirty="0"/>
              <a:t>Review Process for a Research Grant</a:t>
            </a:r>
          </a:p>
        </p:txBody>
      </p:sp>
    </p:spTree>
    <p:extLst>
      <p:ext uri="{BB962C8B-B14F-4D97-AF65-F5344CB8AC3E}">
        <p14:creationId xmlns:p14="http://schemas.microsoft.com/office/powerpoint/2010/main" val="7003273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body" sz="half" idx="2"/>
          </p:nvPr>
        </p:nvSpPr>
        <p:spPr>
          <a:xfrm>
            <a:off x="5332412" y="2438400"/>
            <a:ext cx="3582988" cy="3505200"/>
          </a:xfrm>
        </p:spPr>
        <p:txBody>
          <a:bodyPr/>
          <a:lstStyle/>
          <a:p>
            <a:pPr marL="203174" indent="-203174" eaLnBrk="1" hangingPunct="1">
              <a:lnSpc>
                <a:spcPct val="90000"/>
              </a:lnSpc>
              <a:spcBef>
                <a:spcPct val="60000"/>
              </a:spcBef>
            </a:pPr>
            <a:r>
              <a:rPr lang="en-US" sz="2100" b="0" dirty="0" smtClean="0"/>
              <a:t>Receives all NIH  applications</a:t>
            </a:r>
          </a:p>
          <a:p>
            <a:pPr marL="203174" indent="-203174" eaLnBrk="1" hangingPunct="1">
              <a:lnSpc>
                <a:spcPct val="90000"/>
              </a:lnSpc>
              <a:spcBef>
                <a:spcPct val="60000"/>
              </a:spcBef>
            </a:pPr>
            <a:r>
              <a:rPr lang="en-US" sz="2100" b="0" dirty="0" smtClean="0"/>
              <a:t>Refers them to NIH  Institutes/Centers and to scientific review groups</a:t>
            </a:r>
          </a:p>
          <a:p>
            <a:pPr marL="203174" indent="-203174" eaLnBrk="1" hangingPunct="1">
              <a:lnSpc>
                <a:spcPct val="90000"/>
              </a:lnSpc>
              <a:spcBef>
                <a:spcPct val="60000"/>
              </a:spcBef>
            </a:pPr>
            <a:r>
              <a:rPr lang="en-US" sz="2100" b="0" dirty="0" smtClean="0"/>
              <a:t>Reviews for scientific merit about 70% of all NIH applications </a:t>
            </a:r>
          </a:p>
        </p:txBody>
      </p:sp>
      <p:sp>
        <p:nvSpPr>
          <p:cNvPr id="12292" name="Text Box 8"/>
          <p:cNvSpPr txBox="1">
            <a:spLocks noChangeArrowheads="1"/>
          </p:cNvSpPr>
          <p:nvPr/>
        </p:nvSpPr>
        <p:spPr bwMode="auto">
          <a:xfrm>
            <a:off x="1143000" y="1477367"/>
            <a:ext cx="4670890" cy="440385"/>
          </a:xfrm>
          <a:prstGeom prst="rect">
            <a:avLst/>
          </a:prstGeom>
          <a:noFill/>
          <a:ln w="9525">
            <a:noFill/>
            <a:miter lim="800000"/>
            <a:headEnd/>
            <a:tailEnd/>
          </a:ln>
        </p:spPr>
        <p:txBody>
          <a:bodyPr wrap="none" lIns="85596" tIns="42803" rIns="85596" bIns="42803">
            <a:spAutoFit/>
          </a:bodyPr>
          <a:lstStyle/>
          <a:p>
            <a:pPr eaLnBrk="0" hangingPunct="0"/>
            <a:r>
              <a:rPr lang="en-US" sz="2300" b="1" dirty="0" smtClean="0">
                <a:solidFill>
                  <a:srgbClr val="688B2D"/>
                </a:solidFill>
                <a:latin typeface="+mn-lt"/>
              </a:rPr>
              <a:t>The Center for Scientific Review</a:t>
            </a:r>
            <a:endParaRPr lang="en-US" sz="2300" b="1" dirty="0">
              <a:solidFill>
                <a:srgbClr val="688B2D"/>
              </a:solidFill>
              <a:latin typeface="+mn-lt"/>
            </a:endParaRPr>
          </a:p>
        </p:txBody>
      </p:sp>
      <p:pic>
        <p:nvPicPr>
          <p:cNvPr id="12293" name="Picture 6" descr="DSC01059.JPG"/>
          <p:cNvPicPr>
            <a:picLocks noChangeAspect="1"/>
          </p:cNvPicPr>
          <p:nvPr/>
        </p:nvPicPr>
        <p:blipFill>
          <a:blip r:embed="rId3" cstate="print"/>
          <a:srcRect/>
          <a:stretch>
            <a:fillRect/>
          </a:stretch>
        </p:blipFill>
        <p:spPr bwMode="auto">
          <a:xfrm>
            <a:off x="1219200" y="2209800"/>
            <a:ext cx="4064000" cy="3048000"/>
          </a:xfrm>
          <a:prstGeom prst="rect">
            <a:avLst/>
          </a:prstGeom>
          <a:noFill/>
          <a:ln w="9525">
            <a:noFill/>
            <a:miter lim="800000"/>
            <a:headEnd/>
            <a:tailEnd/>
          </a:ln>
        </p:spPr>
      </p:pic>
      <p:sp>
        <p:nvSpPr>
          <p:cNvPr id="2" name="Title 1"/>
          <p:cNvSpPr>
            <a:spLocks noGrp="1"/>
          </p:cNvSpPr>
          <p:nvPr>
            <p:ph type="title"/>
          </p:nvPr>
        </p:nvSpPr>
        <p:spPr>
          <a:xfrm>
            <a:off x="609600" y="381000"/>
            <a:ext cx="7162800" cy="533400"/>
          </a:xfrm>
        </p:spPr>
        <p:txBody>
          <a:bodyPr>
            <a:noAutofit/>
          </a:bodyPr>
          <a:lstStyle/>
          <a:p>
            <a:r>
              <a:rPr lang="en-US" b="1" dirty="0" smtClean="0"/>
              <a:t>The Gateway for NIH Grant Applications</a:t>
            </a:r>
            <a:endParaRPr lang="en-US" b="1" dirty="0"/>
          </a:p>
        </p:txBody>
      </p:sp>
    </p:spTree>
    <p:extLst>
      <p:ext uri="{BB962C8B-B14F-4D97-AF65-F5344CB8AC3E}">
        <p14:creationId xmlns:p14="http://schemas.microsoft.com/office/powerpoint/2010/main" val="397020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304800"/>
            <a:ext cx="6963668" cy="837902"/>
          </a:xfrm>
        </p:spPr>
        <p:txBody>
          <a:bodyPr/>
          <a:lstStyle/>
          <a:p>
            <a:pPr eaLnBrk="1" hangingPunct="1"/>
            <a:r>
              <a:rPr lang="en-US" sz="2600" dirty="0"/>
              <a:t>CSR Peer Review – Fiscal Year </a:t>
            </a:r>
            <a:r>
              <a:rPr lang="en-US" sz="2600" dirty="0" smtClean="0"/>
              <a:t>2013</a:t>
            </a:r>
            <a:endParaRPr lang="en-US" sz="2600" dirty="0">
              <a:solidFill>
                <a:srgbClr val="FF0000"/>
              </a:solidFill>
            </a:endParaRPr>
          </a:p>
        </p:txBody>
      </p:sp>
      <p:sp>
        <p:nvSpPr>
          <p:cNvPr id="21507" name="Rectangle 3"/>
          <p:cNvSpPr>
            <a:spLocks noGrp="1" noChangeArrowheads="1"/>
          </p:cNvSpPr>
          <p:nvPr>
            <p:ph idx="1"/>
          </p:nvPr>
        </p:nvSpPr>
        <p:spPr>
          <a:xfrm>
            <a:off x="1371600" y="1752600"/>
            <a:ext cx="6502301" cy="4191000"/>
          </a:xfrm>
        </p:spPr>
        <p:txBody>
          <a:bodyPr/>
          <a:lstStyle/>
          <a:p>
            <a:pPr eaLnBrk="1" hangingPunct="1"/>
            <a:r>
              <a:rPr lang="en-US" sz="2300" dirty="0" smtClean="0"/>
              <a:t>84,000 </a:t>
            </a:r>
            <a:r>
              <a:rPr lang="en-US" sz="2300" dirty="0"/>
              <a:t>applications received</a:t>
            </a:r>
          </a:p>
          <a:p>
            <a:pPr eaLnBrk="1" hangingPunct="1">
              <a:buFontTx/>
              <a:buNone/>
            </a:pPr>
            <a:endParaRPr lang="en-US" sz="1100" dirty="0"/>
          </a:p>
          <a:p>
            <a:pPr eaLnBrk="1" hangingPunct="1"/>
            <a:r>
              <a:rPr lang="en-US" sz="2300" dirty="0" smtClean="0"/>
              <a:t>17,000 </a:t>
            </a:r>
            <a:r>
              <a:rPr lang="en-US" sz="2300" dirty="0"/>
              <a:t>reviewers</a:t>
            </a:r>
          </a:p>
          <a:p>
            <a:pPr eaLnBrk="1" hangingPunct="1">
              <a:buFontTx/>
              <a:buNone/>
            </a:pPr>
            <a:endParaRPr lang="en-US" sz="1100" dirty="0"/>
          </a:p>
          <a:p>
            <a:pPr eaLnBrk="1" hangingPunct="1"/>
            <a:r>
              <a:rPr lang="en-US" sz="2300" dirty="0" smtClean="0"/>
              <a:t>236 </a:t>
            </a:r>
            <a:r>
              <a:rPr lang="en-US" sz="2300" dirty="0"/>
              <a:t>Scientific Review Officers</a:t>
            </a:r>
          </a:p>
          <a:p>
            <a:pPr eaLnBrk="1" hangingPunct="1">
              <a:buFontTx/>
              <a:buNone/>
            </a:pPr>
            <a:endParaRPr lang="en-US" sz="1100" dirty="0"/>
          </a:p>
          <a:p>
            <a:pPr eaLnBrk="1" hangingPunct="1"/>
            <a:r>
              <a:rPr lang="en-US" sz="2300" dirty="0"/>
              <a:t>1,500 review meetings</a:t>
            </a:r>
          </a:p>
          <a:p>
            <a:pPr eaLnBrk="1" hangingPunct="1">
              <a:buFontTx/>
              <a:buNone/>
            </a:pPr>
            <a:endParaRPr lang="en-US" sz="1100" dirty="0"/>
          </a:p>
          <a:p>
            <a:pPr eaLnBrk="1" hangingPunct="1">
              <a:buFontTx/>
              <a:buNone/>
            </a:pPr>
            <a:endParaRPr lang="en-US" sz="1100" dirty="0"/>
          </a:p>
        </p:txBody>
      </p:sp>
    </p:spTree>
    <p:extLst>
      <p:ext uri="{BB962C8B-B14F-4D97-AF65-F5344CB8AC3E}">
        <p14:creationId xmlns:p14="http://schemas.microsoft.com/office/powerpoint/2010/main" val="2794737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CSR Mission </a:t>
            </a:r>
            <a:endParaRPr lang="en-US" dirty="0"/>
          </a:p>
        </p:txBody>
      </p:sp>
      <p:sp>
        <p:nvSpPr>
          <p:cNvPr id="3" name="Content Placeholder 2"/>
          <p:cNvSpPr>
            <a:spLocks noGrp="1"/>
          </p:cNvSpPr>
          <p:nvPr>
            <p:ph idx="1"/>
          </p:nvPr>
        </p:nvSpPr>
        <p:spPr>
          <a:xfrm>
            <a:off x="762000" y="2667000"/>
            <a:ext cx="7315200" cy="1447800"/>
          </a:xfrm>
        </p:spPr>
        <p:txBody>
          <a:bodyPr/>
          <a:lstStyle/>
          <a:p>
            <a:pPr marL="0" indent="0">
              <a:buNone/>
            </a:pPr>
            <a:r>
              <a:rPr lang="en-US" dirty="0"/>
              <a:t>To see that NIH grant applications receive fair, independent, expert, and timely reviews – free from inappropriate influences – so NIH can fund the most promising research. </a:t>
            </a:r>
          </a:p>
          <a:p>
            <a:pPr marL="0" indent="0">
              <a:buNone/>
            </a:pPr>
            <a:endParaRPr lang="en-US" dirty="0"/>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219200"/>
            <a:ext cx="7811387" cy="1219200"/>
          </a:xfrm>
          <a:prstGeom prst="rect">
            <a:avLst/>
          </a:prstGeom>
        </p:spPr>
      </p:pic>
    </p:spTree>
    <p:extLst>
      <p:ext uri="{BB962C8B-B14F-4D97-AF65-F5344CB8AC3E}">
        <p14:creationId xmlns:p14="http://schemas.microsoft.com/office/powerpoint/2010/main" val="455216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Help Get Your Application to an Appropriate </a:t>
            </a:r>
            <a:r>
              <a:rPr lang="en-US" smtClean="0"/>
              <a:t>Review Group</a:t>
            </a:r>
            <a:endParaRPr lang="en-US" dirty="0">
              <a:latin typeface="+mj-lt"/>
            </a:endParaRPr>
          </a:p>
        </p:txBody>
      </p:sp>
      <p:sp>
        <p:nvSpPr>
          <p:cNvPr id="3" name="Subtitle 2"/>
          <p:cNvSpPr>
            <a:spLocks noGrp="1"/>
          </p:cNvSpPr>
          <p:nvPr>
            <p:ph type="subTitle" idx="1"/>
          </p:nvPr>
        </p:nvSpPr>
        <p:spPr>
          <a:xfrm>
            <a:off x="1066800" y="3810000"/>
            <a:ext cx="6400800" cy="1600200"/>
          </a:xfrm>
        </p:spPr>
        <p:txBody>
          <a:bodyPr/>
          <a:lstStyle/>
          <a:p>
            <a:endParaRPr lang="en-US" dirty="0"/>
          </a:p>
        </p:txBody>
      </p:sp>
    </p:spTree>
    <p:extLst>
      <p:ext uri="{BB962C8B-B14F-4D97-AF65-F5344CB8AC3E}">
        <p14:creationId xmlns:p14="http://schemas.microsoft.com/office/powerpoint/2010/main" val="1313316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533400" y="381000"/>
            <a:ext cx="7161609" cy="532805"/>
          </a:xfrm>
        </p:spPr>
        <p:txBody>
          <a:bodyPr/>
          <a:lstStyle/>
          <a:p>
            <a:pPr eaLnBrk="1" hangingPunct="1"/>
            <a:r>
              <a:rPr lang="en-US" sz="2600" dirty="0"/>
              <a:t>Your Application is Assigned to . . .</a:t>
            </a:r>
          </a:p>
        </p:txBody>
      </p:sp>
      <p:sp>
        <p:nvSpPr>
          <p:cNvPr id="39938" name="Rectangle 2"/>
          <p:cNvSpPr>
            <a:spLocks noGrp="1" noChangeArrowheads="1"/>
          </p:cNvSpPr>
          <p:nvPr>
            <p:ph idx="1"/>
          </p:nvPr>
        </p:nvSpPr>
        <p:spPr>
          <a:xfrm>
            <a:off x="5105400" y="2591098"/>
            <a:ext cx="4067473" cy="1524000"/>
          </a:xfrm>
        </p:spPr>
        <p:txBody>
          <a:bodyPr/>
          <a:lstStyle/>
          <a:p>
            <a:pPr marL="245327" indent="-245327">
              <a:spcBef>
                <a:spcPct val="70000"/>
              </a:spcBef>
            </a:pPr>
            <a:r>
              <a:rPr lang="en-US" dirty="0"/>
              <a:t>A Scientific Review Group</a:t>
            </a:r>
          </a:p>
          <a:p>
            <a:pPr marL="245327" indent="-245327">
              <a:spcBef>
                <a:spcPct val="70000"/>
              </a:spcBef>
              <a:buNone/>
            </a:pPr>
            <a:endParaRPr lang="en-US" sz="100" dirty="0"/>
          </a:p>
          <a:p>
            <a:pPr marL="245327" indent="-245327">
              <a:spcBef>
                <a:spcPct val="70000"/>
              </a:spcBef>
            </a:pPr>
            <a:r>
              <a:rPr lang="en-US" dirty="0"/>
              <a:t>An Institute or Center</a:t>
            </a:r>
          </a:p>
        </p:txBody>
      </p:sp>
      <p:pic>
        <p:nvPicPr>
          <p:cNvPr id="39940" name="Picture 3" descr="Photo of a CSR scientist in CSR's Division of Reciept and Referral sitting at his computer work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1155" y="1828800"/>
            <a:ext cx="4372193" cy="3048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74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z="2400" dirty="0"/>
              <a:t>Help Your Application Get to the Right Study Section</a:t>
            </a:r>
          </a:p>
        </p:txBody>
      </p:sp>
      <p:sp>
        <p:nvSpPr>
          <p:cNvPr id="5" name="Content Placeholder 4"/>
          <p:cNvSpPr>
            <a:spLocks noGrp="1"/>
          </p:cNvSpPr>
          <p:nvPr>
            <p:ph idx="1"/>
          </p:nvPr>
        </p:nvSpPr>
        <p:spPr/>
        <p:txBody>
          <a:bodyPr/>
          <a:lstStyle/>
          <a:p>
            <a:endParaRPr lang="en-US"/>
          </a:p>
        </p:txBody>
      </p:sp>
      <p:sp>
        <p:nvSpPr>
          <p:cNvPr id="31747" name="TextBox 4"/>
          <p:cNvSpPr txBox="1">
            <a:spLocks noChangeArrowheads="1"/>
          </p:cNvSpPr>
          <p:nvPr/>
        </p:nvSpPr>
        <p:spPr bwMode="auto">
          <a:xfrm>
            <a:off x="2665182" y="4942178"/>
            <a:ext cx="3504902" cy="430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87" tIns="45587" rIns="91187" bIns="45587">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eaLnBrk="1" hangingPunct="1"/>
            <a:r>
              <a:rPr lang="en-US" sz="2200" b="0" dirty="0">
                <a:latin typeface="Arial" charset="0"/>
                <a:cs typeface="Arial" charset="0"/>
                <a:hlinkClick r:id="rId3"/>
              </a:rPr>
              <a:t>http://www.csr.nih.gov/</a:t>
            </a:r>
            <a:r>
              <a:rPr lang="en-US" sz="2200" b="0" dirty="0">
                <a:latin typeface="Arial" charset="0"/>
                <a:cs typeface="Arial" charset="0"/>
              </a:rPr>
              <a:t> </a:t>
            </a:r>
          </a:p>
        </p:txBody>
      </p:sp>
      <p:pic>
        <p:nvPicPr>
          <p:cNvPr id="31748" name="Picture 1" descr="An image of a part of the CSR Web homepage entitled &quot;Find a Study Section.&quot;  The image includes the text &quot;Applications are reviewed in Study Sections (Scientific Review Group, SRG). Integrated Review Groups (IRGs) are clusters of Study Sections based on scientific discipline.  The image includes a search box that asks users to insert key word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3048000"/>
            <a:ext cx="5250656" cy="189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2" descr="A photo of a diverse group of reviewers discussing a grant application."/>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9761" y="1267222"/>
            <a:ext cx="2692039" cy="151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Photo of CSR reviewers discussing an application at a meeting table."/>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51906" y="1241822"/>
            <a:ext cx="2691694" cy="1514078"/>
          </a:xfrm>
          <a:prstGeom prst="rect">
            <a:avLst/>
          </a:prstGeom>
        </p:spPr>
      </p:pic>
      <p:pic>
        <p:nvPicPr>
          <p:cNvPr id="4" name="Picture 3" descr="Photo of CSR reviewers discussing an application at a meeting table."/>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70084" y="1241822"/>
            <a:ext cx="2669116" cy="1501378"/>
          </a:xfrm>
          <a:prstGeom prst="rect">
            <a:avLst/>
          </a:prstGeom>
        </p:spPr>
      </p:pic>
    </p:spTree>
    <p:extLst>
      <p:ext uri="{BB962C8B-B14F-4D97-AF65-F5344CB8AC3E}">
        <p14:creationId xmlns:p14="http://schemas.microsoft.com/office/powerpoint/2010/main" val="1681431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Help Your Application Get to the Right Study Section</a:t>
            </a:r>
          </a:p>
        </p:txBody>
      </p:sp>
      <p:sp>
        <p:nvSpPr>
          <p:cNvPr id="3" name="Content Placeholder 2"/>
          <p:cNvSpPr>
            <a:spLocks noGrp="1"/>
          </p:cNvSpPr>
          <p:nvPr>
            <p:ph idx="1"/>
          </p:nvPr>
        </p:nvSpPr>
        <p:spPr/>
        <p:txBody>
          <a:bodyPr/>
          <a:lstStyle/>
          <a:p>
            <a:pPr marL="0" indent="0">
              <a:buNone/>
            </a:pPr>
            <a:endParaRPr lang="en-US" dirty="0"/>
          </a:p>
        </p:txBody>
      </p:sp>
      <p:sp>
        <p:nvSpPr>
          <p:cNvPr id="4" name="TextBox 4"/>
          <p:cNvSpPr txBox="1">
            <a:spLocks noChangeArrowheads="1"/>
          </p:cNvSpPr>
          <p:nvPr/>
        </p:nvSpPr>
        <p:spPr bwMode="auto">
          <a:xfrm>
            <a:off x="4953000" y="2997398"/>
            <a:ext cx="3504903" cy="431602"/>
          </a:xfrm>
          <a:prstGeom prst="rect">
            <a:avLst/>
          </a:prstGeom>
          <a:noFill/>
          <a:ln w="9525">
            <a:noFill/>
            <a:miter lim="800000"/>
            <a:headEnd/>
            <a:tailEnd/>
          </a:ln>
        </p:spPr>
        <p:txBody>
          <a:bodyPr lIns="91187" tIns="45587" rIns="91187" bIns="45587">
            <a:spAutoFit/>
          </a:bodyPr>
          <a:lstStyle/>
          <a:p>
            <a:pPr>
              <a:defRPr/>
            </a:pPr>
            <a:r>
              <a:rPr lang="en-US" sz="2200" dirty="0"/>
              <a:t>Integrated Review Group</a:t>
            </a:r>
          </a:p>
        </p:txBody>
      </p:sp>
      <p:pic>
        <p:nvPicPr>
          <p:cNvPr id="5" name="Picture 1" descr="An image of a sample Integrated Review Group Web pages that provides a short description and lists the study sections that make up the group.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36565"/>
            <a:ext cx="4343400" cy="465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8596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Help Your Application Get to the Right Study Section</a:t>
            </a:r>
          </a:p>
        </p:txBody>
      </p:sp>
      <p:sp>
        <p:nvSpPr>
          <p:cNvPr id="3" name="Content Placeholder 2"/>
          <p:cNvSpPr>
            <a:spLocks noGrp="1"/>
          </p:cNvSpPr>
          <p:nvPr>
            <p:ph idx="1"/>
          </p:nvPr>
        </p:nvSpPr>
        <p:spPr/>
        <p:txBody>
          <a:bodyPr/>
          <a:lstStyle/>
          <a:p>
            <a:pPr marL="0" indent="0">
              <a:buNone/>
            </a:pPr>
            <a:endParaRPr lang="en-US" dirty="0"/>
          </a:p>
        </p:txBody>
      </p:sp>
      <p:sp>
        <p:nvSpPr>
          <p:cNvPr id="4" name="TextBox 4"/>
          <p:cNvSpPr txBox="1">
            <a:spLocks noChangeArrowheads="1"/>
          </p:cNvSpPr>
          <p:nvPr/>
        </p:nvSpPr>
        <p:spPr bwMode="auto">
          <a:xfrm>
            <a:off x="5410200" y="3151286"/>
            <a:ext cx="2820293" cy="430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87" tIns="45587" rIns="91187" bIns="45587">
            <a:spAutoFit/>
          </a:bodyPr>
          <a:lstStyle>
            <a:lvl1pPr eaLnBrk="0" hangingPunct="0">
              <a:defRPr sz="2000" b="1">
                <a:solidFill>
                  <a:schemeClr val="tx1"/>
                </a:solidFill>
                <a:latin typeface="Bodoni MT" pitchFamily="18" charset="0"/>
                <a:ea typeface="ＭＳ Ｐゴシック" pitchFamily="1" charset="-128"/>
              </a:defRPr>
            </a:lvl1pPr>
            <a:lvl2pPr marL="742950" indent="-285750" eaLnBrk="0" hangingPunct="0">
              <a:defRPr sz="2000" b="1">
                <a:solidFill>
                  <a:schemeClr val="tx1"/>
                </a:solidFill>
                <a:latin typeface="Bodoni MT" pitchFamily="18" charset="0"/>
                <a:ea typeface="ＭＳ Ｐゴシック" pitchFamily="1" charset="-128"/>
              </a:defRPr>
            </a:lvl2pPr>
            <a:lvl3pPr marL="1143000" indent="-228600" eaLnBrk="0" hangingPunct="0">
              <a:defRPr sz="2000" b="1">
                <a:solidFill>
                  <a:schemeClr val="tx1"/>
                </a:solidFill>
                <a:latin typeface="Bodoni MT" pitchFamily="18" charset="0"/>
                <a:ea typeface="ＭＳ Ｐゴシック" pitchFamily="1" charset="-128"/>
              </a:defRPr>
            </a:lvl3pPr>
            <a:lvl4pPr marL="1600200" indent="-228600" eaLnBrk="0" hangingPunct="0">
              <a:defRPr sz="2000" b="1">
                <a:solidFill>
                  <a:schemeClr val="tx1"/>
                </a:solidFill>
                <a:latin typeface="Bodoni MT" pitchFamily="18" charset="0"/>
                <a:ea typeface="ＭＳ Ｐゴシック" pitchFamily="1" charset="-128"/>
              </a:defRPr>
            </a:lvl4pPr>
            <a:lvl5pPr marL="2057400" indent="-228600" eaLnBrk="0" hangingPunct="0">
              <a:defRPr sz="2000" b="1">
                <a:solidFill>
                  <a:schemeClr val="tx1"/>
                </a:solidFill>
                <a:latin typeface="Bodoni MT" pitchFamily="18" charset="0"/>
                <a:ea typeface="ＭＳ Ｐゴシック" pitchFamily="1" charset="-128"/>
              </a:defRPr>
            </a:lvl5pPr>
            <a:lvl6pPr marL="25146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eaLnBrk="1" hangingPunct="1"/>
            <a:r>
              <a:rPr lang="en-US" sz="2200" b="0" dirty="0">
                <a:latin typeface="Arial" charset="0"/>
                <a:cs typeface="Arial" charset="0"/>
              </a:rPr>
              <a:t>Study Section</a:t>
            </a:r>
          </a:p>
        </p:txBody>
      </p:sp>
      <p:pic>
        <p:nvPicPr>
          <p:cNvPr id="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55055"/>
            <a:ext cx="4350545" cy="463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662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4"/>
          <p:cNvSpPr>
            <a:spLocks noGrp="1"/>
          </p:cNvSpPr>
          <p:nvPr>
            <p:ph type="title"/>
          </p:nvPr>
        </p:nvSpPr>
        <p:spPr/>
        <p:txBody>
          <a:bodyPr/>
          <a:lstStyle/>
          <a:p>
            <a:r>
              <a:rPr lang="en-US" sz="2600" dirty="0"/>
              <a:t>Cover Letter</a:t>
            </a:r>
          </a:p>
        </p:txBody>
      </p:sp>
      <p:sp>
        <p:nvSpPr>
          <p:cNvPr id="6" name="Content Placeholder 2"/>
          <p:cNvSpPr>
            <a:spLocks noGrp="1"/>
          </p:cNvSpPr>
          <p:nvPr>
            <p:ph idx="1"/>
          </p:nvPr>
        </p:nvSpPr>
        <p:spPr>
          <a:xfrm>
            <a:off x="533400" y="1295400"/>
            <a:ext cx="8458200" cy="4777383"/>
          </a:xfrm>
        </p:spPr>
        <p:txBody>
          <a:bodyPr/>
          <a:lstStyle/>
          <a:p>
            <a:pPr marL="0" indent="0">
              <a:buNone/>
              <a:defRPr/>
            </a:pPr>
            <a:r>
              <a:rPr lang="en-US" dirty="0"/>
              <a:t>The cover letter should be used for a number of important purposes:  </a:t>
            </a:r>
          </a:p>
          <a:p>
            <a:pPr marL="0" indent="0">
              <a:buNone/>
              <a:defRPr/>
            </a:pPr>
            <a:endParaRPr lang="en-US" sz="200" dirty="0"/>
          </a:p>
          <a:p>
            <a:pPr marL="0" indent="0">
              <a:buNone/>
              <a:defRPr/>
            </a:pPr>
            <a:endParaRPr lang="en-US" sz="200" dirty="0"/>
          </a:p>
          <a:p>
            <a:pPr marL="321858" indent="-321858">
              <a:defRPr/>
            </a:pPr>
            <a:r>
              <a:rPr lang="en-US" dirty="0"/>
              <a:t>Suggest Institute/Center assignment</a:t>
            </a:r>
          </a:p>
          <a:p>
            <a:pPr marL="321858" indent="-321858">
              <a:defRPr/>
            </a:pPr>
            <a:r>
              <a:rPr lang="en-US" dirty="0"/>
              <a:t>Suggest review assignment</a:t>
            </a:r>
          </a:p>
          <a:p>
            <a:pPr marL="321858" indent="-321858">
              <a:defRPr/>
            </a:pPr>
            <a:r>
              <a:rPr lang="en-US" dirty="0"/>
              <a:t>Identify individuals in potential conflict and explain why</a:t>
            </a:r>
          </a:p>
          <a:p>
            <a:pPr marL="321858" indent="-321858">
              <a:defRPr/>
            </a:pPr>
            <a:r>
              <a:rPr lang="en-US" dirty="0"/>
              <a:t>Identify areas of expertise needed to evaluate the application </a:t>
            </a:r>
          </a:p>
          <a:p>
            <a:pPr marL="321858" indent="-321858">
              <a:defRPr/>
            </a:pPr>
            <a:r>
              <a:rPr lang="en-US" dirty="0"/>
              <a:t>Discuss any special situations</a:t>
            </a:r>
          </a:p>
          <a:p>
            <a:pPr marL="321858" indent="-321858">
              <a:buNone/>
              <a:defRPr/>
            </a:pPr>
            <a:endParaRPr lang="en-US" sz="200" dirty="0"/>
          </a:p>
          <a:p>
            <a:pPr marL="321858" indent="-321858">
              <a:buNone/>
              <a:defRPr/>
            </a:pPr>
            <a:endParaRPr lang="en-US" sz="200" dirty="0"/>
          </a:p>
          <a:p>
            <a:pPr marL="321858" indent="-321858">
              <a:buNone/>
              <a:defRPr/>
            </a:pPr>
            <a:endParaRPr lang="en-US" sz="200" dirty="0"/>
          </a:p>
          <a:p>
            <a:pPr marL="0" indent="0">
              <a:buNone/>
              <a:defRPr/>
            </a:pPr>
            <a:endParaRPr lang="en-US" sz="2300" dirty="0" smtClean="0"/>
          </a:p>
          <a:p>
            <a:pPr marL="0" indent="0">
              <a:buNone/>
              <a:defRPr/>
            </a:pPr>
            <a:r>
              <a:rPr lang="en-US" dirty="0" smtClean="0"/>
              <a:t>It </a:t>
            </a:r>
            <a:r>
              <a:rPr lang="en-US" dirty="0"/>
              <a:t>is NOT appropriate to use the cover letter to suggest specific reviewers.  </a:t>
            </a:r>
          </a:p>
          <a:p>
            <a:pPr marL="321858" indent="-321858">
              <a:buNone/>
              <a:defRPr/>
            </a:pPr>
            <a:endParaRPr lang="en-US" sz="2300" dirty="0"/>
          </a:p>
          <a:p>
            <a:pPr marL="321858" indent="-321858">
              <a:buNone/>
              <a:defRPr/>
            </a:pPr>
            <a:endParaRPr lang="en-US" sz="2300" dirty="0"/>
          </a:p>
          <a:p>
            <a:pPr marL="321858" indent="-321858">
              <a:buNone/>
              <a:defRPr/>
            </a:pPr>
            <a:endParaRPr lang="en-US" sz="2300" dirty="0"/>
          </a:p>
          <a:p>
            <a:pPr marL="321858" indent="-321858">
              <a:buNone/>
              <a:defRPr/>
            </a:pPr>
            <a:endParaRPr lang="en-US" sz="2300" dirty="0"/>
          </a:p>
          <a:p>
            <a:pPr marL="321858" indent="-321858">
              <a:buNone/>
              <a:defRPr/>
            </a:pPr>
            <a:endParaRPr lang="en-US" sz="2300" dirty="0"/>
          </a:p>
        </p:txBody>
      </p:sp>
    </p:spTree>
    <p:extLst>
      <p:ext uri="{BB962C8B-B14F-4D97-AF65-F5344CB8AC3E}">
        <p14:creationId xmlns:p14="http://schemas.microsoft.com/office/powerpoint/2010/main" val="2144141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a:xfrm>
            <a:off x="457200" y="381000"/>
            <a:ext cx="7163098" cy="532805"/>
          </a:xfrm>
        </p:spPr>
        <p:txBody>
          <a:bodyPr/>
          <a:lstStyle/>
          <a:p>
            <a:r>
              <a:rPr lang="en-US" sz="2600" dirty="0"/>
              <a:t>Sample Cover Letter</a:t>
            </a:r>
          </a:p>
        </p:txBody>
      </p:sp>
      <p:sp>
        <p:nvSpPr>
          <p:cNvPr id="37890" name="Content Placeholder 2"/>
          <p:cNvSpPr>
            <a:spLocks noGrp="1"/>
          </p:cNvSpPr>
          <p:nvPr>
            <p:ph idx="1"/>
          </p:nvPr>
        </p:nvSpPr>
        <p:spPr>
          <a:xfrm>
            <a:off x="1066800" y="990600"/>
            <a:ext cx="7163098" cy="5106293"/>
          </a:xfrm>
        </p:spPr>
        <p:txBody>
          <a:bodyPr>
            <a:normAutofit fontScale="92500" lnSpcReduction="10000"/>
          </a:bodyPr>
          <a:lstStyle/>
          <a:p>
            <a:pPr marL="0" indent="0">
              <a:buNone/>
              <a:defRPr/>
            </a:pPr>
            <a:r>
              <a:rPr lang="en-US" dirty="0" smtClean="0"/>
              <a:t>Please assign this Phase I SBIR “Drugs for Retinoblastoma Treatment” (RFA-CS-00-000) to the following:</a:t>
            </a:r>
          </a:p>
          <a:p>
            <a:pPr marL="315182" indent="-315182">
              <a:buNone/>
              <a:defRPr/>
            </a:pPr>
            <a:endParaRPr lang="en-US" sz="800" dirty="0"/>
          </a:p>
          <a:p>
            <a:pPr marL="315182" indent="-315182">
              <a:buNone/>
              <a:defRPr/>
            </a:pPr>
            <a:r>
              <a:rPr lang="en-US" dirty="0" smtClean="0"/>
              <a:t>	Institutes/Centers</a:t>
            </a:r>
          </a:p>
          <a:p>
            <a:pPr marL="315182" indent="-315182">
              <a:buNone/>
              <a:defRPr/>
            </a:pPr>
            <a:r>
              <a:rPr lang="en-US" dirty="0" smtClean="0"/>
              <a:t>		</a:t>
            </a:r>
            <a:r>
              <a:rPr lang="en-US" b="0" dirty="0" smtClean="0"/>
              <a:t>National Cancer Institute </a:t>
            </a:r>
          </a:p>
          <a:p>
            <a:pPr marL="315182" indent="-315182">
              <a:buNone/>
              <a:defRPr/>
            </a:pPr>
            <a:r>
              <a:rPr lang="en-US" b="0" dirty="0" smtClean="0"/>
              <a:t>		National Eye Institute </a:t>
            </a:r>
          </a:p>
          <a:p>
            <a:pPr marL="315182" indent="-315182">
              <a:buNone/>
              <a:defRPr/>
            </a:pPr>
            <a:r>
              <a:rPr lang="en-US" dirty="0" smtClean="0"/>
              <a:t>	Scientific Review Group</a:t>
            </a:r>
          </a:p>
          <a:p>
            <a:pPr marL="315182" indent="-315182">
              <a:buNone/>
              <a:defRPr/>
            </a:pPr>
            <a:r>
              <a:rPr lang="en-US" dirty="0" smtClean="0"/>
              <a:t>		</a:t>
            </a:r>
            <a:r>
              <a:rPr lang="en-US" b="0" dirty="0" smtClean="0"/>
              <a:t>Oncology Translational and Clinical IRG </a:t>
            </a:r>
          </a:p>
          <a:p>
            <a:pPr marL="315182" indent="-315182">
              <a:buNone/>
              <a:defRPr/>
            </a:pPr>
            <a:endParaRPr lang="en-US" sz="800" dirty="0"/>
          </a:p>
          <a:p>
            <a:pPr marL="0" indent="0">
              <a:buNone/>
              <a:defRPr/>
            </a:pPr>
            <a:r>
              <a:rPr lang="en-US" dirty="0" smtClean="0"/>
              <a:t>Please do not assign this application to the following:</a:t>
            </a:r>
          </a:p>
          <a:p>
            <a:pPr marL="0" indent="0">
              <a:buNone/>
              <a:defRPr/>
            </a:pPr>
            <a:r>
              <a:rPr lang="en-US" dirty="0" smtClean="0"/>
              <a:t>     Scientific Review Group </a:t>
            </a:r>
          </a:p>
          <a:p>
            <a:pPr marL="315182" indent="-315182">
              <a:buNone/>
              <a:defRPr/>
            </a:pPr>
            <a:r>
              <a:rPr lang="en-US" dirty="0" smtClean="0"/>
              <a:t>		</a:t>
            </a:r>
            <a:r>
              <a:rPr lang="en-US" b="0" dirty="0" smtClean="0"/>
              <a:t>Biological Chemistry and Macromolecular </a:t>
            </a:r>
          </a:p>
          <a:p>
            <a:pPr marL="315182" indent="-315182">
              <a:buNone/>
              <a:defRPr/>
            </a:pPr>
            <a:r>
              <a:rPr lang="en-US" b="0" dirty="0" smtClean="0"/>
              <a:t>		Biophysics</a:t>
            </a:r>
          </a:p>
          <a:p>
            <a:pPr marL="315182" indent="-315182">
              <a:buNone/>
              <a:defRPr/>
            </a:pPr>
            <a:endParaRPr lang="en-US" sz="800" dirty="0"/>
          </a:p>
          <a:p>
            <a:pPr marL="0" indent="-315182">
              <a:buNone/>
              <a:defRPr/>
            </a:pPr>
            <a:r>
              <a:rPr lang="en-US" dirty="0" smtClean="0"/>
              <a:t>This study focuses on a new in vitro model for testing drugs for treatment of retinoblastoma, </a:t>
            </a:r>
            <a:r>
              <a:rPr lang="en-US" u="sng" dirty="0" smtClean="0"/>
              <a:t>not</a:t>
            </a:r>
            <a:r>
              <a:rPr lang="en-US" i="1" dirty="0" smtClean="0"/>
              <a:t> </a:t>
            </a:r>
            <a:r>
              <a:rPr lang="en-US" dirty="0" smtClean="0"/>
              <a:t>the synthesis of new chemotherapeutic agents.   </a:t>
            </a:r>
          </a:p>
        </p:txBody>
      </p:sp>
    </p:spTree>
    <p:extLst>
      <p:ext uri="{BB962C8B-B14F-4D97-AF65-F5344CB8AC3E}">
        <p14:creationId xmlns:p14="http://schemas.microsoft.com/office/powerpoint/2010/main" val="249701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Your Application Is Reviewed</a:t>
            </a:r>
            <a:endParaRPr lang="en-US" dirty="0">
              <a:latin typeface="+mj-lt"/>
            </a:endParaRPr>
          </a:p>
        </p:txBody>
      </p:sp>
      <p:sp>
        <p:nvSpPr>
          <p:cNvPr id="3" name="Subtitle 2"/>
          <p:cNvSpPr>
            <a:spLocks noGrp="1"/>
          </p:cNvSpPr>
          <p:nvPr>
            <p:ph type="subTitle" idx="1"/>
          </p:nvPr>
        </p:nvSpPr>
        <p:spPr>
          <a:xfrm>
            <a:off x="1066800" y="3810000"/>
            <a:ext cx="6400800" cy="1600200"/>
          </a:xfrm>
        </p:spPr>
        <p:txBody>
          <a:bodyPr/>
          <a:lstStyle/>
          <a:p>
            <a:endParaRPr lang="en-US" dirty="0"/>
          </a:p>
        </p:txBody>
      </p:sp>
    </p:spTree>
    <p:extLst>
      <p:ext uri="{BB962C8B-B14F-4D97-AF65-F5344CB8AC3E}">
        <p14:creationId xmlns:p14="http://schemas.microsoft.com/office/powerpoint/2010/main" val="27091851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9144000" cy="6964887"/>
          </a:xfrm>
          <a:prstGeom prst="rect">
            <a:avLst/>
          </a:prstGeom>
        </p:spPr>
      </p:pic>
      <p:sp>
        <p:nvSpPr>
          <p:cNvPr id="31746" name="Rectangle 2"/>
          <p:cNvSpPr>
            <a:spLocks noGrp="1" noChangeArrowheads="1"/>
          </p:cNvSpPr>
          <p:nvPr>
            <p:ph type="title"/>
          </p:nvPr>
        </p:nvSpPr>
        <p:spPr>
          <a:xfrm>
            <a:off x="457200" y="228600"/>
            <a:ext cx="7543800" cy="533400"/>
          </a:xfrm>
        </p:spPr>
        <p:txBody>
          <a:bodyPr>
            <a:normAutofit/>
          </a:bodyPr>
          <a:lstStyle/>
          <a:p>
            <a:pPr eaLnBrk="1" hangingPunct="1"/>
            <a:r>
              <a:rPr lang="en-US" sz="2600" b="1" dirty="0" smtClean="0"/>
              <a:t>Your Scientific Review Officer Takes Charge</a:t>
            </a:r>
          </a:p>
        </p:txBody>
      </p:sp>
      <p:sp>
        <p:nvSpPr>
          <p:cNvPr id="6" name="Rectangle 2"/>
          <p:cNvSpPr txBox="1">
            <a:spLocks noChangeArrowheads="1"/>
          </p:cNvSpPr>
          <p:nvPr/>
        </p:nvSpPr>
        <p:spPr>
          <a:xfrm>
            <a:off x="15873" y="5334000"/>
            <a:ext cx="9151374" cy="897219"/>
          </a:xfrm>
          <a:prstGeom prst="rect">
            <a:avLst/>
          </a:prstGeom>
          <a:solidFill>
            <a:srgbClr val="66A900">
              <a:alpha val="81961"/>
            </a:srgbClr>
          </a:solidFill>
        </p:spPr>
        <p:txBody>
          <a:bodyPr vert="horz" lIns="91305" tIns="45650" rIns="91305" bIns="45650" rtlCol="0" anchor="ctr">
            <a:normAutofit/>
          </a:bodyPr>
          <a:lstStyle>
            <a:lvl1pPr algn="l" defTabSz="913031" rtl="0" eaLnBrk="1" latinLnBrk="0" hangingPunct="1">
              <a:spcBef>
                <a:spcPct val="0"/>
              </a:spcBef>
              <a:buNone/>
              <a:defRPr sz="2800" kern="1200">
                <a:solidFill>
                  <a:schemeClr val="tx1"/>
                </a:solidFill>
                <a:latin typeface="+mj-lt"/>
                <a:ea typeface="+mj-ea"/>
                <a:cs typeface="Arial" pitchFamily="34" charset="0"/>
              </a:defRPr>
            </a:lvl1pPr>
          </a:lstStyle>
          <a:p>
            <a:r>
              <a:rPr lang="en-US" sz="2000" b="1" dirty="0" smtClean="0">
                <a:solidFill>
                  <a:prstClr val="white"/>
                </a:solidFill>
              </a:rPr>
              <a:t>       Your SRO is a doctoral-level </a:t>
            </a:r>
            <a:r>
              <a:rPr lang="en-US" sz="2000" b="1" dirty="0">
                <a:solidFill>
                  <a:prstClr val="white"/>
                </a:solidFill>
              </a:rPr>
              <a:t>scientist with expertise relevant </a:t>
            </a:r>
            <a:r>
              <a:rPr lang="en-US" sz="2000" b="1" dirty="0" smtClean="0">
                <a:solidFill>
                  <a:prstClr val="white"/>
                </a:solidFill>
              </a:rPr>
              <a:t>to</a:t>
            </a:r>
          </a:p>
          <a:p>
            <a:r>
              <a:rPr lang="en-US" sz="2000" b="1" dirty="0" smtClean="0">
                <a:solidFill>
                  <a:prstClr val="white"/>
                </a:solidFill>
              </a:rPr>
              <a:t>       your field </a:t>
            </a:r>
            <a:r>
              <a:rPr lang="en-US" sz="2000" b="1" dirty="0">
                <a:solidFill>
                  <a:prstClr val="white"/>
                </a:solidFill>
              </a:rPr>
              <a:t>who manages the overall peer review of your application</a:t>
            </a:r>
            <a:r>
              <a:rPr lang="en-US" sz="2000" b="1" dirty="0" smtClean="0">
                <a:solidFill>
                  <a:prstClr val="white"/>
                </a:solidFill>
              </a:rPr>
              <a:t>.</a:t>
            </a:r>
            <a:endParaRPr lang="en-US" sz="2000" b="1" dirty="0">
              <a:solidFill>
                <a:prstClr val="white"/>
              </a:solidFill>
            </a:endParaRPr>
          </a:p>
        </p:txBody>
      </p:sp>
    </p:spTree>
    <p:custDataLst>
      <p:tags r:id="rId1"/>
    </p:custDataLst>
    <p:extLst>
      <p:ext uri="{BB962C8B-B14F-4D97-AF65-F5344CB8AC3E}">
        <p14:creationId xmlns:p14="http://schemas.microsoft.com/office/powerpoint/2010/main" val="102407435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endParaRPr lang="en-US"/>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0"/>
            <a:ext cx="11201400" cy="6908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3" name="Rectangle 2"/>
          <p:cNvSpPr>
            <a:spLocks noGrp="1" noChangeArrowheads="1"/>
          </p:cNvSpPr>
          <p:nvPr>
            <p:ph type="title"/>
          </p:nvPr>
        </p:nvSpPr>
        <p:spPr>
          <a:xfrm>
            <a:off x="-152400" y="4572000"/>
            <a:ext cx="9448800" cy="838200"/>
          </a:xfrm>
          <a:solidFill>
            <a:srgbClr val="66A900">
              <a:alpha val="82000"/>
            </a:srgbClr>
          </a:solidFill>
        </p:spPr>
        <p:txBody>
          <a:bodyPr>
            <a:normAutofit fontScale="90000"/>
          </a:bodyPr>
          <a:lstStyle/>
          <a:p>
            <a:pPr eaLnBrk="1" hangingPunct="1"/>
            <a:r>
              <a:rPr lang="en-US" sz="400" dirty="0" smtClean="0">
                <a:solidFill>
                  <a:schemeClr val="bg1"/>
                </a:solidFill>
              </a:rPr>
              <a:t>       </a:t>
            </a:r>
            <a:r>
              <a:rPr lang="en-US" sz="2100" dirty="0" smtClean="0">
                <a:solidFill>
                  <a:schemeClr val="bg1"/>
                </a:solidFill>
              </a:rPr>
              <a:t/>
            </a:r>
            <a:br>
              <a:rPr lang="en-US" sz="2100" dirty="0" smtClean="0">
                <a:solidFill>
                  <a:schemeClr val="bg1"/>
                </a:solidFill>
              </a:rPr>
            </a:br>
            <a:r>
              <a:rPr lang="en-US" sz="2100" dirty="0" smtClean="0">
                <a:solidFill>
                  <a:schemeClr val="bg1"/>
                </a:solidFill>
              </a:rPr>
              <a:t>                  </a:t>
            </a:r>
            <a:r>
              <a:rPr lang="en-US" b="1" dirty="0" smtClean="0">
                <a:solidFill>
                  <a:schemeClr val="bg1"/>
                </a:solidFill>
              </a:rPr>
              <a:t>Your SRO Assigns at Least Three Reviewers to </a:t>
            </a:r>
            <a:br>
              <a:rPr lang="en-US" b="1" dirty="0" smtClean="0">
                <a:solidFill>
                  <a:schemeClr val="bg1"/>
                </a:solidFill>
              </a:rPr>
            </a:br>
            <a:r>
              <a:rPr lang="en-US" b="1" dirty="0">
                <a:solidFill>
                  <a:schemeClr val="bg1"/>
                </a:solidFill>
              </a:rPr>
              <a:t> </a:t>
            </a:r>
            <a:r>
              <a:rPr lang="en-US" b="1" dirty="0" smtClean="0">
                <a:solidFill>
                  <a:schemeClr val="bg1"/>
                </a:solidFill>
              </a:rPr>
              <a:t>             Your Application</a:t>
            </a:r>
          </a:p>
        </p:txBody>
      </p:sp>
    </p:spTree>
    <p:custDataLst>
      <p:tags r:id="rId1"/>
    </p:custDataLst>
    <p:extLst>
      <p:ext uri="{BB962C8B-B14F-4D97-AF65-F5344CB8AC3E}">
        <p14:creationId xmlns:p14="http://schemas.microsoft.com/office/powerpoint/2010/main" val="306196574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381000"/>
            <a:ext cx="8534400" cy="477738"/>
          </a:xfrm>
          <a:noFill/>
        </p:spPr>
        <p:txBody>
          <a:bodyPr lIns="84518" tIns="41515" rIns="84518" bIns="41515" anchor="ctr">
            <a:normAutofit fontScale="90000"/>
          </a:bodyPr>
          <a:lstStyle/>
          <a:p>
            <a:pPr eaLnBrk="1" hangingPunct="1"/>
            <a:r>
              <a:rPr lang="en-US" dirty="0" smtClean="0"/>
              <a:t>What Your SRO Looks for When Recruiting Reviewers </a:t>
            </a:r>
          </a:p>
        </p:txBody>
      </p:sp>
      <p:sp>
        <p:nvSpPr>
          <p:cNvPr id="51203" name="Rectangle 3"/>
          <p:cNvSpPr>
            <a:spLocks noGrp="1" noChangeArrowheads="1"/>
          </p:cNvSpPr>
          <p:nvPr>
            <p:ph idx="1"/>
          </p:nvPr>
        </p:nvSpPr>
        <p:spPr>
          <a:xfrm>
            <a:off x="1327563" y="1524000"/>
            <a:ext cx="7009805" cy="4344293"/>
          </a:xfrm>
          <a:noFill/>
        </p:spPr>
        <p:txBody>
          <a:bodyPr lIns="84518" tIns="41515" rIns="84518" bIns="41515"/>
          <a:lstStyle/>
          <a:p>
            <a:pPr marL="202203" indent="-202203">
              <a:lnSpc>
                <a:spcPct val="90000"/>
              </a:lnSpc>
              <a:spcBef>
                <a:spcPct val="50000"/>
              </a:spcBef>
            </a:pPr>
            <a:r>
              <a:rPr lang="en-US" sz="2100" dirty="0" smtClean="0"/>
              <a:t>Demonstrated scientific </a:t>
            </a:r>
            <a:r>
              <a:rPr lang="en-US" sz="2100" dirty="0"/>
              <a:t>expertise/research support</a:t>
            </a:r>
          </a:p>
          <a:p>
            <a:pPr marL="202203" indent="-202203">
              <a:lnSpc>
                <a:spcPct val="90000"/>
              </a:lnSpc>
              <a:spcBef>
                <a:spcPct val="50000"/>
              </a:spcBef>
            </a:pPr>
            <a:r>
              <a:rPr lang="en-US" sz="2100" dirty="0"/>
              <a:t>Doctoral degree or equivalent</a:t>
            </a:r>
          </a:p>
          <a:p>
            <a:pPr marL="202203" indent="-202203">
              <a:lnSpc>
                <a:spcPct val="90000"/>
              </a:lnSpc>
              <a:spcBef>
                <a:spcPct val="50000"/>
              </a:spcBef>
            </a:pPr>
            <a:r>
              <a:rPr lang="en-US" sz="2100" dirty="0"/>
              <a:t>Mature judgment </a:t>
            </a:r>
          </a:p>
          <a:p>
            <a:pPr marL="202203" indent="-202203">
              <a:lnSpc>
                <a:spcPct val="90000"/>
              </a:lnSpc>
              <a:spcBef>
                <a:spcPct val="50000"/>
              </a:spcBef>
            </a:pPr>
            <a:r>
              <a:rPr lang="en-US" sz="2100" dirty="0"/>
              <a:t>Work effectively in a group context</a:t>
            </a:r>
          </a:p>
          <a:p>
            <a:pPr marL="202203" indent="-202203">
              <a:lnSpc>
                <a:spcPct val="90000"/>
              </a:lnSpc>
              <a:spcBef>
                <a:spcPct val="50000"/>
              </a:spcBef>
            </a:pPr>
            <a:r>
              <a:rPr lang="en-US" sz="2100" dirty="0"/>
              <a:t>Breadth of perspective</a:t>
            </a:r>
          </a:p>
          <a:p>
            <a:pPr marL="202203" indent="-202203">
              <a:lnSpc>
                <a:spcPct val="90000"/>
              </a:lnSpc>
              <a:spcBef>
                <a:spcPct val="50000"/>
              </a:spcBef>
            </a:pPr>
            <a:r>
              <a:rPr lang="en-US" sz="2100" dirty="0"/>
              <a:t>Impartiality</a:t>
            </a:r>
          </a:p>
          <a:p>
            <a:pPr marL="202203" indent="-202203">
              <a:lnSpc>
                <a:spcPct val="90000"/>
              </a:lnSpc>
              <a:spcBef>
                <a:spcPct val="50000"/>
              </a:spcBef>
            </a:pPr>
            <a:r>
              <a:rPr lang="en-US" sz="2100" dirty="0" smtClean="0"/>
              <a:t>Diversity</a:t>
            </a:r>
            <a:endParaRPr lang="en-US" sz="2100" dirty="0"/>
          </a:p>
          <a:p>
            <a:pPr marL="202203" indent="-202203">
              <a:lnSpc>
                <a:spcPct val="90000"/>
              </a:lnSpc>
              <a:spcBef>
                <a:spcPct val="50000"/>
              </a:spcBef>
            </a:pPr>
            <a:r>
              <a:rPr lang="en-US" sz="2100" dirty="0"/>
              <a:t>Geographic </a:t>
            </a:r>
            <a:r>
              <a:rPr lang="en-US" sz="2100" dirty="0" smtClean="0"/>
              <a:t>distribution</a:t>
            </a:r>
          </a:p>
          <a:p>
            <a:pPr marL="202203" indent="-202203">
              <a:lnSpc>
                <a:spcPct val="90000"/>
              </a:lnSpc>
              <a:spcBef>
                <a:spcPct val="50000"/>
              </a:spcBef>
            </a:pPr>
            <a:endParaRPr lang="en-US" sz="2100" dirty="0"/>
          </a:p>
        </p:txBody>
      </p:sp>
    </p:spTree>
    <p:extLst>
      <p:ext uri="{BB962C8B-B14F-4D97-AF65-F5344CB8AC3E}">
        <p14:creationId xmlns:p14="http://schemas.microsoft.com/office/powerpoint/2010/main" val="3886900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title"/>
          </p:nvPr>
        </p:nvSpPr>
        <p:spPr>
          <a:xfrm>
            <a:off x="762000" y="1828800"/>
            <a:ext cx="7162800" cy="533400"/>
          </a:xfrm>
        </p:spPr>
        <p:txBody>
          <a:bodyPr>
            <a:normAutofit fontScale="90000"/>
          </a:bodyPr>
          <a:lstStyle/>
          <a:p>
            <a:pPr eaLnBrk="1" hangingPunct="1"/>
            <a:r>
              <a:rPr lang="en-US" sz="3200" dirty="0" smtClean="0">
                <a:solidFill>
                  <a:schemeClr val="bg1"/>
                </a:solidFill>
              </a:rPr>
              <a:t>The Study Section Meeting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340" y="-76200"/>
            <a:ext cx="10957748" cy="6934200"/>
          </a:xfrm>
          <a:prstGeom prst="rect">
            <a:avLst/>
          </a:prstGeom>
        </p:spPr>
      </p:pic>
      <p:sp>
        <p:nvSpPr>
          <p:cNvPr id="6" name="TextBox 5"/>
          <p:cNvSpPr txBox="1"/>
          <p:nvPr/>
        </p:nvSpPr>
        <p:spPr>
          <a:xfrm>
            <a:off x="11288" y="5678407"/>
            <a:ext cx="9448800" cy="646319"/>
          </a:xfrm>
          <a:prstGeom prst="rect">
            <a:avLst/>
          </a:prstGeom>
          <a:solidFill>
            <a:srgbClr val="66A900">
              <a:alpha val="71000"/>
            </a:srgbClr>
          </a:solidFill>
        </p:spPr>
        <p:txBody>
          <a:bodyPr wrap="square" lIns="91429" tIns="45714" rIns="91429" bIns="45714" rtlCol="0">
            <a:spAutoFit/>
          </a:bodyPr>
          <a:lstStyle/>
          <a:p>
            <a:r>
              <a:rPr lang="en-US" sz="3600" b="1" dirty="0" smtClean="0">
                <a:solidFill>
                  <a:schemeClr val="bg1"/>
                </a:solidFill>
                <a:latin typeface="+mj-lt"/>
              </a:rPr>
              <a:t>    </a:t>
            </a:r>
            <a:r>
              <a:rPr lang="en-US" sz="2500" b="1" dirty="0" smtClean="0">
                <a:solidFill>
                  <a:schemeClr val="bg1"/>
                </a:solidFill>
                <a:latin typeface="+mj-lt"/>
              </a:rPr>
              <a:t>Your SRO Convenes the Study Section Meeting</a:t>
            </a:r>
            <a:endParaRPr lang="en-US" sz="2500" b="1" dirty="0">
              <a:solidFill>
                <a:schemeClr val="bg1"/>
              </a:solidFill>
              <a:latin typeface="+mj-lt"/>
            </a:endParaRPr>
          </a:p>
        </p:txBody>
      </p:sp>
    </p:spTree>
    <p:extLst>
      <p:ext uri="{BB962C8B-B14F-4D97-AF65-F5344CB8AC3E}">
        <p14:creationId xmlns:p14="http://schemas.microsoft.com/office/powerpoint/2010/main" val="4206512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At the Meeting: Application </a:t>
            </a:r>
            <a:r>
              <a:rPr lang="en-US" dirty="0" smtClean="0"/>
              <a:t>Discussion</a:t>
            </a:r>
            <a:endParaRPr lang="en-US" dirty="0"/>
          </a:p>
        </p:txBody>
      </p:sp>
      <p:sp>
        <p:nvSpPr>
          <p:cNvPr id="4" name="Content Placeholder 2"/>
          <p:cNvSpPr>
            <a:spLocks noGrp="1"/>
          </p:cNvSpPr>
          <p:nvPr>
            <p:ph idx="1"/>
          </p:nvPr>
        </p:nvSpPr>
        <p:spPr/>
        <p:txBody>
          <a:bodyPr>
            <a:normAutofit/>
          </a:bodyPr>
          <a:lstStyle/>
          <a:p>
            <a:pPr marL="309255" lvl="1" indent="-309255">
              <a:spcBef>
                <a:spcPts val="563"/>
              </a:spcBef>
              <a:spcAft>
                <a:spcPts val="563"/>
              </a:spcAft>
              <a:buClr>
                <a:srgbClr val="66CC00"/>
              </a:buClr>
              <a:buNone/>
            </a:pPr>
            <a:endParaRPr lang="en-US" sz="1000" dirty="0"/>
          </a:p>
          <a:p>
            <a:pPr marL="309255" lvl="2" indent="-309255">
              <a:spcBef>
                <a:spcPts val="750"/>
              </a:spcBef>
              <a:spcAft>
                <a:spcPts val="750"/>
              </a:spcAft>
              <a:buClr>
                <a:srgbClr val="719500"/>
              </a:buClr>
              <a:buSzPct val="88000"/>
              <a:buFont typeface="Arial" charset="0"/>
              <a:buChar char="•"/>
            </a:pPr>
            <a:r>
              <a:rPr lang="en-US" sz="2100" dirty="0"/>
              <a:t>Any member in conflict with an application leaves the room</a:t>
            </a:r>
          </a:p>
          <a:p>
            <a:pPr marL="309255" lvl="2" indent="-309255">
              <a:spcBef>
                <a:spcPts val="750"/>
              </a:spcBef>
              <a:spcAft>
                <a:spcPts val="750"/>
              </a:spcAft>
              <a:buClr>
                <a:srgbClr val="719500"/>
              </a:buClr>
              <a:buSzPct val="88000"/>
              <a:buFont typeface="Arial" charset="0"/>
              <a:buChar char="•"/>
            </a:pPr>
            <a:r>
              <a:rPr lang="en-US" sz="2100" dirty="0" smtClean="0"/>
              <a:t>Reviewer 1 </a:t>
            </a:r>
            <a:r>
              <a:rPr lang="en-US" sz="2100" dirty="0"/>
              <a:t>introduces the application and presents critique</a:t>
            </a:r>
          </a:p>
          <a:p>
            <a:pPr marL="309255" lvl="2" indent="-309255">
              <a:spcBef>
                <a:spcPts val="750"/>
              </a:spcBef>
              <a:spcAft>
                <a:spcPts val="750"/>
              </a:spcAft>
              <a:buClr>
                <a:srgbClr val="719500"/>
              </a:buClr>
              <a:buSzPct val="88000"/>
              <a:buFont typeface="Arial" charset="0"/>
              <a:buChar char="•"/>
            </a:pPr>
            <a:r>
              <a:rPr lang="en-US" sz="2100" dirty="0"/>
              <a:t>Reviewers 2 and 3 highlight new issues and areas that significantly impact scores</a:t>
            </a:r>
          </a:p>
          <a:p>
            <a:pPr marL="309255" lvl="2" indent="-309255">
              <a:spcBef>
                <a:spcPts val="750"/>
              </a:spcBef>
              <a:spcAft>
                <a:spcPts val="750"/>
              </a:spcAft>
              <a:buClr>
                <a:srgbClr val="719500"/>
              </a:buClr>
              <a:buSzPct val="88000"/>
              <a:buFont typeface="Arial" charset="0"/>
              <a:buChar char="•"/>
            </a:pPr>
            <a:r>
              <a:rPr lang="en-US" sz="2100" dirty="0"/>
              <a:t>All eligible members are invited to join the discussion and then vote on the final overall impact score </a:t>
            </a:r>
          </a:p>
        </p:txBody>
      </p:sp>
    </p:spTree>
    <p:extLst>
      <p:ext uri="{BB962C8B-B14F-4D97-AF65-F5344CB8AC3E}">
        <p14:creationId xmlns:p14="http://schemas.microsoft.com/office/powerpoint/2010/main" val="1475217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2"/>
          <p:cNvSpPr>
            <a:spLocks noGrp="1"/>
          </p:cNvSpPr>
          <p:nvPr>
            <p:ph idx="1"/>
          </p:nvPr>
        </p:nvSpPr>
        <p:spPr>
          <a:xfrm>
            <a:off x="533400" y="4114800"/>
            <a:ext cx="7620000" cy="1905000"/>
          </a:xfrm>
        </p:spPr>
        <p:txBody>
          <a:bodyPr/>
          <a:lstStyle/>
          <a:p>
            <a:pPr lvl="2">
              <a:spcBef>
                <a:spcPts val="600"/>
              </a:spcBef>
              <a:spcAft>
                <a:spcPts val="600"/>
              </a:spcAft>
              <a:buClr>
                <a:srgbClr val="66A900"/>
              </a:buClr>
              <a:buFont typeface="Arial" pitchFamily="34" charset="0"/>
              <a:buChar char="•"/>
            </a:pPr>
            <a:r>
              <a:rPr lang="en-US" sz="2100" dirty="0" smtClean="0"/>
              <a:t>Reviewers typically discuss the top half of the applications</a:t>
            </a:r>
          </a:p>
          <a:p>
            <a:pPr lvl="2">
              <a:spcBef>
                <a:spcPts val="600"/>
              </a:spcBef>
              <a:spcAft>
                <a:spcPts val="600"/>
              </a:spcAft>
              <a:buClr>
                <a:srgbClr val="66A900"/>
              </a:buClr>
              <a:buFont typeface="Arial" pitchFamily="34" charset="0"/>
              <a:buChar char="•"/>
            </a:pPr>
            <a:r>
              <a:rPr lang="en-US" sz="2100" dirty="0" smtClean="0"/>
              <a:t>The panel will discuss any application a reviewer wants to discuss </a:t>
            </a:r>
          </a:p>
          <a:p>
            <a:pPr lvl="1">
              <a:spcBef>
                <a:spcPts val="600"/>
              </a:spcBef>
              <a:spcAft>
                <a:spcPts val="600"/>
              </a:spcAft>
              <a:buClr>
                <a:srgbClr val="00B050"/>
              </a:buClr>
              <a:buFontTx/>
              <a:buNone/>
            </a:pPr>
            <a:endParaRPr lang="en-US" sz="800" dirty="0" smtClean="0"/>
          </a:p>
          <a:p>
            <a:pPr lvl="1">
              <a:spcBef>
                <a:spcPct val="0"/>
              </a:spcBef>
              <a:buClr>
                <a:srgbClr val="00B050"/>
              </a:buClr>
              <a:buFontTx/>
              <a:buNone/>
            </a:pPr>
            <a:endParaRPr lang="en-US" sz="800" dirty="0" smtClean="0"/>
          </a:p>
        </p:txBody>
      </p:sp>
      <p:sp>
        <p:nvSpPr>
          <p:cNvPr id="44035" name="Title 3"/>
          <p:cNvSpPr>
            <a:spLocks noGrp="1"/>
          </p:cNvSpPr>
          <p:nvPr>
            <p:ph type="title"/>
          </p:nvPr>
        </p:nvSpPr>
        <p:spPr>
          <a:xfrm>
            <a:off x="685800" y="381000"/>
            <a:ext cx="7162800" cy="533400"/>
          </a:xfrm>
        </p:spPr>
        <p:txBody>
          <a:bodyPr>
            <a:normAutofit fontScale="90000"/>
          </a:bodyPr>
          <a:lstStyle/>
          <a:p>
            <a:pPr algn="ctr"/>
            <a:r>
              <a:rPr lang="en-US" dirty="0" smtClean="0">
                <a:solidFill>
                  <a:schemeClr val="tx1"/>
                </a:solidFill>
              </a:rPr>
              <a:t>Discussions Focus on the Best Applications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1042261"/>
            <a:ext cx="5257800" cy="2957514"/>
          </a:xfrm>
          <a:prstGeom prst="rect">
            <a:avLst/>
          </a:prstGeom>
        </p:spPr>
      </p:pic>
    </p:spTree>
    <p:extLst>
      <p:ext uri="{BB962C8B-B14F-4D97-AF65-F5344CB8AC3E}">
        <p14:creationId xmlns:p14="http://schemas.microsoft.com/office/powerpoint/2010/main" val="2285399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990600" y="2895600"/>
            <a:ext cx="7620000" cy="2895600"/>
          </a:xfrm>
        </p:spPr>
        <p:txBody>
          <a:bodyPr>
            <a:normAutofit fontScale="92500" lnSpcReduction="20000"/>
          </a:bodyPr>
          <a:lstStyle/>
          <a:p>
            <a:pPr marL="0" indent="0">
              <a:buNone/>
            </a:pPr>
            <a:r>
              <a:rPr lang="en-US" sz="2100" b="1" dirty="0" smtClean="0">
                <a:solidFill>
                  <a:srgbClr val="66A900"/>
                </a:solidFill>
              </a:rPr>
              <a:t>New </a:t>
            </a:r>
            <a:r>
              <a:rPr lang="en-US" sz="2100" b="1" dirty="0">
                <a:solidFill>
                  <a:srgbClr val="66A900"/>
                </a:solidFill>
              </a:rPr>
              <a:t>Investigator or Early Stage </a:t>
            </a:r>
            <a:r>
              <a:rPr lang="en-US" sz="2100" b="1" dirty="0" smtClean="0">
                <a:solidFill>
                  <a:srgbClr val="66A900"/>
                </a:solidFill>
              </a:rPr>
              <a:t>Investigator Applications</a:t>
            </a:r>
          </a:p>
          <a:p>
            <a:pPr marL="0" indent="0">
              <a:buNone/>
            </a:pPr>
            <a:endParaRPr lang="en-US" sz="2100" b="1" dirty="0"/>
          </a:p>
          <a:p>
            <a:r>
              <a:rPr lang="en-US" sz="2100" b="1" dirty="0" smtClean="0"/>
              <a:t>R01 grant applications: </a:t>
            </a:r>
            <a:r>
              <a:rPr lang="en-US" sz="2100" dirty="0" smtClean="0"/>
              <a:t>Your status is formally considered and NIH is committed to funding a significant number of these applications.</a:t>
            </a:r>
            <a:br>
              <a:rPr lang="en-US" sz="2100" dirty="0" smtClean="0"/>
            </a:br>
            <a:endParaRPr lang="en-US" sz="2100" dirty="0" smtClean="0"/>
          </a:p>
          <a:p>
            <a:pPr>
              <a:buClr>
                <a:srgbClr val="66A900"/>
              </a:buClr>
            </a:pPr>
            <a:r>
              <a:rPr lang="en-US" sz="2100" b="1" dirty="0" smtClean="0">
                <a:sym typeface="Wingdings" panose="05000000000000000000" pitchFamily="2" charset="2"/>
              </a:rPr>
              <a:t>Other grant applications: </a:t>
            </a:r>
            <a:r>
              <a:rPr lang="en-US" sz="2100" dirty="0" smtClean="0"/>
              <a:t>Your career stage is factored into the Investigator critique. </a:t>
            </a:r>
          </a:p>
          <a:p>
            <a:pPr marL="0" indent="0">
              <a:buClr>
                <a:srgbClr val="66A900"/>
              </a:buClr>
              <a:buNone/>
            </a:pPr>
            <a:endParaRPr lang="en-US" sz="2100" dirty="0" smtClean="0"/>
          </a:p>
          <a:p>
            <a:pPr marL="0" indent="0">
              <a:buClr>
                <a:srgbClr val="66A900"/>
              </a:buClr>
              <a:buNone/>
            </a:pPr>
            <a:r>
              <a:rPr lang="en-US" b="1" dirty="0" smtClean="0">
                <a:solidFill>
                  <a:srgbClr val="66A900"/>
                </a:solidFill>
              </a:rPr>
              <a:t>NIH </a:t>
            </a:r>
            <a:r>
              <a:rPr lang="en-US" b="1" dirty="0">
                <a:solidFill>
                  <a:srgbClr val="66A900"/>
                </a:solidFill>
              </a:rPr>
              <a:t>must have correct info on your career stage</a:t>
            </a:r>
          </a:p>
          <a:p>
            <a:pPr lvl="2">
              <a:buClr>
                <a:srgbClr val="66A900"/>
              </a:buClr>
              <a:buFont typeface="Wingdings" panose="05000000000000000000" pitchFamily="2" charset="2"/>
              <a:buChar char="§"/>
            </a:pPr>
            <a:endParaRPr lang="en-US" sz="2100" dirty="0" smtClean="0"/>
          </a:p>
          <a:p>
            <a:pPr lvl="1"/>
            <a:endParaRPr lang="en-US" dirty="0" smtClean="0"/>
          </a:p>
        </p:txBody>
      </p:sp>
      <p:sp>
        <p:nvSpPr>
          <p:cNvPr id="35843" name="Title 1"/>
          <p:cNvSpPr>
            <a:spLocks noGrp="1"/>
          </p:cNvSpPr>
          <p:nvPr>
            <p:ph type="title"/>
          </p:nvPr>
        </p:nvSpPr>
        <p:spPr>
          <a:xfrm>
            <a:off x="934243" y="381000"/>
            <a:ext cx="7161213" cy="533400"/>
          </a:xfrm>
        </p:spPr>
        <p:txBody>
          <a:bodyPr/>
          <a:lstStyle/>
          <a:p>
            <a:r>
              <a:rPr lang="en-US" sz="2400" dirty="0" smtClean="0"/>
              <a:t>Career Stage Consideration</a:t>
            </a:r>
            <a:endParaRPr lang="en-US" dirty="0" smtClean="0"/>
          </a:p>
        </p:txBody>
      </p:sp>
      <p:pic>
        <p:nvPicPr>
          <p:cNvPr id="35844" name="Picture 3" descr="lo_NCRR880897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295400"/>
            <a:ext cx="190500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descr="lo_NIEHS78008433.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1295400"/>
            <a:ext cx="198120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6" descr="hi_NCRR33851981.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67100" y="1295400"/>
            <a:ext cx="209550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7679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990600" y="685800"/>
            <a:ext cx="7162800" cy="533400"/>
          </a:xfrm>
        </p:spPr>
        <p:txBody>
          <a:bodyPr/>
          <a:lstStyle/>
          <a:p>
            <a:r>
              <a:rPr lang="en-US" sz="2600" dirty="0" smtClean="0">
                <a:solidFill>
                  <a:schemeClr val="tx1"/>
                </a:solidFill>
              </a:rPr>
              <a:t>Main Review Criteria </a:t>
            </a:r>
          </a:p>
        </p:txBody>
      </p:sp>
      <p:sp>
        <p:nvSpPr>
          <p:cNvPr id="45059" name="Content Placeholder 2"/>
          <p:cNvSpPr>
            <a:spLocks noGrp="1"/>
          </p:cNvSpPr>
          <p:nvPr>
            <p:ph idx="1"/>
          </p:nvPr>
        </p:nvSpPr>
        <p:spPr>
          <a:xfrm>
            <a:off x="990600" y="1524000"/>
            <a:ext cx="7848600" cy="5257800"/>
          </a:xfrm>
        </p:spPr>
        <p:txBody>
          <a:bodyPr/>
          <a:lstStyle/>
          <a:p>
            <a:pPr eaLnBrk="1" hangingPunct="1">
              <a:buSzPct val="110000"/>
            </a:pPr>
            <a:r>
              <a:rPr lang="en-US" dirty="0" smtClean="0"/>
              <a:t>Overall Impact </a:t>
            </a:r>
          </a:p>
          <a:p>
            <a:pPr lvl="2"/>
            <a:r>
              <a:rPr lang="en-US" b="0" dirty="0" smtClean="0">
                <a:solidFill>
                  <a:srgbClr val="000000"/>
                </a:solidFill>
              </a:rPr>
              <a:t>Assessment of the likelihood for the project to </a:t>
            </a:r>
            <a:r>
              <a:rPr lang="en-US" i="1" dirty="0" smtClean="0"/>
              <a:t>exert a sustained, powerful influence on the research field(s) involved</a:t>
            </a:r>
          </a:p>
          <a:p>
            <a:pPr lvl="1" eaLnBrk="1" hangingPunct="1"/>
            <a:endParaRPr lang="en-US" sz="1400" i="1" dirty="0" smtClean="0"/>
          </a:p>
          <a:p>
            <a:pPr eaLnBrk="1" hangingPunct="1"/>
            <a:r>
              <a:rPr lang="en-US" dirty="0" smtClean="0"/>
              <a:t>Core Review Criteria</a:t>
            </a:r>
          </a:p>
          <a:p>
            <a:pPr lvl="1" eaLnBrk="1" hangingPunct="1">
              <a:buFontTx/>
              <a:buNone/>
            </a:pPr>
            <a:endParaRPr lang="en-US" sz="2100" i="1" dirty="0" smtClean="0"/>
          </a:p>
          <a:p>
            <a:pPr eaLnBrk="1" hangingPunct="1">
              <a:buFontTx/>
              <a:buNone/>
            </a:pPr>
            <a:endParaRPr lang="en-US" sz="2100" dirty="0" smtClean="0">
              <a:solidFill>
                <a:srgbClr val="993366"/>
              </a:solidFill>
            </a:endParaRPr>
          </a:p>
          <a:p>
            <a:pPr eaLnBrk="1" hangingPunct="1">
              <a:buFontTx/>
              <a:buNone/>
            </a:pPr>
            <a:endParaRPr lang="en-US" sz="2100" dirty="0" smtClean="0">
              <a:solidFill>
                <a:srgbClr val="2E8201"/>
              </a:solidFill>
            </a:endParaRPr>
          </a:p>
        </p:txBody>
      </p:sp>
    </p:spTree>
    <p:extLst>
      <p:ext uri="{BB962C8B-B14F-4D97-AF65-F5344CB8AC3E}">
        <p14:creationId xmlns:p14="http://schemas.microsoft.com/office/powerpoint/2010/main" val="2332808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990600" y="685800"/>
            <a:ext cx="7162800" cy="533400"/>
          </a:xfrm>
        </p:spPr>
        <p:txBody>
          <a:bodyPr/>
          <a:lstStyle/>
          <a:p>
            <a:r>
              <a:rPr lang="en-US" sz="2600" dirty="0"/>
              <a:t>Core Review Criteria </a:t>
            </a:r>
            <a:endParaRPr lang="en-US" sz="2600" dirty="0" smtClean="0">
              <a:solidFill>
                <a:schemeClr val="tx1"/>
              </a:solidFill>
            </a:endParaRPr>
          </a:p>
        </p:txBody>
      </p:sp>
      <p:sp>
        <p:nvSpPr>
          <p:cNvPr id="47107" name="Content Placeholder 2"/>
          <p:cNvSpPr>
            <a:spLocks noGrp="1"/>
          </p:cNvSpPr>
          <p:nvPr>
            <p:ph idx="1"/>
          </p:nvPr>
        </p:nvSpPr>
        <p:spPr>
          <a:xfrm>
            <a:off x="990600" y="1524000"/>
            <a:ext cx="7848600" cy="2514600"/>
          </a:xfrm>
        </p:spPr>
        <p:txBody>
          <a:bodyPr/>
          <a:lstStyle/>
          <a:p>
            <a:pPr>
              <a:buSzPct val="110000"/>
            </a:pPr>
            <a:r>
              <a:rPr lang="en-US" dirty="0" smtClean="0"/>
              <a:t>Significance</a:t>
            </a:r>
            <a:endParaRPr lang="en-US" dirty="0"/>
          </a:p>
          <a:p>
            <a:pPr eaLnBrk="1" hangingPunct="1">
              <a:buSzPct val="110000"/>
            </a:pPr>
            <a:endParaRPr lang="en-US" sz="2100" b="0" dirty="0" smtClean="0"/>
          </a:p>
          <a:p>
            <a:pPr eaLnBrk="1" hangingPunct="1">
              <a:buFontTx/>
              <a:buNone/>
            </a:pPr>
            <a:endParaRPr lang="en-US" sz="2100" dirty="0" smtClean="0">
              <a:solidFill>
                <a:srgbClr val="2E8201"/>
              </a:solidFill>
            </a:endParaRPr>
          </a:p>
        </p:txBody>
      </p:sp>
    </p:spTree>
    <p:extLst>
      <p:ext uri="{BB962C8B-B14F-4D97-AF65-F5344CB8AC3E}">
        <p14:creationId xmlns:p14="http://schemas.microsoft.com/office/powerpoint/2010/main" val="3178107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990600" y="685800"/>
            <a:ext cx="7162800" cy="533400"/>
          </a:xfrm>
        </p:spPr>
        <p:txBody>
          <a:bodyPr/>
          <a:lstStyle/>
          <a:p>
            <a:r>
              <a:rPr lang="en-US" sz="2600" dirty="0"/>
              <a:t>Core Review Criteria </a:t>
            </a:r>
            <a:endParaRPr lang="en-US" sz="2600" dirty="0" smtClean="0">
              <a:solidFill>
                <a:schemeClr val="tx1"/>
              </a:solidFill>
            </a:endParaRPr>
          </a:p>
        </p:txBody>
      </p:sp>
      <p:sp>
        <p:nvSpPr>
          <p:cNvPr id="47107" name="Content Placeholder 2"/>
          <p:cNvSpPr>
            <a:spLocks noGrp="1"/>
          </p:cNvSpPr>
          <p:nvPr>
            <p:ph idx="1"/>
          </p:nvPr>
        </p:nvSpPr>
        <p:spPr>
          <a:xfrm>
            <a:off x="990600" y="1524000"/>
            <a:ext cx="7848600" cy="2514600"/>
          </a:xfrm>
        </p:spPr>
        <p:txBody>
          <a:bodyPr/>
          <a:lstStyle/>
          <a:p>
            <a:pPr>
              <a:buSzPct val="110000"/>
            </a:pPr>
            <a:r>
              <a:rPr lang="en-US" dirty="0" smtClean="0"/>
              <a:t>Significance</a:t>
            </a:r>
            <a:endParaRPr lang="en-US" dirty="0"/>
          </a:p>
          <a:p>
            <a:pPr>
              <a:buSzPct val="110000"/>
            </a:pPr>
            <a:r>
              <a:rPr lang="en-US" dirty="0"/>
              <a:t>Investigator(s)</a:t>
            </a:r>
          </a:p>
          <a:p>
            <a:pPr eaLnBrk="1" hangingPunct="1">
              <a:buSzPct val="110000"/>
            </a:pPr>
            <a:endParaRPr lang="en-US" sz="2100" b="0" dirty="0" smtClean="0"/>
          </a:p>
          <a:p>
            <a:pPr eaLnBrk="1" hangingPunct="1">
              <a:buFontTx/>
              <a:buNone/>
            </a:pPr>
            <a:endParaRPr lang="en-US" sz="2100" dirty="0" smtClean="0">
              <a:solidFill>
                <a:srgbClr val="2E8201"/>
              </a:solidFill>
            </a:endParaRPr>
          </a:p>
        </p:txBody>
      </p:sp>
    </p:spTree>
    <p:extLst>
      <p:ext uri="{BB962C8B-B14F-4D97-AF65-F5344CB8AC3E}">
        <p14:creationId xmlns:p14="http://schemas.microsoft.com/office/powerpoint/2010/main" val="2681088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990600" y="685800"/>
            <a:ext cx="7162800" cy="533400"/>
          </a:xfrm>
        </p:spPr>
        <p:txBody>
          <a:bodyPr/>
          <a:lstStyle/>
          <a:p>
            <a:r>
              <a:rPr lang="en-US" sz="2600" dirty="0"/>
              <a:t>Core Review Criteria </a:t>
            </a:r>
            <a:endParaRPr lang="en-US" sz="2600" dirty="0" smtClean="0">
              <a:solidFill>
                <a:schemeClr val="tx1"/>
              </a:solidFill>
            </a:endParaRPr>
          </a:p>
        </p:txBody>
      </p:sp>
      <p:sp>
        <p:nvSpPr>
          <p:cNvPr id="47107" name="Content Placeholder 2"/>
          <p:cNvSpPr>
            <a:spLocks noGrp="1"/>
          </p:cNvSpPr>
          <p:nvPr>
            <p:ph idx="1"/>
          </p:nvPr>
        </p:nvSpPr>
        <p:spPr>
          <a:xfrm>
            <a:off x="990600" y="1524000"/>
            <a:ext cx="7848600" cy="2514600"/>
          </a:xfrm>
        </p:spPr>
        <p:txBody>
          <a:bodyPr/>
          <a:lstStyle/>
          <a:p>
            <a:pPr>
              <a:buSzPct val="110000"/>
            </a:pPr>
            <a:r>
              <a:rPr lang="en-US" dirty="0" smtClean="0"/>
              <a:t>Significance</a:t>
            </a:r>
            <a:endParaRPr lang="en-US" dirty="0"/>
          </a:p>
          <a:p>
            <a:pPr>
              <a:buSzPct val="110000"/>
            </a:pPr>
            <a:r>
              <a:rPr lang="en-US" dirty="0"/>
              <a:t>Investigator(s)</a:t>
            </a:r>
          </a:p>
          <a:p>
            <a:pPr>
              <a:buSzPct val="110000"/>
            </a:pPr>
            <a:r>
              <a:rPr lang="en-US" dirty="0"/>
              <a:t>Innovation</a:t>
            </a:r>
          </a:p>
          <a:p>
            <a:pPr eaLnBrk="1" hangingPunct="1">
              <a:buSzPct val="110000"/>
            </a:pPr>
            <a:endParaRPr lang="en-US" sz="2100" b="0" dirty="0" smtClean="0"/>
          </a:p>
          <a:p>
            <a:pPr eaLnBrk="1" hangingPunct="1">
              <a:buFontTx/>
              <a:buNone/>
            </a:pPr>
            <a:endParaRPr lang="en-US" sz="2100" dirty="0" smtClean="0">
              <a:solidFill>
                <a:srgbClr val="2E8201"/>
              </a:solidFill>
            </a:endParaRPr>
          </a:p>
        </p:txBody>
      </p:sp>
    </p:spTree>
    <p:extLst>
      <p:ext uri="{BB962C8B-B14F-4D97-AF65-F5344CB8AC3E}">
        <p14:creationId xmlns:p14="http://schemas.microsoft.com/office/powerpoint/2010/main" val="347386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990600" y="685800"/>
            <a:ext cx="7162800" cy="533400"/>
          </a:xfrm>
        </p:spPr>
        <p:txBody>
          <a:bodyPr/>
          <a:lstStyle/>
          <a:p>
            <a:r>
              <a:rPr lang="en-US" sz="2600" dirty="0"/>
              <a:t>Core Review Criteria </a:t>
            </a:r>
            <a:endParaRPr lang="en-US" sz="2600" dirty="0" smtClean="0">
              <a:solidFill>
                <a:schemeClr val="tx1"/>
              </a:solidFill>
            </a:endParaRPr>
          </a:p>
        </p:txBody>
      </p:sp>
      <p:sp>
        <p:nvSpPr>
          <p:cNvPr id="47107" name="Content Placeholder 2"/>
          <p:cNvSpPr>
            <a:spLocks noGrp="1"/>
          </p:cNvSpPr>
          <p:nvPr>
            <p:ph idx="1"/>
          </p:nvPr>
        </p:nvSpPr>
        <p:spPr>
          <a:xfrm>
            <a:off x="990600" y="1524000"/>
            <a:ext cx="7848600" cy="2514600"/>
          </a:xfrm>
        </p:spPr>
        <p:txBody>
          <a:bodyPr/>
          <a:lstStyle/>
          <a:p>
            <a:pPr>
              <a:buSzPct val="110000"/>
            </a:pPr>
            <a:r>
              <a:rPr lang="en-US" dirty="0" smtClean="0"/>
              <a:t>Significance</a:t>
            </a:r>
            <a:endParaRPr lang="en-US" dirty="0"/>
          </a:p>
          <a:p>
            <a:pPr>
              <a:buSzPct val="110000"/>
            </a:pPr>
            <a:r>
              <a:rPr lang="en-US" dirty="0"/>
              <a:t>Investigator(s)</a:t>
            </a:r>
          </a:p>
          <a:p>
            <a:pPr>
              <a:buSzPct val="110000"/>
            </a:pPr>
            <a:r>
              <a:rPr lang="en-US" dirty="0"/>
              <a:t>Innovation</a:t>
            </a:r>
          </a:p>
          <a:p>
            <a:pPr>
              <a:buSzPct val="110000"/>
            </a:pPr>
            <a:r>
              <a:rPr lang="en-US" dirty="0"/>
              <a:t>Approach</a:t>
            </a:r>
          </a:p>
          <a:p>
            <a:pPr marL="0" indent="0">
              <a:buSzPct val="110000"/>
              <a:buNone/>
            </a:pPr>
            <a:endParaRPr lang="en-US" sz="2100" dirty="0" smtClean="0"/>
          </a:p>
          <a:p>
            <a:pPr eaLnBrk="1" hangingPunct="1">
              <a:buSzPct val="110000"/>
            </a:pPr>
            <a:endParaRPr lang="en-US" sz="2100" b="0" dirty="0" smtClean="0"/>
          </a:p>
          <a:p>
            <a:pPr eaLnBrk="1" hangingPunct="1">
              <a:buFontTx/>
              <a:buNone/>
            </a:pPr>
            <a:endParaRPr lang="en-US" sz="2100" dirty="0" smtClean="0">
              <a:solidFill>
                <a:srgbClr val="2E8201"/>
              </a:solidFill>
            </a:endParaRPr>
          </a:p>
        </p:txBody>
      </p:sp>
    </p:spTree>
    <p:extLst>
      <p:ext uri="{BB962C8B-B14F-4D97-AF65-F5344CB8AC3E}">
        <p14:creationId xmlns:p14="http://schemas.microsoft.com/office/powerpoint/2010/main" val="608332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990600" y="685800"/>
            <a:ext cx="7162800" cy="533400"/>
          </a:xfrm>
        </p:spPr>
        <p:txBody>
          <a:bodyPr/>
          <a:lstStyle/>
          <a:p>
            <a:r>
              <a:rPr lang="en-US" sz="2600" dirty="0"/>
              <a:t>Core Review Criteria </a:t>
            </a:r>
            <a:endParaRPr lang="en-US" sz="2600" dirty="0" smtClean="0">
              <a:solidFill>
                <a:schemeClr val="tx1"/>
              </a:solidFill>
            </a:endParaRPr>
          </a:p>
        </p:txBody>
      </p:sp>
      <p:sp>
        <p:nvSpPr>
          <p:cNvPr id="47107" name="Content Placeholder 2"/>
          <p:cNvSpPr>
            <a:spLocks noGrp="1"/>
          </p:cNvSpPr>
          <p:nvPr>
            <p:ph idx="1"/>
          </p:nvPr>
        </p:nvSpPr>
        <p:spPr>
          <a:xfrm>
            <a:off x="990600" y="1524000"/>
            <a:ext cx="7848600" cy="2514600"/>
          </a:xfrm>
        </p:spPr>
        <p:txBody>
          <a:bodyPr/>
          <a:lstStyle/>
          <a:p>
            <a:pPr>
              <a:buSzPct val="110000"/>
            </a:pPr>
            <a:r>
              <a:rPr lang="en-US" dirty="0" smtClean="0"/>
              <a:t>Significance</a:t>
            </a:r>
            <a:endParaRPr lang="en-US" dirty="0"/>
          </a:p>
          <a:p>
            <a:pPr>
              <a:buSzPct val="110000"/>
            </a:pPr>
            <a:r>
              <a:rPr lang="en-US" dirty="0"/>
              <a:t>Investigator(s)</a:t>
            </a:r>
          </a:p>
          <a:p>
            <a:pPr>
              <a:buSzPct val="110000"/>
            </a:pPr>
            <a:r>
              <a:rPr lang="en-US" dirty="0"/>
              <a:t>Innovation</a:t>
            </a:r>
          </a:p>
          <a:p>
            <a:pPr>
              <a:buSzPct val="110000"/>
            </a:pPr>
            <a:r>
              <a:rPr lang="en-US" dirty="0"/>
              <a:t>Approach</a:t>
            </a:r>
          </a:p>
          <a:p>
            <a:pPr>
              <a:buSzPct val="110000"/>
            </a:pPr>
            <a:r>
              <a:rPr lang="en-US" dirty="0" smtClean="0"/>
              <a:t>Environment</a:t>
            </a:r>
          </a:p>
          <a:p>
            <a:pPr eaLnBrk="1" hangingPunct="1">
              <a:buSzPct val="110000"/>
            </a:pPr>
            <a:endParaRPr lang="en-US" sz="2100" b="0" dirty="0" smtClean="0"/>
          </a:p>
          <a:p>
            <a:pPr eaLnBrk="1" hangingPunct="1">
              <a:buFontTx/>
              <a:buNone/>
            </a:pPr>
            <a:endParaRPr lang="en-US" sz="2100" dirty="0" smtClean="0">
              <a:solidFill>
                <a:srgbClr val="2E8201"/>
              </a:solidFill>
            </a:endParaRPr>
          </a:p>
        </p:txBody>
      </p:sp>
    </p:spTree>
    <p:extLst>
      <p:ext uri="{BB962C8B-B14F-4D97-AF65-F5344CB8AC3E}">
        <p14:creationId xmlns:p14="http://schemas.microsoft.com/office/powerpoint/2010/main" val="1128237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Additional Criteria Contribute to Overall Impact </a:t>
            </a:r>
            <a:r>
              <a:rPr lang="en-US" dirty="0" smtClean="0"/>
              <a:t>Scores</a:t>
            </a:r>
            <a:endParaRPr lang="en-US" dirty="0"/>
          </a:p>
        </p:txBody>
      </p:sp>
      <p:sp>
        <p:nvSpPr>
          <p:cNvPr id="4" name="Content Placeholder 2"/>
          <p:cNvSpPr>
            <a:spLocks noGrp="1"/>
          </p:cNvSpPr>
          <p:nvPr>
            <p:ph idx="1"/>
          </p:nvPr>
        </p:nvSpPr>
        <p:spPr>
          <a:xfrm>
            <a:off x="1143000" y="1371600"/>
            <a:ext cx="7543800" cy="4419600"/>
          </a:xfrm>
        </p:spPr>
        <p:txBody>
          <a:bodyPr/>
          <a:lstStyle/>
          <a:p>
            <a:pPr marL="204788" indent="-204788" algn="l">
              <a:spcBef>
                <a:spcPts val="563"/>
              </a:spcBef>
              <a:spcAft>
                <a:spcPts val="563"/>
              </a:spcAft>
              <a:buFontTx/>
              <a:buChar char="•"/>
            </a:pPr>
            <a:r>
              <a:rPr lang="en-US" dirty="0" smtClean="0"/>
              <a:t>Protections for human subjects</a:t>
            </a:r>
          </a:p>
          <a:p>
            <a:pPr marL="204788" indent="-204788" algn="l">
              <a:spcBef>
                <a:spcPts val="563"/>
              </a:spcBef>
              <a:spcAft>
                <a:spcPts val="563"/>
              </a:spcAft>
              <a:buFontTx/>
              <a:buChar char="•"/>
            </a:pPr>
            <a:r>
              <a:rPr lang="en-US" dirty="0" smtClean="0"/>
              <a:t>Inclusions of women, minorities and children</a:t>
            </a:r>
          </a:p>
          <a:p>
            <a:pPr marL="204788" indent="-204788" algn="l">
              <a:spcBef>
                <a:spcPts val="563"/>
              </a:spcBef>
              <a:spcAft>
                <a:spcPts val="563"/>
              </a:spcAft>
              <a:buFontTx/>
              <a:buChar char="•"/>
            </a:pPr>
            <a:r>
              <a:rPr lang="en-US" dirty="0" smtClean="0"/>
              <a:t>Appropriate use of vertebrate animals </a:t>
            </a:r>
          </a:p>
          <a:p>
            <a:pPr marL="204788" indent="-204788" algn="l">
              <a:spcBef>
                <a:spcPts val="563"/>
              </a:spcBef>
              <a:spcAft>
                <a:spcPts val="563"/>
              </a:spcAft>
              <a:buFontTx/>
              <a:buChar char="•"/>
            </a:pPr>
            <a:r>
              <a:rPr lang="en-US" dirty="0" smtClean="0"/>
              <a:t>Management of biohazards</a:t>
            </a:r>
          </a:p>
          <a:p>
            <a:pPr marL="204788" indent="-204788" algn="l">
              <a:spcBef>
                <a:spcPct val="0"/>
              </a:spcBef>
            </a:pPr>
            <a:endParaRPr lang="en-US" sz="1100" dirty="0" smtClean="0"/>
          </a:p>
          <a:p>
            <a:pPr marL="204788" indent="-204788" algn="l">
              <a:spcBef>
                <a:spcPct val="0"/>
              </a:spcBef>
              <a:buFontTx/>
              <a:buChar char="•"/>
            </a:pPr>
            <a:endParaRPr lang="en-US" b="0" dirty="0" smtClean="0"/>
          </a:p>
          <a:p>
            <a:pPr marL="204788" indent="-204788" algn="l">
              <a:spcBef>
                <a:spcPct val="0"/>
              </a:spcBef>
              <a:buFontTx/>
              <a:buChar char="•"/>
            </a:pPr>
            <a:endParaRPr lang="en-US" b="0" dirty="0" smtClean="0"/>
          </a:p>
          <a:p>
            <a:pPr marL="204788" indent="-204788" algn="l">
              <a:spcBef>
                <a:spcPct val="0"/>
              </a:spcBef>
              <a:buFontTx/>
              <a:buChar char="•"/>
            </a:pPr>
            <a:endParaRPr lang="en-US" sz="2300" b="0" dirty="0" smtClean="0"/>
          </a:p>
          <a:p>
            <a:pPr marL="204788" indent="-204788" algn="l"/>
            <a:endParaRPr lang="en-US" b="0" dirty="0" smtClean="0"/>
          </a:p>
          <a:p>
            <a:pPr marL="204788" indent="-204788"/>
            <a:endParaRPr lang="en-US" sz="2600" dirty="0" smtClean="0"/>
          </a:p>
        </p:txBody>
      </p:sp>
    </p:spTree>
    <p:extLst>
      <p:ext uri="{BB962C8B-B14F-4D97-AF65-F5344CB8AC3E}">
        <p14:creationId xmlns:p14="http://schemas.microsoft.com/office/powerpoint/2010/main" val="3910043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idx="4294967295"/>
          </p:nvPr>
        </p:nvSpPr>
        <p:spPr>
          <a:xfrm>
            <a:off x="533400" y="152400"/>
            <a:ext cx="7162800" cy="534988"/>
          </a:xfrm>
        </p:spPr>
        <p:txBody>
          <a:bodyPr/>
          <a:lstStyle/>
          <a:p>
            <a:pPr algn="ctr"/>
            <a:r>
              <a:rPr lang="en-US" sz="2600" b="1" dirty="0" smtClean="0">
                <a:solidFill>
                  <a:schemeClr val="tx1"/>
                </a:solidFill>
              </a:rPr>
              <a:t>9-Point Scoring Scale</a:t>
            </a:r>
          </a:p>
        </p:txBody>
      </p:sp>
      <p:graphicFrame>
        <p:nvGraphicFramePr>
          <p:cNvPr id="5" name="Content Placeholder 3"/>
          <p:cNvGraphicFramePr>
            <a:graphicFrameLocks/>
          </p:cNvGraphicFramePr>
          <p:nvPr>
            <p:extLst>
              <p:ext uri="{D42A27DB-BD31-4B8C-83A1-F6EECF244321}">
                <p14:modId xmlns:p14="http://schemas.microsoft.com/office/powerpoint/2010/main" val="898368185"/>
              </p:ext>
            </p:extLst>
          </p:nvPr>
        </p:nvGraphicFramePr>
        <p:xfrm>
          <a:off x="1752600" y="823910"/>
          <a:ext cx="4978401" cy="5043490"/>
        </p:xfrm>
        <a:graphic>
          <a:graphicData uri="http://schemas.openxmlformats.org/drawingml/2006/table">
            <a:tbl>
              <a:tblPr>
                <a:effectLst/>
              </a:tblPr>
              <a:tblGrid>
                <a:gridCol w="2062038"/>
                <a:gridCol w="888827"/>
                <a:gridCol w="2027536"/>
              </a:tblGrid>
              <a:tr h="5061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dirty="0" smtClean="0">
                          <a:ln>
                            <a:noFill/>
                          </a:ln>
                          <a:solidFill>
                            <a:srgbClr val="000000"/>
                          </a:solidFill>
                          <a:effectLst/>
                          <a:latin typeface="Arial" pitchFamily="34" charset="0"/>
                          <a:cs typeface="Arial" pitchFamily="34" charset="0"/>
                        </a:rPr>
                        <a:t>Impact</a:t>
                      </a:r>
                    </a:p>
                  </a:txBody>
                  <a:tcPr marL="97541" marR="97541" marT="48763" marB="48763"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dirty="0" smtClean="0">
                          <a:ln>
                            <a:noFill/>
                          </a:ln>
                          <a:solidFill>
                            <a:srgbClr val="000000"/>
                          </a:solidFill>
                          <a:effectLst/>
                          <a:latin typeface="Arial" pitchFamily="34" charset="0"/>
                          <a:cs typeface="Arial" pitchFamily="34" charset="0"/>
                        </a:rPr>
                        <a:t>Score</a:t>
                      </a:r>
                    </a:p>
                  </a:txBody>
                  <a:tcPr marL="97541" marR="97541" marT="48763" marB="48763"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dirty="0" smtClean="0">
                          <a:ln>
                            <a:noFill/>
                          </a:ln>
                          <a:solidFill>
                            <a:srgbClr val="000000"/>
                          </a:solidFill>
                          <a:effectLst/>
                          <a:latin typeface="Arial" pitchFamily="34" charset="0"/>
                          <a:cs typeface="Arial" pitchFamily="34" charset="0"/>
                        </a:rPr>
                        <a:t>Descriptor</a:t>
                      </a:r>
                    </a:p>
                  </a:txBody>
                  <a:tcPr marL="97541" marR="97541" marT="48763" marB="48763"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r>
              <a:tr h="502598">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High Impact</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1</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Exceptional</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r>
              <a:tr h="50610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2</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Outstanding</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r>
              <a:tr h="502598">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3</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Excellent</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r>
              <a:tr h="506100">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Medium Impact</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4</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Very Good</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r>
              <a:tr h="502598">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5</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Good</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r>
              <a:tr h="50610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6</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Satisfactory</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r>
              <a:tr h="502598">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Low Impact</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7</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Fair</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r>
              <a:tr h="50610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8</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Marginal</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r>
              <a:tr h="502598">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9</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latin typeface="Arial" pitchFamily="34" charset="0"/>
                          <a:cs typeface="Arial" pitchFamily="34" charset="0"/>
                        </a:rPr>
                        <a:t>Poor</a:t>
                      </a:r>
                    </a:p>
                  </a:txBody>
                  <a:tcPr marL="97541" marR="97541" marT="48763" marB="48763"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85000"/>
                      </a:schemeClr>
                    </a:solidFill>
                  </a:tcPr>
                </a:tc>
              </a:tr>
            </a:tbl>
          </a:graphicData>
        </a:graphic>
      </p:graphicFrame>
    </p:spTree>
    <p:extLst>
      <p:ext uri="{BB962C8B-B14F-4D97-AF65-F5344CB8AC3E}">
        <p14:creationId xmlns:p14="http://schemas.microsoft.com/office/powerpoint/2010/main" val="6576169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sz="2600" smtClean="0"/>
              <a:t>Scoring</a:t>
            </a:r>
          </a:p>
        </p:txBody>
      </p:sp>
      <p:sp>
        <p:nvSpPr>
          <p:cNvPr id="54275" name="Content Placeholder 2"/>
          <p:cNvSpPr>
            <a:spLocks noGrp="1"/>
          </p:cNvSpPr>
          <p:nvPr>
            <p:ph idx="1"/>
          </p:nvPr>
        </p:nvSpPr>
        <p:spPr/>
        <p:txBody>
          <a:bodyPr/>
          <a:lstStyle/>
          <a:p>
            <a:r>
              <a:rPr lang="en-US" sz="2100" dirty="0" smtClean="0"/>
              <a:t>Each panel member provides an overall impact score. </a:t>
            </a:r>
          </a:p>
          <a:p>
            <a:endParaRPr lang="en-US" sz="2100" dirty="0" smtClean="0"/>
          </a:p>
          <a:p>
            <a:pPr>
              <a:buFontTx/>
              <a:buNone/>
            </a:pPr>
            <a:r>
              <a:rPr lang="en-US" sz="2100" b="1" dirty="0" smtClean="0"/>
              <a:t>Range of Scores</a:t>
            </a:r>
          </a:p>
          <a:p>
            <a:pPr>
              <a:buFontTx/>
              <a:buNone/>
            </a:pPr>
            <a:endParaRPr lang="en-US" sz="2100" dirty="0" smtClean="0"/>
          </a:p>
          <a:p>
            <a:r>
              <a:rPr lang="en-US" sz="2100" dirty="0" smtClean="0"/>
              <a:t>After discussion, assigned reviewers state final Overall Impact Scores, defining the score range. </a:t>
            </a:r>
          </a:p>
          <a:p>
            <a:endParaRPr lang="en-US" sz="2100" dirty="0" smtClean="0"/>
          </a:p>
          <a:p>
            <a:r>
              <a:rPr lang="en-US" sz="2100" dirty="0" smtClean="0"/>
              <a:t>Panel members may vote outside this range although any intent to do so must be declared.  </a:t>
            </a:r>
          </a:p>
        </p:txBody>
      </p:sp>
    </p:spTree>
    <p:extLst>
      <p:ext uri="{BB962C8B-B14F-4D97-AF65-F5344CB8AC3E}">
        <p14:creationId xmlns:p14="http://schemas.microsoft.com/office/powerpoint/2010/main" val="811596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62000"/>
          </a:xfrm>
        </p:spPr>
        <p:txBody>
          <a:bodyPr>
            <a:normAutofit fontScale="90000"/>
          </a:bodyPr>
          <a:lstStyle/>
          <a:p>
            <a:r>
              <a:rPr lang="en-US" dirty="0"/>
              <a:t>Other </a:t>
            </a:r>
            <a:r>
              <a:rPr lang="en-US" dirty="0" smtClean="0"/>
              <a:t>Considerations that </a:t>
            </a:r>
            <a:r>
              <a:rPr lang="en-US" dirty="0"/>
              <a:t>Do Not Affect </a:t>
            </a:r>
            <a:r>
              <a:rPr lang="en-US" dirty="0" smtClean="0"/>
              <a:t>Overall Impact Scores </a:t>
            </a:r>
            <a:r>
              <a:rPr lang="en-US" dirty="0"/>
              <a:t/>
            </a:r>
            <a:br>
              <a:rPr lang="en-US" dirty="0"/>
            </a:br>
            <a:endParaRPr lang="en-US" dirty="0"/>
          </a:p>
        </p:txBody>
      </p:sp>
      <p:sp>
        <p:nvSpPr>
          <p:cNvPr id="3" name="Content Placeholder 2"/>
          <p:cNvSpPr>
            <a:spLocks noGrp="1"/>
          </p:cNvSpPr>
          <p:nvPr>
            <p:ph idx="1"/>
          </p:nvPr>
        </p:nvSpPr>
        <p:spPr>
          <a:xfrm>
            <a:off x="838200" y="1752600"/>
            <a:ext cx="6934200" cy="3200400"/>
          </a:xfrm>
        </p:spPr>
        <p:txBody>
          <a:bodyPr>
            <a:normAutofit/>
          </a:bodyPr>
          <a:lstStyle/>
          <a:p>
            <a:r>
              <a:rPr lang="en-US" dirty="0"/>
              <a:t>Resource Sharing Plans:  </a:t>
            </a:r>
          </a:p>
          <a:p>
            <a:pPr lvl="1"/>
            <a:r>
              <a:rPr lang="en-US" dirty="0"/>
              <a:t>Data</a:t>
            </a:r>
          </a:p>
          <a:p>
            <a:pPr lvl="1"/>
            <a:r>
              <a:rPr lang="en-US" dirty="0"/>
              <a:t>Model Organisms </a:t>
            </a:r>
          </a:p>
          <a:p>
            <a:pPr lvl="1"/>
            <a:r>
              <a:rPr lang="en-US" dirty="0"/>
              <a:t>Genome Wide Association Studies</a:t>
            </a:r>
          </a:p>
          <a:p>
            <a:r>
              <a:rPr lang="en-US" dirty="0"/>
              <a:t>Foreign Organizations</a:t>
            </a:r>
          </a:p>
          <a:p>
            <a:r>
              <a:rPr lang="en-US" dirty="0"/>
              <a:t>Select </a:t>
            </a:r>
            <a:r>
              <a:rPr lang="en-US" dirty="0" smtClean="0"/>
              <a:t>Agents </a:t>
            </a:r>
          </a:p>
          <a:p>
            <a:r>
              <a:rPr lang="en-US" dirty="0" smtClean="0"/>
              <a:t>Budget</a:t>
            </a:r>
          </a:p>
          <a:p>
            <a:endParaRPr lang="en-US" dirty="0"/>
          </a:p>
        </p:txBody>
      </p:sp>
    </p:spTree>
    <p:extLst>
      <p:ext uri="{BB962C8B-B14F-4D97-AF65-F5344CB8AC3E}">
        <p14:creationId xmlns:p14="http://schemas.microsoft.com/office/powerpoint/2010/main" val="1180026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4294967295"/>
          </p:nvPr>
        </p:nvSpPr>
        <p:spPr>
          <a:xfrm>
            <a:off x="838200" y="1066800"/>
            <a:ext cx="6756400" cy="3657600"/>
          </a:xfrm>
        </p:spPr>
        <p:txBody>
          <a:bodyPr/>
          <a:lstStyle/>
          <a:p>
            <a:pPr marL="0" indent="-312561">
              <a:spcBef>
                <a:spcPts val="0"/>
              </a:spcBef>
              <a:spcAft>
                <a:spcPts val="0"/>
              </a:spcAft>
              <a:buFontTx/>
              <a:buNone/>
              <a:defRPr/>
            </a:pPr>
            <a:r>
              <a:rPr lang="en-US" sz="2400" b="1" dirty="0" smtClean="0">
                <a:latin typeface="Calibri"/>
                <a:ea typeface="Calibri"/>
                <a:cs typeface="Times New Roman"/>
              </a:rPr>
              <a:t>Electronic reviews are used to facilitate reviewer participation</a:t>
            </a:r>
          </a:p>
          <a:p>
            <a:pPr marL="312561" indent="-312561" eaLnBrk="1" hangingPunct="1">
              <a:buFontTx/>
              <a:buNone/>
              <a:defRPr/>
            </a:pPr>
            <a:endParaRPr lang="en-US" sz="2300" dirty="0" smtClean="0"/>
          </a:p>
          <a:p>
            <a:pPr marL="312561" indent="-312561">
              <a:buFontTx/>
              <a:buNone/>
              <a:defRPr/>
            </a:pPr>
            <a:r>
              <a:rPr lang="en-US" sz="2300" b="1" dirty="0" smtClean="0">
                <a:solidFill>
                  <a:srgbClr val="66A900"/>
                </a:solidFill>
              </a:rPr>
              <a:t>Electronic Review Platforms</a:t>
            </a:r>
            <a:endParaRPr lang="en-US" b="1" dirty="0" smtClean="0"/>
          </a:p>
          <a:p>
            <a:pPr marL="312561" indent="-312561">
              <a:defRPr/>
            </a:pPr>
            <a:r>
              <a:rPr lang="en-US" dirty="0" smtClean="0"/>
              <a:t>Telephone Assisted Meetings</a:t>
            </a:r>
          </a:p>
          <a:p>
            <a:pPr marL="312561" indent="-312561">
              <a:defRPr/>
            </a:pPr>
            <a:r>
              <a:rPr lang="en-US" dirty="0" smtClean="0"/>
              <a:t>Internet Assisted Meetings</a:t>
            </a:r>
          </a:p>
          <a:p>
            <a:pPr marL="312561" indent="-312561">
              <a:defRPr/>
            </a:pPr>
            <a:r>
              <a:rPr lang="en-US" dirty="0" smtClean="0"/>
              <a:t>Video Assisted Meetings</a:t>
            </a:r>
          </a:p>
          <a:p>
            <a:pPr marL="0" indent="0">
              <a:buNone/>
              <a:defRPr/>
            </a:pPr>
            <a:endParaRPr lang="en-US" dirty="0" smtClean="0">
              <a:solidFill>
                <a:srgbClr val="00A900"/>
              </a:solidFill>
            </a:endParaRPr>
          </a:p>
          <a:p>
            <a:pPr marL="312561" indent="-312561" eaLnBrk="1" hangingPunct="1">
              <a:defRPr/>
            </a:pPr>
            <a:endParaRPr lang="en-US" sz="2300" dirty="0" smtClean="0"/>
          </a:p>
          <a:p>
            <a:pPr marL="312561" indent="-312561" eaLnBrk="1" hangingPunct="1">
              <a:buFontTx/>
              <a:buNone/>
              <a:defRPr/>
            </a:pPr>
            <a:endParaRPr lang="en-US" sz="2300" dirty="0" smtClean="0"/>
          </a:p>
        </p:txBody>
      </p:sp>
      <p:sp>
        <p:nvSpPr>
          <p:cNvPr id="4" name="Title 1"/>
          <p:cNvSpPr txBox="1">
            <a:spLocks/>
          </p:cNvSpPr>
          <p:nvPr/>
        </p:nvSpPr>
        <p:spPr>
          <a:xfrm>
            <a:off x="533400" y="304800"/>
            <a:ext cx="7467600" cy="533400"/>
          </a:xfrm>
          <a:prstGeom prst="rect">
            <a:avLst/>
          </a:prstGeom>
        </p:spPr>
        <p:txBody>
          <a:bodyPr lIns="91389" tIns="45695" rIns="91389" bIns="45695"/>
          <a:lstStyle/>
          <a:p>
            <a:pPr eaLnBrk="0" hangingPunct="0">
              <a:defRPr/>
            </a:pPr>
            <a:r>
              <a:rPr lang="en-US" sz="2300" b="1" kern="0" dirty="0">
                <a:latin typeface="+mj-lt"/>
                <a:ea typeface="+mj-ea"/>
                <a:cs typeface="ＭＳ Ｐゴシック"/>
              </a:rPr>
              <a:t>Your Application Could Be Reviewed Electronically</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9573" y="3276600"/>
            <a:ext cx="3766671" cy="2494808"/>
          </a:xfrm>
          <a:prstGeom prst="rect">
            <a:avLst/>
          </a:prstGeom>
        </p:spPr>
      </p:pic>
    </p:spTree>
    <p:extLst>
      <p:ext uri="{BB962C8B-B14F-4D97-AF65-F5344CB8AC3E}">
        <p14:creationId xmlns:p14="http://schemas.microsoft.com/office/powerpoint/2010/main" val="41879385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609600" y="228600"/>
            <a:ext cx="6045200" cy="533400"/>
          </a:xfrm>
        </p:spPr>
        <p:txBody>
          <a:bodyPr>
            <a:normAutofit/>
          </a:bodyPr>
          <a:lstStyle/>
          <a:p>
            <a:r>
              <a:rPr lang="en-US" b="1" dirty="0" smtClean="0"/>
              <a:t>After Your Review </a:t>
            </a:r>
          </a:p>
        </p:txBody>
      </p:sp>
      <p:sp>
        <p:nvSpPr>
          <p:cNvPr id="5" name="Rectangle 4"/>
          <p:cNvSpPr>
            <a:spLocks noGrp="1" noChangeArrowheads="1"/>
          </p:cNvSpPr>
          <p:nvPr>
            <p:ph type="body" sz="half" idx="2"/>
          </p:nvPr>
        </p:nvSpPr>
        <p:spPr>
          <a:xfrm>
            <a:off x="5334000" y="1600200"/>
            <a:ext cx="3582988" cy="3657600"/>
          </a:xfrm>
        </p:spPr>
        <p:txBody>
          <a:bodyPr/>
          <a:lstStyle/>
          <a:p>
            <a:pPr marL="0" indent="0" eaLnBrk="1" hangingPunct="1">
              <a:spcBef>
                <a:spcPts val="0"/>
              </a:spcBef>
              <a:buFontTx/>
              <a:buNone/>
              <a:defRPr/>
            </a:pPr>
            <a:r>
              <a:rPr lang="en-US" sz="2100" b="1" dirty="0" smtClean="0">
                <a:solidFill>
                  <a:srgbClr val="66A900"/>
                </a:solidFill>
              </a:rPr>
              <a:t>Your SRO</a:t>
            </a:r>
          </a:p>
          <a:p>
            <a:pPr marL="0" indent="0" eaLnBrk="1" hangingPunct="1">
              <a:spcBef>
                <a:spcPts val="0"/>
              </a:spcBef>
              <a:buFontTx/>
              <a:buNone/>
              <a:defRPr/>
            </a:pPr>
            <a:endParaRPr lang="en-US" sz="800" dirty="0" smtClean="0">
              <a:solidFill>
                <a:srgbClr val="41BA00"/>
              </a:solidFill>
            </a:endParaRPr>
          </a:p>
          <a:p>
            <a:pPr marL="214192" indent="-214192" eaLnBrk="1" hangingPunct="1">
              <a:lnSpc>
                <a:spcPct val="90000"/>
              </a:lnSpc>
              <a:spcBef>
                <a:spcPct val="60000"/>
              </a:spcBef>
              <a:defRPr/>
            </a:pPr>
            <a:r>
              <a:rPr lang="en-US" sz="2100" dirty="0" smtClean="0"/>
              <a:t>Prepares summary statements</a:t>
            </a:r>
          </a:p>
          <a:p>
            <a:pPr marL="214192" indent="-214192" eaLnBrk="1" hangingPunct="1">
              <a:lnSpc>
                <a:spcPct val="90000"/>
              </a:lnSpc>
              <a:spcBef>
                <a:spcPct val="60000"/>
              </a:spcBef>
              <a:defRPr/>
            </a:pPr>
            <a:r>
              <a:rPr lang="en-US" sz="2100" dirty="0" smtClean="0"/>
              <a:t>Provides information to NIH Institutes and Centers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1600200"/>
            <a:ext cx="4256740" cy="2819400"/>
          </a:xfrm>
          <a:prstGeom prst="rect">
            <a:avLst/>
          </a:prstGeom>
        </p:spPr>
      </p:pic>
    </p:spTree>
    <p:extLst>
      <p:ext uri="{BB962C8B-B14F-4D97-AF65-F5344CB8AC3E}">
        <p14:creationId xmlns:p14="http://schemas.microsoft.com/office/powerpoint/2010/main" val="2113649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a:xfrm>
            <a:off x="533400" y="1066800"/>
            <a:ext cx="7297738" cy="4191000"/>
          </a:xfrm>
        </p:spPr>
        <p:txBody>
          <a:bodyPr/>
          <a:lstStyle/>
          <a:p>
            <a:pPr marL="0" indent="0">
              <a:lnSpc>
                <a:spcPct val="80000"/>
              </a:lnSpc>
              <a:buFontTx/>
              <a:buNone/>
            </a:pPr>
            <a:r>
              <a:rPr lang="en-US" sz="2100" dirty="0" smtClean="0"/>
              <a:t>   </a:t>
            </a:r>
          </a:p>
          <a:p>
            <a:pPr marL="0" indent="0">
              <a:lnSpc>
                <a:spcPct val="80000"/>
              </a:lnSpc>
            </a:pPr>
            <a:r>
              <a:rPr lang="en-US" sz="2100" dirty="0" smtClean="0"/>
              <a:t>   Scores for each review criterion</a:t>
            </a:r>
          </a:p>
          <a:p>
            <a:pPr marL="0" indent="0">
              <a:lnSpc>
                <a:spcPct val="80000"/>
              </a:lnSpc>
            </a:pPr>
            <a:endParaRPr lang="en-US" sz="1200" dirty="0" smtClean="0"/>
          </a:p>
          <a:p>
            <a:pPr marL="0" indent="0">
              <a:lnSpc>
                <a:spcPct val="80000"/>
              </a:lnSpc>
            </a:pPr>
            <a:r>
              <a:rPr lang="en-US" sz="2100" dirty="0" smtClean="0"/>
              <a:t>   Critiques from assigned reviewers</a:t>
            </a:r>
          </a:p>
          <a:p>
            <a:pPr marL="0" indent="0">
              <a:lnSpc>
                <a:spcPct val="80000"/>
              </a:lnSpc>
              <a:buFontTx/>
              <a:buNone/>
            </a:pPr>
            <a:endParaRPr lang="en-US" sz="1200" dirty="0" smtClean="0"/>
          </a:p>
          <a:p>
            <a:pPr marL="0" indent="0">
              <a:lnSpc>
                <a:spcPct val="80000"/>
              </a:lnSpc>
            </a:pPr>
            <a:r>
              <a:rPr lang="en-US" sz="2100" dirty="0" smtClean="0"/>
              <a:t>   Administrative notes if any</a:t>
            </a:r>
          </a:p>
          <a:p>
            <a:pPr marL="0" indent="0">
              <a:lnSpc>
                <a:spcPct val="80000"/>
              </a:lnSpc>
              <a:buFontTx/>
              <a:buNone/>
            </a:pPr>
            <a:endParaRPr lang="en-US" sz="800" dirty="0" smtClean="0"/>
          </a:p>
          <a:p>
            <a:pPr marL="0" indent="0">
              <a:lnSpc>
                <a:spcPct val="80000"/>
              </a:lnSpc>
              <a:buFontTx/>
              <a:buNone/>
            </a:pPr>
            <a:endParaRPr lang="en-US" sz="800" dirty="0" smtClean="0"/>
          </a:p>
          <a:p>
            <a:pPr marL="0" indent="0">
              <a:lnSpc>
                <a:spcPct val="80000"/>
              </a:lnSpc>
              <a:buFontTx/>
              <a:buNone/>
            </a:pPr>
            <a:r>
              <a:rPr lang="en-US" sz="2100" b="1" dirty="0" smtClean="0">
                <a:solidFill>
                  <a:srgbClr val="66A900"/>
                </a:solidFill>
              </a:rPr>
              <a:t>If your application is discussed, you also will receive:   </a:t>
            </a:r>
          </a:p>
          <a:p>
            <a:pPr marL="0" indent="0">
              <a:lnSpc>
                <a:spcPct val="80000"/>
              </a:lnSpc>
              <a:buFontTx/>
              <a:buNone/>
            </a:pPr>
            <a:endParaRPr lang="en-US" sz="800" dirty="0" smtClean="0"/>
          </a:p>
          <a:p>
            <a:pPr marL="0" indent="0">
              <a:lnSpc>
                <a:spcPct val="80000"/>
              </a:lnSpc>
              <a:buFontTx/>
              <a:buNone/>
            </a:pPr>
            <a:endParaRPr lang="en-US" sz="800" dirty="0" smtClean="0"/>
          </a:p>
          <a:p>
            <a:pPr marL="0" indent="0">
              <a:lnSpc>
                <a:spcPct val="80000"/>
              </a:lnSpc>
            </a:pPr>
            <a:r>
              <a:rPr lang="en-US" sz="2100" dirty="0" smtClean="0"/>
              <a:t>  An overall impact/priority score and percentile</a:t>
            </a:r>
          </a:p>
          <a:p>
            <a:pPr marL="0" indent="0">
              <a:lnSpc>
                <a:spcPct val="80000"/>
              </a:lnSpc>
              <a:buFontTx/>
              <a:buNone/>
            </a:pPr>
            <a:r>
              <a:rPr lang="en-US" sz="2100" dirty="0" smtClean="0"/>
              <a:t>   ranking</a:t>
            </a:r>
          </a:p>
          <a:p>
            <a:pPr marL="0" indent="0">
              <a:lnSpc>
                <a:spcPct val="80000"/>
              </a:lnSpc>
            </a:pPr>
            <a:endParaRPr lang="en-US" sz="1200" dirty="0" smtClean="0"/>
          </a:p>
          <a:p>
            <a:pPr marL="0" indent="0">
              <a:lnSpc>
                <a:spcPct val="80000"/>
              </a:lnSpc>
            </a:pPr>
            <a:r>
              <a:rPr lang="en-US" sz="2100" dirty="0" smtClean="0"/>
              <a:t>  A summary of review discussion</a:t>
            </a:r>
          </a:p>
          <a:p>
            <a:pPr marL="0" indent="0">
              <a:lnSpc>
                <a:spcPct val="80000"/>
              </a:lnSpc>
              <a:buFontTx/>
              <a:buNone/>
            </a:pPr>
            <a:endParaRPr lang="en-US" sz="1200" dirty="0" smtClean="0"/>
          </a:p>
          <a:p>
            <a:pPr marL="0" indent="0">
              <a:lnSpc>
                <a:spcPct val="80000"/>
              </a:lnSpc>
            </a:pPr>
            <a:r>
              <a:rPr lang="en-US" sz="2100" dirty="0" smtClean="0"/>
              <a:t>  Budget recommendations</a:t>
            </a:r>
          </a:p>
          <a:p>
            <a:pPr marL="0" indent="0">
              <a:lnSpc>
                <a:spcPct val="80000"/>
              </a:lnSpc>
              <a:buFont typeface="Monotype Sorts" pitchFamily="2" charset="2"/>
              <a:buChar char=" "/>
            </a:pPr>
            <a:endParaRPr lang="en-US" sz="2400" dirty="0" smtClean="0">
              <a:solidFill>
                <a:srgbClr val="FF9966"/>
              </a:solidFill>
            </a:endParaRPr>
          </a:p>
        </p:txBody>
      </p:sp>
      <p:sp>
        <p:nvSpPr>
          <p:cNvPr id="57347" name="Rectangle 3"/>
          <p:cNvSpPr>
            <a:spLocks noGrp="1" noChangeArrowheads="1"/>
          </p:cNvSpPr>
          <p:nvPr>
            <p:ph type="title"/>
          </p:nvPr>
        </p:nvSpPr>
        <p:spPr>
          <a:xfrm>
            <a:off x="419100" y="152400"/>
            <a:ext cx="7162800" cy="534987"/>
          </a:xfrm>
        </p:spPr>
        <p:txBody>
          <a:bodyPr/>
          <a:lstStyle/>
          <a:p>
            <a:r>
              <a:rPr lang="en-US" sz="2600" dirty="0" smtClean="0"/>
              <a:t>Your Summary Statement</a:t>
            </a:r>
          </a:p>
        </p:txBody>
      </p:sp>
      <p:pic>
        <p:nvPicPr>
          <p:cNvPr id="57348" name="Picture 4" descr="DSC_135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886200"/>
            <a:ext cx="31242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71629478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04958" y="411102"/>
            <a:ext cx="7972722" cy="534293"/>
          </a:xfrm>
          <a:prstGeom prst="rect">
            <a:avLst/>
          </a:prstGeom>
        </p:spPr>
        <p:txBody>
          <a:bodyPr lIns="85628" tIns="42818" rIns="85628" bIns="42818"/>
          <a:lstStyle/>
          <a:p>
            <a:pPr eaLnBrk="0" hangingPunct="0">
              <a:defRPr/>
            </a:pPr>
            <a:r>
              <a:rPr lang="en-US" sz="2300" b="1" kern="0" dirty="0">
                <a:latin typeface="+mj-lt"/>
                <a:ea typeface="+mj-ea"/>
                <a:cs typeface="ＭＳ Ｐゴシック"/>
              </a:rPr>
              <a:t>Check the Status of Your Application in NIH Commons</a:t>
            </a:r>
          </a:p>
        </p:txBody>
      </p:sp>
      <p:pic>
        <p:nvPicPr>
          <p:cNvPr id="2051" name="Picture 3" descr="Image of the Status Information page applicants will see when they check the status of their applciation in NIH Commons system.&#10;&#10;An arrow at the top of the page points to the status of the sample application section, which states &quot; Scientific Review Group review pending. Refer any questions to the Scientific Review Administrator.&quot; &#10;&#10;An arrow at the bottom of the image points to the date of the review meeting that will assess the given application. &#10;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1" y="1221407"/>
            <a:ext cx="8559799" cy="4267200"/>
          </a:xfrm>
          <a:prstGeom prst="rect">
            <a:avLst/>
          </a:prstGeom>
          <a:noFill/>
          <a:ln>
            <a:noFill/>
          </a:ln>
        </p:spPr>
      </p:pic>
      <p:sp>
        <p:nvSpPr>
          <p:cNvPr id="4" name="Right Arrow 3"/>
          <p:cNvSpPr/>
          <p:nvPr/>
        </p:nvSpPr>
        <p:spPr>
          <a:xfrm rot="11234954">
            <a:off x="5067631" y="4940982"/>
            <a:ext cx="1936116" cy="5654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rot="9439731" flipV="1">
            <a:off x="1734963" y="1153190"/>
            <a:ext cx="1354400" cy="575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bwMode="auto">
          <a:xfrm rot="20230390">
            <a:off x="2013374" y="1213854"/>
            <a:ext cx="977900" cy="363285"/>
          </a:xfrm>
          <a:prstGeom prst="rect">
            <a:avLst/>
          </a:prstGeom>
          <a:noFill/>
          <a:ln>
            <a:noFill/>
          </a:ln>
          <a:extLst/>
        </p:spPr>
        <p:txBody>
          <a:bodyPr wrap="square" lIns="85433" tIns="42726" rIns="85433" bIns="42726" rtlCol="0">
            <a:spAutoFit/>
          </a:bodyPr>
          <a:lstStyle/>
          <a:p>
            <a:pPr eaLnBrk="1" hangingPunct="1">
              <a:spcBef>
                <a:spcPct val="50000"/>
              </a:spcBef>
            </a:pPr>
            <a:r>
              <a:rPr lang="en-US" b="1" dirty="0" smtClean="0"/>
              <a:t>Status</a:t>
            </a:r>
            <a:endParaRPr lang="en-US" b="1" dirty="0"/>
          </a:p>
        </p:txBody>
      </p:sp>
      <p:sp>
        <p:nvSpPr>
          <p:cNvPr id="3" name="TextBox 2"/>
          <p:cNvSpPr txBox="1"/>
          <p:nvPr/>
        </p:nvSpPr>
        <p:spPr bwMode="auto">
          <a:xfrm rot="374338">
            <a:off x="5345793" y="5039113"/>
            <a:ext cx="1604569" cy="363285"/>
          </a:xfrm>
          <a:prstGeom prst="rect">
            <a:avLst/>
          </a:prstGeom>
          <a:noFill/>
          <a:ln>
            <a:noFill/>
          </a:ln>
          <a:extLst/>
        </p:spPr>
        <p:txBody>
          <a:bodyPr wrap="square" lIns="85433" tIns="42726" rIns="85433" bIns="42726" rtlCol="0">
            <a:spAutoFit/>
          </a:bodyPr>
          <a:lstStyle/>
          <a:p>
            <a:pPr eaLnBrk="1" hangingPunct="1">
              <a:spcBef>
                <a:spcPct val="50000"/>
              </a:spcBef>
            </a:pPr>
            <a:r>
              <a:rPr lang="en-US" b="1" dirty="0" smtClean="0"/>
              <a:t>Meeting Date</a:t>
            </a:r>
            <a:endParaRPr lang="en-US" b="1" dirty="0"/>
          </a:p>
        </p:txBody>
      </p:sp>
    </p:spTree>
    <p:extLst>
      <p:ext uri="{BB962C8B-B14F-4D97-AF65-F5344CB8AC3E}">
        <p14:creationId xmlns:p14="http://schemas.microsoft.com/office/powerpoint/2010/main" val="833397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body" idx="1"/>
          </p:nvPr>
        </p:nvSpPr>
        <p:spPr>
          <a:xfrm>
            <a:off x="1348640" y="1371600"/>
            <a:ext cx="7426325" cy="3657600"/>
          </a:xfrm>
          <a:noFill/>
        </p:spPr>
        <p:txBody>
          <a:bodyPr lIns="84688" tIns="41599" rIns="84688" bIns="41599"/>
          <a:lstStyle/>
          <a:p>
            <a:pPr marL="195263" indent="-195263" eaLnBrk="1" hangingPunct="1"/>
            <a:r>
              <a:rPr lang="en-US" sz="2100" dirty="0" smtClean="0"/>
              <a:t>Read instructions</a:t>
            </a:r>
          </a:p>
          <a:p>
            <a:pPr marL="195263" indent="-195263" eaLnBrk="1" hangingPunct="1"/>
            <a:r>
              <a:rPr lang="en-US" sz="2100" dirty="0" smtClean="0"/>
              <a:t>Never assume that reviewers will know what you mean</a:t>
            </a:r>
          </a:p>
          <a:p>
            <a:pPr marL="195263" indent="-195263" eaLnBrk="1" hangingPunct="1"/>
            <a:r>
              <a:rPr lang="en-US" sz="2100" dirty="0" smtClean="0"/>
              <a:t>Refer to pertinent literature </a:t>
            </a:r>
          </a:p>
          <a:p>
            <a:pPr marL="195263" indent="-195263" eaLnBrk="1" hangingPunct="1"/>
            <a:r>
              <a:rPr lang="en-US" sz="2100" dirty="0" smtClean="0"/>
              <a:t>State rationale of proposed investigation</a:t>
            </a:r>
          </a:p>
          <a:p>
            <a:pPr marL="195263" indent="-195263" eaLnBrk="1" hangingPunct="1"/>
            <a:r>
              <a:rPr lang="en-US" sz="2100" dirty="0" smtClean="0"/>
              <a:t>Include well-designed tables and figures</a:t>
            </a:r>
          </a:p>
          <a:p>
            <a:pPr marL="195263" indent="-195263" eaLnBrk="1" hangingPunct="1"/>
            <a:r>
              <a:rPr lang="en-US" sz="2100" dirty="0" smtClean="0"/>
              <a:t>Present an organized, lucid write-up</a:t>
            </a:r>
          </a:p>
          <a:p>
            <a:pPr marL="195263" indent="-195263" eaLnBrk="1" hangingPunct="1"/>
            <a:r>
              <a:rPr lang="en-US" sz="2100" dirty="0" smtClean="0"/>
              <a:t>Obtain pre-review from faculty at your institution</a:t>
            </a:r>
          </a:p>
          <a:p>
            <a:pPr marL="195263" indent="-195263" eaLnBrk="1" hangingPunct="1"/>
            <a:endParaRPr lang="en-US" sz="2100" dirty="0" smtClean="0"/>
          </a:p>
        </p:txBody>
      </p:sp>
      <p:sp>
        <p:nvSpPr>
          <p:cNvPr id="66563" name="Text Box 4"/>
          <p:cNvSpPr txBox="1">
            <a:spLocks noChangeArrowheads="1"/>
          </p:cNvSpPr>
          <p:nvPr/>
        </p:nvSpPr>
        <p:spPr bwMode="auto">
          <a:xfrm>
            <a:off x="1385537" y="4724400"/>
            <a:ext cx="6975475"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85569" tIns="42790" rIns="85569" bIns="4279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2100" b="1" dirty="0">
                <a:solidFill>
                  <a:srgbClr val="66A900"/>
                </a:solidFill>
              </a:rPr>
              <a:t>NIH Grant Writing Tips</a:t>
            </a:r>
          </a:p>
          <a:p>
            <a:pPr>
              <a:spcBef>
                <a:spcPct val="50000"/>
              </a:spcBef>
            </a:pPr>
            <a:r>
              <a:rPr lang="en-US" sz="2100" b="1" dirty="0"/>
              <a:t>http://grants.nih.gov/grants/grant_tips.htm </a:t>
            </a:r>
          </a:p>
        </p:txBody>
      </p:sp>
      <p:sp>
        <p:nvSpPr>
          <p:cNvPr id="66564" name="Rectangle 5"/>
          <p:cNvSpPr>
            <a:spLocks noGrp="1" noChangeArrowheads="1"/>
          </p:cNvSpPr>
          <p:nvPr>
            <p:ph type="title"/>
          </p:nvPr>
        </p:nvSpPr>
        <p:spPr/>
        <p:txBody>
          <a:bodyPr/>
          <a:lstStyle/>
          <a:p>
            <a:pPr eaLnBrk="1" hangingPunct="1"/>
            <a:r>
              <a:rPr lang="en-US" sz="2600" dirty="0" smtClean="0"/>
              <a:t>When Preparing an Application</a:t>
            </a:r>
          </a:p>
        </p:txBody>
      </p:sp>
    </p:spTree>
    <p:extLst>
      <p:ext uri="{BB962C8B-B14F-4D97-AF65-F5344CB8AC3E}">
        <p14:creationId xmlns:p14="http://schemas.microsoft.com/office/powerpoint/2010/main" val="1203415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dirty="0" smtClean="0"/>
              <a:t>What Reviewers Look for in Applications</a:t>
            </a:r>
          </a:p>
        </p:txBody>
      </p:sp>
      <p:sp>
        <p:nvSpPr>
          <p:cNvPr id="74755" name="Content Placeholder 2"/>
          <p:cNvSpPr>
            <a:spLocks noGrp="1"/>
          </p:cNvSpPr>
          <p:nvPr>
            <p:ph idx="1"/>
          </p:nvPr>
        </p:nvSpPr>
        <p:spPr>
          <a:xfrm>
            <a:off x="914400" y="1371600"/>
            <a:ext cx="7813675" cy="4572000"/>
          </a:xfrm>
        </p:spPr>
        <p:txBody>
          <a:bodyPr/>
          <a:lstStyle/>
          <a:p>
            <a:r>
              <a:rPr lang="en-US" sz="2300" dirty="0" smtClean="0"/>
              <a:t>Impact</a:t>
            </a:r>
          </a:p>
          <a:p>
            <a:r>
              <a:rPr lang="en-US" sz="2300" dirty="0" smtClean="0"/>
              <a:t>Exciting ideas</a:t>
            </a:r>
          </a:p>
          <a:p>
            <a:r>
              <a:rPr lang="en-US" sz="2300" dirty="0" smtClean="0"/>
              <a:t>Clarity </a:t>
            </a:r>
          </a:p>
          <a:p>
            <a:r>
              <a:rPr lang="en-US" sz="2300" dirty="0" smtClean="0"/>
              <a:t>Realistic aims and timelines --  Don’t be overly ambitious</a:t>
            </a:r>
          </a:p>
          <a:p>
            <a:r>
              <a:rPr lang="en-US" sz="2300" dirty="0" smtClean="0"/>
              <a:t>Brevity with things that everybody knows</a:t>
            </a:r>
          </a:p>
          <a:p>
            <a:r>
              <a:rPr lang="en-US" sz="2300" dirty="0" smtClean="0"/>
              <a:t>Noted limitations of the study</a:t>
            </a:r>
          </a:p>
          <a:p>
            <a:r>
              <a:rPr lang="en-US" sz="2300" dirty="0" smtClean="0"/>
              <a:t>A clean, well-written application</a:t>
            </a:r>
          </a:p>
        </p:txBody>
      </p:sp>
    </p:spTree>
    <p:extLst>
      <p:ext uri="{BB962C8B-B14F-4D97-AF65-F5344CB8AC3E}">
        <p14:creationId xmlns:p14="http://schemas.microsoft.com/office/powerpoint/2010/main" val="42479813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5"/>
          <p:cNvSpPr>
            <a:spLocks noGrp="1" noChangeArrowheads="1"/>
          </p:cNvSpPr>
          <p:nvPr>
            <p:ph type="title"/>
          </p:nvPr>
        </p:nvSpPr>
        <p:spPr>
          <a:xfrm>
            <a:off x="457200" y="381000"/>
            <a:ext cx="6701731" cy="577453"/>
          </a:xfrm>
        </p:spPr>
        <p:txBody>
          <a:bodyPr/>
          <a:lstStyle/>
          <a:p>
            <a:pPr eaLnBrk="1" hangingPunct="1"/>
            <a:r>
              <a:rPr lang="en-US" sz="2600" dirty="0"/>
              <a:t>Key NIH Review and Grants Web Sites</a:t>
            </a:r>
          </a:p>
        </p:txBody>
      </p:sp>
      <p:sp>
        <p:nvSpPr>
          <p:cNvPr id="108547" name="TextBox 5"/>
          <p:cNvSpPr txBox="1">
            <a:spLocks noChangeArrowheads="1"/>
          </p:cNvSpPr>
          <p:nvPr/>
        </p:nvSpPr>
        <p:spPr bwMode="auto">
          <a:xfrm>
            <a:off x="685800" y="1760339"/>
            <a:ext cx="4505027" cy="121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93" tIns="42706" rIns="85393" bIns="42706">
            <a:spAutoFit/>
          </a:bodyPr>
          <a:lstStyle>
            <a:lvl1pPr defTabSz="966788" eaLnBrk="0" hangingPunct="0">
              <a:defRPr sz="2000" b="1">
                <a:solidFill>
                  <a:schemeClr val="tx1"/>
                </a:solidFill>
                <a:latin typeface="Bodoni MT" pitchFamily="18" charset="0"/>
                <a:ea typeface="ＭＳ Ｐゴシック" pitchFamily="1" charset="-128"/>
              </a:defRPr>
            </a:lvl1pPr>
            <a:lvl2pPr marL="742950" indent="-285750" defTabSz="966788" eaLnBrk="0" hangingPunct="0">
              <a:defRPr sz="2000" b="1">
                <a:solidFill>
                  <a:schemeClr val="tx1"/>
                </a:solidFill>
                <a:latin typeface="Bodoni MT" pitchFamily="18" charset="0"/>
                <a:ea typeface="ＭＳ Ｐゴシック" pitchFamily="1" charset="-128"/>
              </a:defRPr>
            </a:lvl2pPr>
            <a:lvl3pPr marL="1143000" indent="-228600" defTabSz="966788" eaLnBrk="0" hangingPunct="0">
              <a:defRPr sz="2000" b="1">
                <a:solidFill>
                  <a:schemeClr val="tx1"/>
                </a:solidFill>
                <a:latin typeface="Bodoni MT" pitchFamily="18" charset="0"/>
                <a:ea typeface="ＭＳ Ｐゴシック" pitchFamily="1" charset="-128"/>
              </a:defRPr>
            </a:lvl3pPr>
            <a:lvl4pPr marL="1600200" indent="-228600" defTabSz="966788" eaLnBrk="0" hangingPunct="0">
              <a:defRPr sz="2000" b="1">
                <a:solidFill>
                  <a:schemeClr val="tx1"/>
                </a:solidFill>
                <a:latin typeface="Bodoni MT" pitchFamily="18" charset="0"/>
                <a:ea typeface="ＭＳ Ｐゴシック" pitchFamily="1" charset="-128"/>
              </a:defRPr>
            </a:lvl4pPr>
            <a:lvl5pPr marL="2057400" indent="-228600" defTabSz="966788" eaLnBrk="0" hangingPunct="0">
              <a:defRPr sz="2000" b="1">
                <a:solidFill>
                  <a:schemeClr val="tx1"/>
                </a:solidFill>
                <a:latin typeface="Bodoni MT" pitchFamily="18" charset="0"/>
                <a:ea typeface="ＭＳ Ｐゴシック" pitchFamily="1" charset="-128"/>
              </a:defRPr>
            </a:lvl5pPr>
            <a:lvl6pPr marL="2514600" indent="-228600" algn="ctr" defTabSz="966788"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defTabSz="966788"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defTabSz="966788"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defTabSz="966788"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algn="l" eaLnBrk="1" hangingPunct="1">
              <a:spcBef>
                <a:spcPct val="0"/>
              </a:spcBef>
            </a:pPr>
            <a:r>
              <a:rPr lang="en-US" sz="2100" dirty="0">
                <a:solidFill>
                  <a:srgbClr val="66A900"/>
                </a:solidFill>
                <a:latin typeface="Arial" charset="0"/>
                <a:cs typeface="Arial" charset="0"/>
              </a:rPr>
              <a:t>NIH Center for Scientific Review</a:t>
            </a:r>
            <a:r>
              <a:rPr lang="en-US" sz="2100" dirty="0">
                <a:latin typeface="Arial" charset="0"/>
                <a:cs typeface="Arial" charset="0"/>
              </a:rPr>
              <a:t/>
            </a:r>
            <a:br>
              <a:rPr lang="en-US" sz="2100" dirty="0">
                <a:latin typeface="Arial" charset="0"/>
                <a:cs typeface="Arial" charset="0"/>
              </a:rPr>
            </a:br>
            <a:endParaRPr lang="en-US" sz="800" dirty="0">
              <a:latin typeface="Arial" charset="0"/>
              <a:cs typeface="Arial" charset="0"/>
            </a:endParaRPr>
          </a:p>
          <a:p>
            <a:pPr algn="l" eaLnBrk="1" hangingPunct="1">
              <a:spcBef>
                <a:spcPct val="0"/>
              </a:spcBef>
            </a:pPr>
            <a:r>
              <a:rPr lang="en-US" sz="2100" dirty="0">
                <a:solidFill>
                  <a:srgbClr val="000000"/>
                </a:solidFill>
                <a:latin typeface="Arial" charset="0"/>
                <a:cs typeface="Arial" charset="0"/>
              </a:rPr>
              <a:t>http://www.csr.nih.gov  </a:t>
            </a:r>
          </a:p>
          <a:p>
            <a:pPr algn="l" eaLnBrk="1" hangingPunct="1">
              <a:spcBef>
                <a:spcPct val="0"/>
              </a:spcBef>
            </a:pPr>
            <a:endParaRPr lang="en-US" sz="2300" dirty="0">
              <a:solidFill>
                <a:srgbClr val="000000"/>
              </a:solidFill>
              <a:latin typeface="Arial" charset="0"/>
              <a:cs typeface="Arial" charset="0"/>
            </a:endParaRPr>
          </a:p>
        </p:txBody>
      </p:sp>
      <p:sp>
        <p:nvSpPr>
          <p:cNvPr id="108548" name="TextBox 7"/>
          <p:cNvSpPr txBox="1">
            <a:spLocks noChangeArrowheads="1"/>
          </p:cNvSpPr>
          <p:nvPr/>
        </p:nvSpPr>
        <p:spPr bwMode="auto">
          <a:xfrm>
            <a:off x="685800" y="3962400"/>
            <a:ext cx="4713386" cy="121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93" tIns="42706" rIns="85393" bIns="42706">
            <a:spAutoFit/>
          </a:bodyPr>
          <a:lstStyle>
            <a:lvl1pPr defTabSz="966788" eaLnBrk="0" hangingPunct="0">
              <a:defRPr sz="2000" b="1">
                <a:solidFill>
                  <a:schemeClr val="tx1"/>
                </a:solidFill>
                <a:latin typeface="Bodoni MT" pitchFamily="18" charset="0"/>
                <a:ea typeface="ＭＳ Ｐゴシック" pitchFamily="1" charset="-128"/>
              </a:defRPr>
            </a:lvl1pPr>
            <a:lvl2pPr marL="742950" indent="-285750" defTabSz="966788" eaLnBrk="0" hangingPunct="0">
              <a:defRPr sz="2000" b="1">
                <a:solidFill>
                  <a:schemeClr val="tx1"/>
                </a:solidFill>
                <a:latin typeface="Bodoni MT" pitchFamily="18" charset="0"/>
                <a:ea typeface="ＭＳ Ｐゴシック" pitchFamily="1" charset="-128"/>
              </a:defRPr>
            </a:lvl2pPr>
            <a:lvl3pPr marL="1143000" indent="-228600" defTabSz="966788" eaLnBrk="0" hangingPunct="0">
              <a:defRPr sz="2000" b="1">
                <a:solidFill>
                  <a:schemeClr val="tx1"/>
                </a:solidFill>
                <a:latin typeface="Bodoni MT" pitchFamily="18" charset="0"/>
                <a:ea typeface="ＭＳ Ｐゴシック" pitchFamily="1" charset="-128"/>
              </a:defRPr>
            </a:lvl3pPr>
            <a:lvl4pPr marL="1600200" indent="-228600" defTabSz="966788" eaLnBrk="0" hangingPunct="0">
              <a:defRPr sz="2000" b="1">
                <a:solidFill>
                  <a:schemeClr val="tx1"/>
                </a:solidFill>
                <a:latin typeface="Bodoni MT" pitchFamily="18" charset="0"/>
                <a:ea typeface="ＭＳ Ｐゴシック" pitchFamily="1" charset="-128"/>
              </a:defRPr>
            </a:lvl4pPr>
            <a:lvl5pPr marL="2057400" indent="-228600" defTabSz="966788" eaLnBrk="0" hangingPunct="0">
              <a:defRPr sz="2000" b="1">
                <a:solidFill>
                  <a:schemeClr val="tx1"/>
                </a:solidFill>
                <a:latin typeface="Bodoni MT" pitchFamily="18" charset="0"/>
                <a:ea typeface="ＭＳ Ｐゴシック" pitchFamily="1" charset="-128"/>
              </a:defRPr>
            </a:lvl5pPr>
            <a:lvl6pPr marL="2514600" indent="-228600" algn="ctr" defTabSz="966788"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defTabSz="966788"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defTabSz="966788"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defTabSz="966788"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algn="l" eaLnBrk="1" hangingPunct="1">
              <a:spcBef>
                <a:spcPct val="0"/>
              </a:spcBef>
            </a:pPr>
            <a:r>
              <a:rPr lang="en-US" sz="2100" dirty="0">
                <a:solidFill>
                  <a:srgbClr val="66A900"/>
                </a:solidFill>
                <a:latin typeface="Arial" charset="0"/>
                <a:cs typeface="Arial" charset="0"/>
              </a:rPr>
              <a:t>NIH Office of Extramural Research</a:t>
            </a:r>
          </a:p>
          <a:p>
            <a:pPr algn="l" eaLnBrk="1" hangingPunct="1">
              <a:spcBef>
                <a:spcPct val="0"/>
              </a:spcBef>
            </a:pPr>
            <a:r>
              <a:rPr lang="en-US" sz="800" dirty="0">
                <a:solidFill>
                  <a:srgbClr val="66A900"/>
                </a:solidFill>
                <a:latin typeface="Arial" charset="0"/>
                <a:cs typeface="Arial" charset="0"/>
              </a:rPr>
              <a:t> </a:t>
            </a:r>
            <a:r>
              <a:rPr lang="en-US" sz="2100" dirty="0">
                <a:solidFill>
                  <a:srgbClr val="000000"/>
                </a:solidFill>
                <a:latin typeface="Arial" charset="0"/>
                <a:cs typeface="Arial" charset="0"/>
              </a:rPr>
              <a:t/>
            </a:r>
            <a:br>
              <a:rPr lang="en-US" sz="2100" dirty="0">
                <a:solidFill>
                  <a:srgbClr val="000000"/>
                </a:solidFill>
                <a:latin typeface="Arial" charset="0"/>
                <a:cs typeface="Arial" charset="0"/>
              </a:rPr>
            </a:br>
            <a:r>
              <a:rPr lang="en-US" sz="2100" dirty="0">
                <a:solidFill>
                  <a:srgbClr val="000000"/>
                </a:solidFill>
                <a:latin typeface="Arial" charset="0"/>
                <a:cs typeface="Arial" charset="0"/>
              </a:rPr>
              <a:t>http://grants.nih.gov/  </a:t>
            </a:r>
          </a:p>
          <a:p>
            <a:pPr algn="l" eaLnBrk="1" hangingPunct="1">
              <a:spcBef>
                <a:spcPct val="0"/>
              </a:spcBef>
            </a:pPr>
            <a:endParaRPr lang="en-US" sz="2300" dirty="0">
              <a:solidFill>
                <a:srgbClr val="000000"/>
              </a:solidFill>
              <a:latin typeface="Arial" charset="0"/>
              <a:cs typeface="Arial" charset="0"/>
            </a:endParaRPr>
          </a:p>
        </p:txBody>
      </p:sp>
      <p:pic>
        <p:nvPicPr>
          <p:cNvPr id="108549" name="Picture 2" descr="An image of the NIH Office of Extramural Research grants webs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1979" y="3557290"/>
            <a:ext cx="2775645" cy="185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0" name="Picture 1" descr="An image of the CSR website"/>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0827" y="1295400"/>
            <a:ext cx="2946797" cy="1913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157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762000"/>
          </a:xfrm>
        </p:spPr>
        <p:txBody>
          <a:bodyPr>
            <a:normAutofit/>
          </a:bodyPr>
          <a:lstStyle/>
          <a:p>
            <a:pPr algn="ctr"/>
            <a:r>
              <a:rPr lang="en-US" dirty="0" smtClean="0"/>
              <a:t>We Want Your Applications!  </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5" y="1295400"/>
            <a:ext cx="9144000" cy="4800600"/>
          </a:xfrm>
          <a:prstGeom prst="rect">
            <a:avLst/>
          </a:prstGeom>
        </p:spPr>
      </p:pic>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213570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5|2.9|5.7"/>
</p:tagLst>
</file>

<file path=ppt/tags/tag2.xml><?xml version="1.0" encoding="utf-8"?>
<p:tagLst xmlns:a="http://schemas.openxmlformats.org/drawingml/2006/main" xmlns:r="http://schemas.openxmlformats.org/officeDocument/2006/relationships" xmlns:p="http://schemas.openxmlformats.org/presentationml/2006/main">
  <p:tag name="TIMING" val="|6.7|22.1|13.9|28.6|6."/>
</p:tagLst>
</file>

<file path=ppt/tags/tag3.xml><?xml version="1.0" encoding="utf-8"?>
<p:tagLst xmlns:a="http://schemas.openxmlformats.org/drawingml/2006/main" xmlns:r="http://schemas.openxmlformats.org/officeDocument/2006/relationships" xmlns:p="http://schemas.openxmlformats.org/presentationml/2006/main">
  <p:tag name="TIMING" val="|5.8|4.3|3.5|2.9|1.7"/>
</p:tagLst>
</file>

<file path=ppt/theme/theme1.xml><?xml version="1.0" encoding="utf-8"?>
<a:theme xmlns:a="http://schemas.openxmlformats.org/drawingml/2006/main" name="Center for Scientific Review">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solidFill>
          <a:srgbClr val="6C3A77"/>
        </a:solidFill>
        <a:ln>
          <a:noFill/>
        </a:ln>
        <a:extLst/>
      </a:spPr>
      <a:bodyPr wrap="square" lIns="85433" tIns="42726" rIns="85433" bIns="42726">
        <a:spAutoFit/>
      </a:bodyPr>
      <a:lstStyle>
        <a:defPPr eaLnBrk="1" hangingPunct="1">
          <a:spcBef>
            <a:spcPct val="50000"/>
          </a:spcBef>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993</TotalTime>
  <Words>2678</Words>
  <Application>Microsoft Office PowerPoint</Application>
  <PresentationFormat>On-screen Show (4:3)</PresentationFormat>
  <Paragraphs>448</Paragraphs>
  <Slides>40</Slides>
  <Notes>36</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Center for Scientific Review</vt:lpstr>
      <vt:lpstr>Overview of CSR and NIH Peer Review</vt:lpstr>
      <vt:lpstr>National Institutes of Health</vt:lpstr>
      <vt:lpstr>NIH Peer Review System for Grant Applications </vt:lpstr>
      <vt:lpstr>Review Process for a Research Grant</vt:lpstr>
      <vt:lpstr>The Gateway for NIH Grant Applications</vt:lpstr>
      <vt:lpstr>CSR Peer Review – Fiscal Year 2013</vt:lpstr>
      <vt:lpstr>CSR Mission </vt:lpstr>
      <vt:lpstr>Help Get Your Application to an Appropriate Review Group</vt:lpstr>
      <vt:lpstr>Your Application is Assigned to . . .</vt:lpstr>
      <vt:lpstr>Help Your Application Get to the Right Study Section</vt:lpstr>
      <vt:lpstr>Help Your Application Get to the Right Study Section</vt:lpstr>
      <vt:lpstr>Help Your Application Get to the Right Study Section</vt:lpstr>
      <vt:lpstr>Cover Letter</vt:lpstr>
      <vt:lpstr>Sample Cover Letter</vt:lpstr>
      <vt:lpstr>How Your Application Is Reviewed</vt:lpstr>
      <vt:lpstr>Your Scientific Review Officer Takes Charge</vt:lpstr>
      <vt:lpstr>                          Your SRO Assigns at Least Three Reviewers to                Your Application</vt:lpstr>
      <vt:lpstr>What Your SRO Looks for When Recruiting Reviewers </vt:lpstr>
      <vt:lpstr>The Study Section Meeting </vt:lpstr>
      <vt:lpstr>At the Meeting: Application Discussion</vt:lpstr>
      <vt:lpstr>Discussions Focus on the Best Applications  </vt:lpstr>
      <vt:lpstr>Career Stage Consideration</vt:lpstr>
      <vt:lpstr>Main Review Criteria </vt:lpstr>
      <vt:lpstr>Core Review Criteria </vt:lpstr>
      <vt:lpstr>Core Review Criteria </vt:lpstr>
      <vt:lpstr>Core Review Criteria </vt:lpstr>
      <vt:lpstr>Core Review Criteria </vt:lpstr>
      <vt:lpstr>Core Review Criteria </vt:lpstr>
      <vt:lpstr>Additional Criteria Contribute to Overall Impact Scores</vt:lpstr>
      <vt:lpstr>9-Point Scoring Scale</vt:lpstr>
      <vt:lpstr>Scoring</vt:lpstr>
      <vt:lpstr>Other Considerations that Do Not Affect Overall Impact Scores  </vt:lpstr>
      <vt:lpstr>PowerPoint Presentation</vt:lpstr>
      <vt:lpstr>After Your Review </vt:lpstr>
      <vt:lpstr>Your Summary Statement</vt:lpstr>
      <vt:lpstr>PowerPoint Presentation</vt:lpstr>
      <vt:lpstr>When Preparing an Application</vt:lpstr>
      <vt:lpstr>What Reviewers Look for in Applications</vt:lpstr>
      <vt:lpstr>Key NIH Review and Grants Web Sites</vt:lpstr>
      <vt:lpstr>We Want Your Applications!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and Introduction</dc:title>
  <dc:creator>Luckett, Donald (NIH/CSR) [E]</dc:creator>
  <cp:lastModifiedBy>Luckett, Donald (NIH/CSR) [E]</cp:lastModifiedBy>
  <cp:revision>50</cp:revision>
  <cp:lastPrinted>2014-06-11T14:07:13Z</cp:lastPrinted>
  <dcterms:created xsi:type="dcterms:W3CDTF">2013-07-16T15:11:54Z</dcterms:created>
  <dcterms:modified xsi:type="dcterms:W3CDTF">2014-06-11T14:08:00Z</dcterms:modified>
</cp:coreProperties>
</file>