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69" r:id="rId6"/>
    <p:sldId id="270" r:id="rId7"/>
    <p:sldId id="271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4" r:id="rId17"/>
  </p:sldIdLst>
  <p:sldSz cx="18288000" cy="10287000"/>
  <p:notesSz cx="6858000" cy="9144000"/>
  <p:embeddedFontLst>
    <p:embeddedFont>
      <p:font typeface="Open Sans Italics" panose="020B0604020202020204" charset="0"/>
      <p:regular r:id="rId19"/>
    </p:embeddedFont>
    <p:embeddedFont>
      <p:font typeface="Source Sans Pro" panose="020B0503030403020204" pitchFamily="34" charset="0"/>
      <p:regular r:id="rId20"/>
      <p:bold r:id="rId21"/>
      <p:italic r:id="rId22"/>
      <p:boldItalic r:id="rId23"/>
    </p:embeddedFont>
    <p:embeddedFont>
      <p:font typeface="Source Sans Pro Bold" panose="020B0703030403020204" pitchFamily="34" charset="0"/>
      <p:regular r:id="rId24"/>
      <p:bold r:id="rId25"/>
    </p:embeddedFont>
    <p:embeddedFont>
      <p:font typeface="Source Sans Pro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3C6BB-0F84-966A-C352-332104F2BB76}" v="10" dt="2024-07-23T14:54:14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9703" autoAdjust="0"/>
  </p:normalViewPr>
  <p:slideViewPr>
    <p:cSldViewPr>
      <p:cViewPr varScale="1">
        <p:scale>
          <a:sx n="33" d="100"/>
          <a:sy n="33" d="100"/>
        </p:scale>
        <p:origin x="168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E126C-5CB4-42A4-903E-DF4CE89C797F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5F2A2-C019-4155-A3E6-DC57476F80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600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ga-IE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3690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a-I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0870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0289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0237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7160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980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4679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8762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ga-IE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7251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a-IE" dirty="0"/>
              <a:t>Céim 4: </a:t>
            </a:r>
            <a:r>
              <a:rPr lang="en-IE" dirty="0"/>
              <a:t>M</a:t>
            </a:r>
            <a:r>
              <a:rPr lang="ga-IE" dirty="0"/>
              <a:t>atamaitic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9315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997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11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89DCAEF6-860C-8440-2405-A23C4930C6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5302"/>
          <a:stretch/>
        </p:blipFill>
        <p:spPr>
          <a:xfrm>
            <a:off x="0" y="0"/>
            <a:ext cx="9101146" cy="418348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555011" y="3439197"/>
            <a:ext cx="3408606" cy="3408606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D015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B8CA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4921505" y="2023570"/>
            <a:ext cx="3366495" cy="3047436"/>
            <a:chOff x="0" y="0"/>
            <a:chExt cx="886649" cy="8026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649" cy="802617"/>
            </a:xfrm>
            <a:custGeom>
              <a:avLst/>
              <a:gdLst/>
              <a:ahLst/>
              <a:cxnLst/>
              <a:rect l="l" t="t" r="r" b="b"/>
              <a:pathLst>
                <a:path w="886649" h="802617">
                  <a:moveTo>
                    <a:pt x="0" y="0"/>
                  </a:moveTo>
                  <a:lnTo>
                    <a:pt x="886649" y="0"/>
                  </a:lnTo>
                  <a:lnTo>
                    <a:pt x="886649" y="802617"/>
                  </a:lnTo>
                  <a:lnTo>
                    <a:pt x="0" y="802617"/>
                  </a:lnTo>
                  <a:close/>
                </a:path>
              </a:pathLst>
            </a:custGeom>
            <a:solidFill>
              <a:srgbClr val="0242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000056" y="2023570"/>
            <a:ext cx="3209393" cy="32107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95953" y="6429550"/>
            <a:ext cx="3859058" cy="385745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 l="6972" r="6972"/>
          <a:stretch>
            <a:fillRect/>
          </a:stretch>
        </p:blipFill>
        <p:spPr>
          <a:xfrm>
            <a:off x="11555011" y="5071006"/>
            <a:ext cx="6732989" cy="5215994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3906171" y="6727247"/>
            <a:ext cx="3789781" cy="3559753"/>
            <a:chOff x="0" y="0"/>
            <a:chExt cx="998132" cy="9375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98132" cy="937548"/>
            </a:xfrm>
            <a:custGeom>
              <a:avLst/>
              <a:gdLst/>
              <a:ahLst/>
              <a:cxnLst/>
              <a:rect l="l" t="t" r="r" b="b"/>
              <a:pathLst>
                <a:path w="998132" h="937548">
                  <a:moveTo>
                    <a:pt x="0" y="0"/>
                  </a:moveTo>
                  <a:lnTo>
                    <a:pt x="998132" y="0"/>
                  </a:lnTo>
                  <a:lnTo>
                    <a:pt x="998132" y="937548"/>
                  </a:lnTo>
                  <a:lnTo>
                    <a:pt x="0" y="937548"/>
                  </a:ln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88738" y="7011961"/>
            <a:ext cx="3024647" cy="2990325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982" y="6473624"/>
            <a:ext cx="3873188" cy="3871574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1028700" y="3328708"/>
            <a:ext cx="13416467" cy="3134238"/>
            <a:chOff x="0" y="-123825"/>
            <a:chExt cx="17155466" cy="417898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7155466" cy="14727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448"/>
                </a:lnSpc>
              </a:pP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Gradam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Intinní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Fiosracha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2024/25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2"/>
              <a:ext cx="13459860" cy="2759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Logleabhar</a:t>
              </a:r>
              <a:r>
                <a:rPr lang="en-US" sz="3899" dirty="0">
                  <a:solidFill>
                    <a:srgbClr val="CD0158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Fianaise</a:t>
              </a:r>
              <a:endParaRPr lang="en-US" sz="3899" dirty="0">
                <a:solidFill>
                  <a:srgbClr val="CD0158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Gradam</a:t>
              </a:r>
              <a:r>
                <a:rPr lang="en-US" sz="3899" dirty="0">
                  <a:solidFill>
                    <a:srgbClr val="0B8CA0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Airgid</a:t>
              </a:r>
              <a:endParaRPr lang="en-US" sz="3899" dirty="0">
                <a:solidFill>
                  <a:srgbClr val="0B8CA0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Líon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isteach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ainm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na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scoile</a:t>
              </a:r>
              <a:endParaRPr lang="en-US" sz="3899" dirty="0">
                <a:solidFill>
                  <a:srgbClr val="545454"/>
                </a:solidFill>
                <a:latin typeface="Source Sans Pro Italic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7" y="2708638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  <a:ln>
              <a:solidFill>
                <a:srgbClr val="10253F"/>
              </a:solidFill>
            </a:ln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  <a:ln>
              <a:solidFill>
                <a:srgbClr val="10253F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16656357" y="326585"/>
            <a:ext cx="2009669" cy="20096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474601" y="326585"/>
            <a:ext cx="2009669" cy="200966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B8CA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2099047" y="8566472"/>
            <a:ext cx="2009669" cy="100483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04188" y="474169"/>
            <a:ext cx="12297412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1: </a:t>
            </a: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Eolaíocht</a:t>
            </a:r>
            <a:endParaRPr lang="en-US" sz="9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5C7C6C8-D7A1-4C09-4D3F-E9DB3B9A8F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435B12D-FAF8-7BBE-042F-BD1738117C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6566" y="171440"/>
            <a:ext cx="66638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0" y="1254549"/>
            <a:ext cx="596010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chéad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806824" y="9044616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60542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81728" y="1243343"/>
            <a:ext cx="595267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dara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dara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F663C63-4E0C-E082-EF70-51A4C542E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60542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968963" y="1216711"/>
            <a:ext cx="634637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tríú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88476-7AE3-A466-19E6-C17DF4AC4BB7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gceann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deireanach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489B4E4-E30C-5E32-4D7C-889A6F30D97F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18C1ECFA-4C71-D73A-0114-E8670C9CDB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016" y="238003"/>
            <a:ext cx="3951341" cy="3478968"/>
            <a:chOff x="0" y="0"/>
            <a:chExt cx="5268455" cy="463862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0"/>
              <a:ext cx="5268455" cy="208232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2556304"/>
              <a:ext cx="5268455" cy="2082320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630439" y="0"/>
            <a:ext cx="5143500" cy="10287000"/>
            <a:chOff x="0" y="0"/>
            <a:chExt cx="3331210" cy="6662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210" cy="6662420"/>
            </a:xfrm>
            <a:custGeom>
              <a:avLst/>
              <a:gdLst/>
              <a:ahLst/>
              <a:cxnLst/>
              <a:rect l="l" t="t" r="r" b="b"/>
              <a:pathLst>
                <a:path w="3331210" h="6662420">
                  <a:moveTo>
                    <a:pt x="3331210" y="3331210"/>
                  </a:moveTo>
                  <a:lnTo>
                    <a:pt x="3331210" y="6662420"/>
                  </a:lnTo>
                  <a:cubicBezTo>
                    <a:pt x="1490980" y="6662420"/>
                    <a:pt x="0" y="5170170"/>
                    <a:pt x="0" y="3331210"/>
                  </a:cubicBezTo>
                  <a:cubicBezTo>
                    <a:pt x="0" y="149225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5"/>
              <a:stretch>
                <a:fillRect l="-101610" r="-10161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234655" y="3009545"/>
            <a:ext cx="2751503" cy="27503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690404" y="3716971"/>
            <a:ext cx="3253765" cy="325376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alphaModFix amt="5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788270" y="7296741"/>
            <a:ext cx="4711460" cy="2826876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147513" y="1466495"/>
            <a:ext cx="9593312" cy="145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7200" dirty="0">
                <a:solidFill>
                  <a:srgbClr val="FFFFFF"/>
                </a:solidFill>
                <a:latin typeface="Source Sans Pro Bold"/>
              </a:rPr>
              <a:t> 2: </a:t>
            </a: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Teicneolaíocht</a:t>
            </a:r>
            <a:endParaRPr lang="en-US" sz="72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1A4B36B0-EEA0-B5A1-A399-F05E0A437A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eiseamláir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amháin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úsáid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na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foghlaimeoirí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teicneolaíocht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le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haghaidh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aon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ábhar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bith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agus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cuir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soiléir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air.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Ciallaíonn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‘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teicneolaíocht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’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úsáid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bhaint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teicneolaíocht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faisnéise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chumarsáide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(TFC),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códú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róbataic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2E6C403-200E-B69B-E6E1-2455C7F917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8C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7" y="2708639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33333" b="-3333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744051" y="512045"/>
            <a:ext cx="2083436" cy="208343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6953124" y="548929"/>
            <a:ext cx="2009669" cy="200966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476752" y="6911320"/>
            <a:ext cx="4687390" cy="51637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28600" y="114300"/>
            <a:ext cx="10820400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8000" dirty="0">
                <a:solidFill>
                  <a:srgbClr val="FFFFFF"/>
                </a:solidFill>
                <a:latin typeface="Source Sans Pro Bold"/>
              </a:rPr>
              <a:t> 3: </a:t>
            </a:r>
            <a:r>
              <a:rPr lang="en-US" sz="8000" dirty="0" err="1">
                <a:solidFill>
                  <a:srgbClr val="FFFFFF"/>
                </a:solidFill>
                <a:latin typeface="Source Sans Pro Bold"/>
              </a:rPr>
              <a:t>Innealtóireacht</a:t>
            </a:r>
            <a:endParaRPr lang="en-US" sz="8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19F92F90-4598-D17C-625D-0A48E24464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838200" y="2388176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amháin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ndearna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innealtóireacht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cheantar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áitiúil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C62A9CF-0C2C-4D91-9135-19433C7265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-2259351"/>
            <a:ext cx="9782686" cy="978264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6431424"/>
            <a:ext cx="4711460" cy="282687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16127" y="405367"/>
            <a:ext cx="3247538" cy="324618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592462" y="2337368"/>
            <a:ext cx="2100003" cy="209912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980550" y="5013888"/>
            <a:ext cx="10077277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4: Mata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3C3E309-3029-8F01-200F-D0DCB20BDF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fianiase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eiseamláir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amháin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d’úsáid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eolais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mata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scileanna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mhata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slite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praiticiúla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  </a:t>
            </a: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Lipéad</a:t>
            </a:r>
            <a:endParaRPr kumimoji="0" lang="en-IE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24E0E19-1DF5-E61A-B0AD-8CC80BA509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56DAB-289B-333E-63AB-B3E47F5A4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231"/>
            <a:ext cx="18287999" cy="103194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10671920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5: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Taispeáin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is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Inis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ETIM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2000" b="1" i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(í)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thaispeáin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mhínigh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oibre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ETIM do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dhaoine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eile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taobh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amuigh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lang="en-IE" sz="20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9893C-67D5-59AD-F4BC-8614EF691C4E}"/>
              </a:ext>
            </a:extLst>
          </p:cNvPr>
          <p:cNvSpPr txBox="1">
            <a:spLocks/>
          </p:cNvSpPr>
          <p:nvPr/>
        </p:nvSpPr>
        <p:spPr>
          <a:xfrm>
            <a:off x="838200" y="9047121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6219C49-3575-5E2C-3FAF-45F0C0DD89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8" ma:contentTypeDescription="Create a new document." ma:contentTypeScope="" ma:versionID="c1b0dd64b5e0e1bf12a20b0e98f2d9e2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e5c24ae78a75b75f66ca507eb93d3ef2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61b629-3332-452e-bb9b-e284b81c509f" xsi:nil="true"/>
    <lcf76f155ced4ddcb4097134ff3c332f xmlns="bcb6bb80-c3f6-4894-8314-b823e9576f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1513BB-89E5-4A3D-A5BB-C204C0D09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b6bb80-c3f6-4894-8314-b823e9576f09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A77A6D-D106-4C44-8203-39BF1EBCBF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21291F-C8E9-4892-8812-1D7FB38AB83C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bcb6bb80-c3f6-4894-8314-b823e9576f09"/>
    <ds:schemaRef ds:uri="http://purl.org/dc/dcmitype/"/>
    <ds:schemaRef ds:uri="http://schemas.microsoft.com/office/infopath/2007/PartnerControls"/>
    <ds:schemaRef ds:uri="9a61b629-3332-452e-bb9b-e284b81c509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Custom</PresentationFormat>
  <Paragraphs>53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Curious Minds Silver Award Log 2022</dc:title>
  <dc:creator>Tanja Calis</dc:creator>
  <cp:lastModifiedBy>Tanja Calis</cp:lastModifiedBy>
  <cp:revision>21</cp:revision>
  <dcterms:created xsi:type="dcterms:W3CDTF">2006-08-16T00:00:00Z</dcterms:created>
  <dcterms:modified xsi:type="dcterms:W3CDTF">2024-08-27T09:04:49Z</dcterms:modified>
  <dc:identifier>DAFIQZyiWV8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