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8"/>
  </p:notesMasterIdLst>
  <p:sldIdLst>
    <p:sldId id="256" r:id="rId5"/>
    <p:sldId id="269" r:id="rId6"/>
    <p:sldId id="270" r:id="rId7"/>
    <p:sldId id="271" r:id="rId8"/>
    <p:sldId id="272" r:id="rId9"/>
    <p:sldId id="261" r:id="rId10"/>
    <p:sldId id="262" r:id="rId11"/>
    <p:sldId id="263" r:id="rId12"/>
    <p:sldId id="264" r:id="rId13"/>
    <p:sldId id="265" r:id="rId14"/>
    <p:sldId id="266" r:id="rId15"/>
    <p:sldId id="267" r:id="rId16"/>
    <p:sldId id="274" r:id="rId17"/>
  </p:sldIdLst>
  <p:sldSz cx="18288000" cy="10287000"/>
  <p:notesSz cx="6858000" cy="9144000"/>
  <p:embeddedFontLst>
    <p:embeddedFont>
      <p:font typeface="Open Sans Italics" panose="020B0604020202020204" charset="0"/>
      <p:regular r:id="rId19"/>
    </p:embeddedFont>
    <p:embeddedFont>
      <p:font typeface="Source Sans Pro" panose="020B0503030403020204" pitchFamily="34" charset="0"/>
      <p:regular r:id="rId20"/>
      <p:bold r:id="rId21"/>
      <p:italic r:id="rId22"/>
      <p:boldItalic r:id="rId23"/>
    </p:embeddedFont>
    <p:embeddedFont>
      <p:font typeface="Source Sans Pro Bold" panose="020B0703030403020204" pitchFamily="34" charset="0"/>
      <p:regular r:id="rId24"/>
      <p:bold r:id="rId25"/>
    </p:embeddedFont>
    <p:embeddedFont>
      <p:font typeface="Source Sans Pro Italics" panose="020B0604020202020204"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7DB65A-15D2-C3E1-82FA-DAB72D508009}" v="10" dt="2024-07-23T14:53:28.9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78450" autoAdjust="0"/>
  </p:normalViewPr>
  <p:slideViewPr>
    <p:cSldViewPr>
      <p:cViewPr varScale="1">
        <p:scale>
          <a:sx n="58" d="100"/>
          <a:sy n="58" d="100"/>
        </p:scale>
        <p:origin x="149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7.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1.fntdata"/><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69E4CB-090B-45F1-AF9F-E61C4E243EFE}" type="datetimeFigureOut">
              <a:rPr lang="en-IE" smtClean="0"/>
              <a:t>27/08/2024</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27B3AC-5633-403F-BB21-DC771A45CDD1}" type="slidenum">
              <a:rPr lang="en-IE" smtClean="0"/>
              <a:t>‹#›</a:t>
            </a:fld>
            <a:endParaRPr lang="en-IE"/>
          </a:p>
        </p:txBody>
      </p:sp>
    </p:spTree>
    <p:extLst>
      <p:ext uri="{BB962C8B-B14F-4D97-AF65-F5344CB8AC3E}">
        <p14:creationId xmlns:p14="http://schemas.microsoft.com/office/powerpoint/2010/main" val="2417234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engineersweek.ie/"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kern="100" dirty="0">
                <a:effectLst/>
                <a:latin typeface="Calibri" panose="020F0502020204030204" pitchFamily="34" charset="0"/>
                <a:ea typeface="Calibri" panose="020F0502020204030204" pitchFamily="34" charset="0"/>
                <a:cs typeface="Times New Roman" panose="02020603050405020304" pitchFamily="18" charset="0"/>
              </a:rPr>
              <a:t>This Log of Evidence demonstrates that you have completed the work you’ve described in the application form and provides an account of the hands-on, STEM work carried out by learners in your school.</a:t>
            </a:r>
          </a:p>
          <a:p>
            <a:pPr>
              <a:lnSpc>
                <a:spcPct val="107000"/>
              </a:lnSpc>
              <a:spcAft>
                <a:spcPts val="800"/>
              </a:spcAft>
            </a:pPr>
            <a:r>
              <a:rPr lang="en-IE" sz="1200" kern="100" dirty="0">
                <a:effectLst/>
                <a:latin typeface="Calibri" panose="020F0502020204030204" pitchFamily="34" charset="0"/>
                <a:ea typeface="Calibri" panose="020F0502020204030204" pitchFamily="34" charset="0"/>
                <a:cs typeface="Times New Roman" panose="02020603050405020304" pitchFamily="18" charset="0"/>
              </a:rPr>
              <a:t>This year, your log of evidence must be presented using this SFI Curious Minds Log of Evidence Template. </a:t>
            </a:r>
          </a:p>
          <a:p>
            <a:pPr>
              <a:lnSpc>
                <a:spcPct val="107000"/>
              </a:lnSpc>
              <a:spcAft>
                <a:spcPts val="800"/>
              </a:spcAft>
            </a:pPr>
            <a:r>
              <a:rPr lang="en-IE" sz="1200" kern="100" dirty="0">
                <a:effectLst/>
                <a:latin typeface="Calibri" panose="020F0502020204030204" pitchFamily="34" charset="0"/>
                <a:ea typeface="Calibri" panose="020F0502020204030204" pitchFamily="34" charset="0"/>
                <a:cs typeface="Times New Roman" panose="02020603050405020304" pitchFamily="18" charset="0"/>
              </a:rPr>
              <a:t>Images or videos providing evidence of each activity should be added to the Log of Evidence Template, labelled and uploaded to the online application platform SESAME in PDF or PowerPoint format. The template slides can be edited in PowerPoint or Google Slides and additional slides may be added. </a:t>
            </a:r>
          </a:p>
          <a:p>
            <a:pPr>
              <a:lnSpc>
                <a:spcPct val="107000"/>
              </a:lnSpc>
              <a:spcAft>
                <a:spcPts val="800"/>
              </a:spcAft>
            </a:pPr>
            <a:r>
              <a:rPr lang="en-IE" sz="1200" kern="100" dirty="0">
                <a:effectLst/>
                <a:latin typeface="Calibri" panose="020F0502020204030204" pitchFamily="34" charset="0"/>
                <a:ea typeface="Calibri" panose="020F0502020204030204" pitchFamily="34" charset="0"/>
                <a:cs typeface="Times New Roman" panose="02020603050405020304" pitchFamily="18" charset="0"/>
              </a:rPr>
              <a:t>All evidence should represent the learners’ hands-on STEM work and include clearly labelled photos/ videos/projects/learner’s written accounts (Teacher write-ups and lesson plans are not accepted).</a:t>
            </a:r>
          </a:p>
          <a:p>
            <a:pPr>
              <a:lnSpc>
                <a:spcPct val="107000"/>
              </a:lnSpc>
              <a:spcAft>
                <a:spcPts val="800"/>
              </a:spcAft>
            </a:pPr>
            <a:r>
              <a:rPr lang="en-IE" sz="1200" kern="100" dirty="0">
                <a:effectLst/>
                <a:latin typeface="Calibri" panose="020F0502020204030204" pitchFamily="34" charset="0"/>
                <a:ea typeface="Calibri" panose="020F0502020204030204" pitchFamily="34" charset="0"/>
                <a:cs typeface="Times New Roman" panose="02020603050405020304" pitchFamily="18" charset="0"/>
              </a:rPr>
              <a:t>Note: Please check your application to ensure that all links and files are easily accessible and clearly labelled before submitting. We may return your application if it is not well organised or not clearly labelled.</a:t>
            </a:r>
          </a:p>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For the Silver Award Participation must involve a minimum of two classes. The criteria can be split between participating classes.</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A927B3AC-5633-403F-BB21-DC771A45CDD1}" type="slidenum">
              <a:rPr lang="en-IE" smtClean="0"/>
              <a:t>1</a:t>
            </a:fld>
            <a:endParaRPr lang="en-IE"/>
          </a:p>
        </p:txBody>
      </p:sp>
    </p:spTree>
    <p:extLst>
      <p:ext uri="{BB962C8B-B14F-4D97-AF65-F5344CB8AC3E}">
        <p14:creationId xmlns:p14="http://schemas.microsoft.com/office/powerpoint/2010/main" val="1391835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927B3AC-5633-403F-BB21-DC771A45CDD1}" type="slidenum">
              <a:rPr lang="en-IE" smtClean="0"/>
              <a:t>2</a:t>
            </a:fld>
            <a:endParaRPr lang="en-IE"/>
          </a:p>
        </p:txBody>
      </p:sp>
    </p:spTree>
    <p:extLst>
      <p:ext uri="{BB962C8B-B14F-4D97-AF65-F5344CB8AC3E}">
        <p14:creationId xmlns:p14="http://schemas.microsoft.com/office/powerpoint/2010/main" val="4024346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Provide evidence for three examples of hands-on science investigations from any of the four curriculum strands Living things; Energy and forces; Materials; Environmental awareness and care.</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You and the students can come up with your own ideas or use our classroom activities guide on www.curiousminds.ie, ESERO Ireland activities www.esero.ie/primary-level, or any other resources available to you. Virtual speakers (live online via Skype, Zoom, Teams etc.), online workshops (must be live) and digital engagement (participation in hands-on investigations remotely) will be accepted as evidence. </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These must be documented through photos, students’ accounts or projects.</a:t>
            </a:r>
          </a:p>
          <a:p>
            <a:endParaRPr lang="en-IE" dirty="0"/>
          </a:p>
        </p:txBody>
      </p:sp>
      <p:sp>
        <p:nvSpPr>
          <p:cNvPr id="4" name="Slide Number Placeholder 3"/>
          <p:cNvSpPr>
            <a:spLocks noGrp="1"/>
          </p:cNvSpPr>
          <p:nvPr>
            <p:ph type="sldNum" sz="quarter" idx="5"/>
          </p:nvPr>
        </p:nvSpPr>
        <p:spPr/>
        <p:txBody>
          <a:bodyPr/>
          <a:lstStyle/>
          <a:p>
            <a:fld id="{A927B3AC-5633-403F-BB21-DC771A45CDD1}" type="slidenum">
              <a:rPr lang="en-IE" smtClean="0"/>
              <a:t>3</a:t>
            </a:fld>
            <a:endParaRPr lang="en-IE"/>
          </a:p>
        </p:txBody>
      </p:sp>
    </p:spTree>
    <p:extLst>
      <p:ext uri="{BB962C8B-B14F-4D97-AF65-F5344CB8AC3E}">
        <p14:creationId xmlns:p14="http://schemas.microsoft.com/office/powerpoint/2010/main" val="1300122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927B3AC-5633-403F-BB21-DC771A45CDD1}" type="slidenum">
              <a:rPr lang="en-IE" smtClean="0"/>
              <a:t>4</a:t>
            </a:fld>
            <a:endParaRPr lang="en-IE"/>
          </a:p>
        </p:txBody>
      </p:sp>
    </p:spTree>
    <p:extLst>
      <p:ext uri="{BB962C8B-B14F-4D97-AF65-F5344CB8AC3E}">
        <p14:creationId xmlns:p14="http://schemas.microsoft.com/office/powerpoint/2010/main" val="2227922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Provide evidence for one example of how the learners used technology as part of their school work. By technology we are referring to the use of Information Communications Technologies (ICT), coding or robotics (see list below).</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Examples can include:</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Record and analyse data collected e.g. a spreadsheet or graph.</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Learners develop a blog, website or video.</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Use electronic components to build simple circuits.</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Take part in coding and computer science initiatives: National Scratch Competition, Hour of Code, EU Code Week, or coding and robotics workshops.</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Explore robotics </a:t>
            </a:r>
            <a:r>
              <a:rPr lang="en-IE" sz="1800" kern="100" dirty="0" err="1">
                <a:effectLst/>
                <a:latin typeface="Calibri" panose="020F0502020204030204" pitchFamily="34" charset="0"/>
                <a:ea typeface="Calibri" panose="020F0502020204030204" pitchFamily="34" charset="0"/>
                <a:cs typeface="Times New Roman" panose="02020603050405020304" pitchFamily="18" charset="0"/>
              </a:rPr>
              <a:t>e.g</a:t>
            </a: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First Lego League.</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Engage pupils in the use of </a:t>
            </a:r>
            <a:r>
              <a:rPr lang="en-IE" sz="1800" kern="100" dirty="0" err="1">
                <a:effectLst/>
                <a:latin typeface="Calibri" panose="020F0502020204030204" pitchFamily="34" charset="0"/>
                <a:ea typeface="Calibri" panose="020F0502020204030204" pitchFamily="34" charset="0"/>
                <a:cs typeface="Times New Roman" panose="02020603050405020304" pitchFamily="18" charset="0"/>
              </a:rPr>
              <a:t>gamebased</a:t>
            </a: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learning such as Minecraft.</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Participate in Tech Week in March.</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Note: The above must be carried out by learners. The use of technology by teachers (e.g. use of PowerPoint, ICT, development of blogs or video) do not count for this step of the Award.</a:t>
            </a:r>
          </a:p>
          <a:p>
            <a:endParaRPr lang="en-IE" dirty="0"/>
          </a:p>
        </p:txBody>
      </p:sp>
      <p:sp>
        <p:nvSpPr>
          <p:cNvPr id="4" name="Slide Number Placeholder 3"/>
          <p:cNvSpPr>
            <a:spLocks noGrp="1"/>
          </p:cNvSpPr>
          <p:nvPr>
            <p:ph type="sldNum" sz="quarter" idx="5"/>
          </p:nvPr>
        </p:nvSpPr>
        <p:spPr/>
        <p:txBody>
          <a:bodyPr/>
          <a:lstStyle/>
          <a:p>
            <a:fld id="{A927B3AC-5633-403F-BB21-DC771A45CDD1}" type="slidenum">
              <a:rPr lang="en-IE" smtClean="0"/>
              <a:t>7</a:t>
            </a:fld>
            <a:endParaRPr lang="en-IE"/>
          </a:p>
        </p:txBody>
      </p:sp>
    </p:spTree>
    <p:extLst>
      <p:ext uri="{BB962C8B-B14F-4D97-AF65-F5344CB8AC3E}">
        <p14:creationId xmlns:p14="http://schemas.microsoft.com/office/powerpoint/2010/main" val="3322755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Provide evidence for one example of how the learners investigated engineering in class or in the local area.</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Examples can include:</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Design and make activities e.g. making models (exploring, planning, designing, making, evaluating). For sample activities including design a bridge, a boat, a rocket, a water pump, a catapult, see the ‘classroom activities’ section of www.curiousminds.ie.</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Digital investigations of engineering (e.g. using Google Maps, online research and project creation) are accepted.</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Investigate and develop an understanding of how everyday items work e.g. bicycle gears.</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Organise an event during Engineers Week, like a simple design challenge </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in the classroom or at home or use the Engineers Week classroom pack </a:t>
            </a:r>
            <a:r>
              <a:rPr lang="en-IE"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www.engineersweek.ie</a:t>
            </a: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Participate in the STEPS Young Engineers Award.</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Explore renewable energy technologies e.g. Use solar energy kits.</a:t>
            </a:r>
          </a:p>
          <a:p>
            <a:endParaRPr lang="en-IE" dirty="0"/>
          </a:p>
        </p:txBody>
      </p:sp>
      <p:sp>
        <p:nvSpPr>
          <p:cNvPr id="4" name="Slide Number Placeholder 3"/>
          <p:cNvSpPr>
            <a:spLocks noGrp="1"/>
          </p:cNvSpPr>
          <p:nvPr>
            <p:ph type="sldNum" sz="quarter" idx="5"/>
          </p:nvPr>
        </p:nvSpPr>
        <p:spPr/>
        <p:txBody>
          <a:bodyPr/>
          <a:lstStyle/>
          <a:p>
            <a:fld id="{A927B3AC-5633-403F-BB21-DC771A45CDD1}" type="slidenum">
              <a:rPr lang="en-IE" smtClean="0"/>
              <a:t>9</a:t>
            </a:fld>
            <a:endParaRPr lang="en-IE"/>
          </a:p>
        </p:txBody>
      </p:sp>
    </p:spTree>
    <p:extLst>
      <p:ext uri="{BB962C8B-B14F-4D97-AF65-F5344CB8AC3E}">
        <p14:creationId xmlns:p14="http://schemas.microsoft.com/office/powerpoint/2010/main" val="173214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Provide evidence for one example of how the learners have applied their Maths knowledge and skills in practical ways.</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Examples can include:</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Children using Maths skills and knowledge as part of Science, Technology, Engineering/design and make, or other activities such as baking or gardening e.g. ordering, measuring distances, capacity, weight, recording and analysing data. Using Maths operations; ratio, percentages, averages.</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Use Maths to record and analyse your science investigation results where appropriate.</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Take part in Maths Week.</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Develop a Maths trail around our school, or for students to carry out at home.</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Use Maths in practical ways to help explore and solve real world problems.</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Take part in other maths focused activities e.g. Mathletes Challenge, </a:t>
            </a:r>
            <a:r>
              <a:rPr lang="en-IE" sz="1800" kern="100" dirty="0" err="1">
                <a:effectLst/>
                <a:latin typeface="Calibri" panose="020F0502020204030204" pitchFamily="34" charset="0"/>
                <a:ea typeface="Calibri" panose="020F0502020204030204" pitchFamily="34" charset="0"/>
                <a:cs typeface="Times New Roman" panose="02020603050405020304" pitchFamily="18" charset="0"/>
              </a:rPr>
              <a:t>Mangahigh</a:t>
            </a: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or Maths Eyes.</a:t>
            </a:r>
          </a:p>
          <a:p>
            <a:endParaRPr lang="en-IE" dirty="0"/>
          </a:p>
        </p:txBody>
      </p:sp>
      <p:sp>
        <p:nvSpPr>
          <p:cNvPr id="4" name="Slide Number Placeholder 3"/>
          <p:cNvSpPr>
            <a:spLocks noGrp="1"/>
          </p:cNvSpPr>
          <p:nvPr>
            <p:ph type="sldNum" sz="quarter" idx="5"/>
          </p:nvPr>
        </p:nvSpPr>
        <p:spPr/>
        <p:txBody>
          <a:bodyPr/>
          <a:lstStyle/>
          <a:p>
            <a:fld id="{A927B3AC-5633-403F-BB21-DC771A45CDD1}" type="slidenum">
              <a:rPr lang="en-IE" smtClean="0"/>
              <a:t>11</a:t>
            </a:fld>
            <a:endParaRPr lang="en-IE"/>
          </a:p>
        </p:txBody>
      </p:sp>
    </p:spTree>
    <p:extLst>
      <p:ext uri="{BB962C8B-B14F-4D97-AF65-F5344CB8AC3E}">
        <p14:creationId xmlns:p14="http://schemas.microsoft.com/office/powerpoint/2010/main" val="4049386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Provide evidence for one example of how the learners have presented and explained their STEM work to others (beyond their own class).</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Examples can include:</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Evidence of students presenting their science work to others in the school or online e.g. digital Showcase over Zoom with parents/ grandparents/other classes.</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Hold an open day or evening online, where students present their STEM work to the school, parents or community.</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Take part in a joint online science event with another school.</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Take part in a science fair (live or online) where students present and discuss their STEM projects e.g. ESB Science Blast, Junior Lego League, BT Young Scientist.</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Note: Written work / displays alone are not sufficient for this step.</a:t>
            </a:r>
          </a:p>
          <a:p>
            <a:endParaRPr lang="en-IE" dirty="0"/>
          </a:p>
        </p:txBody>
      </p:sp>
      <p:sp>
        <p:nvSpPr>
          <p:cNvPr id="4" name="Slide Number Placeholder 3"/>
          <p:cNvSpPr>
            <a:spLocks noGrp="1"/>
          </p:cNvSpPr>
          <p:nvPr>
            <p:ph type="sldNum" sz="quarter" idx="5"/>
          </p:nvPr>
        </p:nvSpPr>
        <p:spPr/>
        <p:txBody>
          <a:bodyPr/>
          <a:lstStyle/>
          <a:p>
            <a:fld id="{A927B3AC-5633-403F-BB21-DC771A45CDD1}" type="slidenum">
              <a:rPr lang="en-IE" smtClean="0"/>
              <a:t>13</a:t>
            </a:fld>
            <a:endParaRPr lang="en-IE"/>
          </a:p>
        </p:txBody>
      </p:sp>
    </p:spTree>
    <p:extLst>
      <p:ext uri="{BB962C8B-B14F-4D97-AF65-F5344CB8AC3E}">
        <p14:creationId xmlns:p14="http://schemas.microsoft.com/office/powerpoint/2010/main" val="2719670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svg"/><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15.jpeg"/><Relationship Id="rId9" Type="http://schemas.openxmlformats.org/officeDocument/2006/relationships/image" Target="../media/image19.sv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1.png"/><Relationship Id="rId4" Type="http://schemas.openxmlformats.org/officeDocument/2006/relationships/image" Target="../media/image25.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0" y="-1230541"/>
            <a:ext cx="8706335" cy="6156104"/>
          </a:xfrm>
          <a:prstGeom prst="rect">
            <a:avLst/>
          </a:prstGeom>
        </p:spPr>
      </p:pic>
      <p:grpSp>
        <p:nvGrpSpPr>
          <p:cNvPr id="3" name="Group 3"/>
          <p:cNvGrpSpPr/>
          <p:nvPr/>
        </p:nvGrpSpPr>
        <p:grpSpPr>
          <a:xfrm>
            <a:off x="11555011" y="3439197"/>
            <a:ext cx="3408606" cy="3408606"/>
            <a:chOff x="0" y="0"/>
            <a:chExt cx="4544808" cy="4544808"/>
          </a:xfrm>
        </p:grpSpPr>
        <p:grpSp>
          <p:nvGrpSpPr>
            <p:cNvPr id="4" name="Group 4"/>
            <p:cNvGrpSpPr/>
            <p:nvPr/>
          </p:nvGrpSpPr>
          <p:grpSpPr>
            <a:xfrm>
              <a:off x="0" y="0"/>
              <a:ext cx="4544808" cy="4544808"/>
              <a:chOff x="0" y="0"/>
              <a:chExt cx="812800" cy="812800"/>
            </a:xfrm>
          </p:grpSpPr>
          <p:sp>
            <p:nvSpPr>
              <p:cNvPr id="5" name="Freeform 5"/>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CD0158"/>
              </a:solidFill>
            </p:spPr>
            <p:txBody>
              <a:bodyPr/>
              <a:lstStyle/>
              <a:p>
                <a:endParaRPr lang="en-IE"/>
              </a:p>
            </p:txBody>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937"/>
                  </a:lnSpc>
                  <a:spcBef>
                    <a:spcPct val="0"/>
                  </a:spcBef>
                </a:pPr>
                <a:endParaRPr/>
              </a:p>
            </p:txBody>
          </p:sp>
        </p:grpSp>
        <p:grpSp>
          <p:nvGrpSpPr>
            <p:cNvPr id="7" name="Group 7"/>
            <p:cNvGrpSpPr/>
            <p:nvPr/>
          </p:nvGrpSpPr>
          <p:grpSpPr>
            <a:xfrm>
              <a:off x="684178" y="843481"/>
              <a:ext cx="3176452" cy="3176452"/>
              <a:chOff x="0" y="0"/>
              <a:chExt cx="812800" cy="812800"/>
            </a:xfrm>
          </p:grpSpPr>
          <p:sp>
            <p:nvSpPr>
              <p:cNvPr id="8" name="Freeform 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B8CA0"/>
              </a:solidFill>
            </p:spPr>
            <p:txBody>
              <a:bodyPr/>
              <a:lstStyle/>
              <a:p>
                <a:endParaRPr lang="en-IE"/>
              </a:p>
            </p:txBody>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937"/>
                  </a:lnSpc>
                </a:pPr>
                <a:endParaRPr/>
              </a:p>
            </p:txBody>
          </p:sp>
        </p:grpSp>
      </p:grpSp>
      <p:grpSp>
        <p:nvGrpSpPr>
          <p:cNvPr id="10" name="Group 10"/>
          <p:cNvGrpSpPr/>
          <p:nvPr/>
        </p:nvGrpSpPr>
        <p:grpSpPr>
          <a:xfrm>
            <a:off x="14921505" y="2023570"/>
            <a:ext cx="3366495" cy="3047436"/>
            <a:chOff x="0" y="0"/>
            <a:chExt cx="886649" cy="802617"/>
          </a:xfrm>
        </p:grpSpPr>
        <p:sp>
          <p:nvSpPr>
            <p:cNvPr id="11" name="Freeform 11"/>
            <p:cNvSpPr/>
            <p:nvPr/>
          </p:nvSpPr>
          <p:spPr>
            <a:xfrm>
              <a:off x="0" y="0"/>
              <a:ext cx="886649" cy="802617"/>
            </a:xfrm>
            <a:custGeom>
              <a:avLst/>
              <a:gdLst/>
              <a:ahLst/>
              <a:cxnLst/>
              <a:rect l="l" t="t" r="r" b="b"/>
              <a:pathLst>
                <a:path w="886649" h="802617">
                  <a:moveTo>
                    <a:pt x="0" y="0"/>
                  </a:moveTo>
                  <a:lnTo>
                    <a:pt x="886649" y="0"/>
                  </a:lnTo>
                  <a:lnTo>
                    <a:pt x="886649" y="802617"/>
                  </a:lnTo>
                  <a:lnTo>
                    <a:pt x="0" y="802617"/>
                  </a:lnTo>
                  <a:close/>
                </a:path>
              </a:pathLst>
            </a:custGeom>
            <a:solidFill>
              <a:srgbClr val="02426A"/>
            </a:solidFill>
          </p:spPr>
          <p:txBody>
            <a:bodyPr/>
            <a:lstStyle/>
            <a:p>
              <a:endParaRPr lang="en-IE"/>
            </a:p>
          </p:txBody>
        </p:sp>
        <p:sp>
          <p:nvSpPr>
            <p:cNvPr id="12" name="TextBox 12"/>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13" name="Picture 13"/>
          <p:cNvPicPr>
            <a:picLocks noChangeAspect="1"/>
          </p:cNvPicPr>
          <p:nvPr/>
        </p:nvPicPr>
        <p:blipFill>
          <a:blip r:embed="rId4"/>
          <a:srcRect/>
          <a:stretch>
            <a:fillRect/>
          </a:stretch>
        </p:blipFill>
        <p:spPr>
          <a:xfrm>
            <a:off x="15000056" y="2023570"/>
            <a:ext cx="3209393" cy="3210731"/>
          </a:xfrm>
          <a:prstGeom prst="rect">
            <a:avLst/>
          </a:prstGeom>
        </p:spPr>
      </p:pic>
      <p:pic>
        <p:nvPicPr>
          <p:cNvPr id="14" name="Picture 14"/>
          <p:cNvPicPr>
            <a:picLocks noChangeAspect="1"/>
          </p:cNvPicPr>
          <p:nvPr/>
        </p:nvPicPr>
        <p:blipFill>
          <a:blip r:embed="rId5"/>
          <a:srcRect/>
          <a:stretch>
            <a:fillRect/>
          </a:stretch>
        </p:blipFill>
        <p:spPr>
          <a:xfrm>
            <a:off x="7695953" y="6429550"/>
            <a:ext cx="3859058" cy="3857450"/>
          </a:xfrm>
          <a:prstGeom prst="rect">
            <a:avLst/>
          </a:prstGeom>
        </p:spPr>
      </p:pic>
      <p:pic>
        <p:nvPicPr>
          <p:cNvPr id="15" name="Picture 15"/>
          <p:cNvPicPr>
            <a:picLocks noChangeAspect="1"/>
          </p:cNvPicPr>
          <p:nvPr/>
        </p:nvPicPr>
        <p:blipFill>
          <a:blip r:embed="rId6"/>
          <a:srcRect l="6972" r="6972"/>
          <a:stretch>
            <a:fillRect/>
          </a:stretch>
        </p:blipFill>
        <p:spPr>
          <a:xfrm>
            <a:off x="11555011" y="5071006"/>
            <a:ext cx="6732989" cy="5215994"/>
          </a:xfrm>
          <a:prstGeom prst="rect">
            <a:avLst/>
          </a:prstGeom>
        </p:spPr>
      </p:pic>
      <p:grpSp>
        <p:nvGrpSpPr>
          <p:cNvPr id="16" name="Group 16"/>
          <p:cNvGrpSpPr/>
          <p:nvPr/>
        </p:nvGrpSpPr>
        <p:grpSpPr>
          <a:xfrm>
            <a:off x="3906171" y="6727247"/>
            <a:ext cx="3789781" cy="3559753"/>
            <a:chOff x="0" y="0"/>
            <a:chExt cx="998132" cy="937548"/>
          </a:xfrm>
        </p:grpSpPr>
        <p:sp>
          <p:nvSpPr>
            <p:cNvPr id="17" name="Freeform 17"/>
            <p:cNvSpPr/>
            <p:nvPr/>
          </p:nvSpPr>
          <p:spPr>
            <a:xfrm>
              <a:off x="0" y="0"/>
              <a:ext cx="998132" cy="937548"/>
            </a:xfrm>
            <a:custGeom>
              <a:avLst/>
              <a:gdLst/>
              <a:ahLst/>
              <a:cxnLst/>
              <a:rect l="l" t="t" r="r" b="b"/>
              <a:pathLst>
                <a:path w="998132" h="937548">
                  <a:moveTo>
                    <a:pt x="0" y="0"/>
                  </a:moveTo>
                  <a:lnTo>
                    <a:pt x="998132" y="0"/>
                  </a:lnTo>
                  <a:lnTo>
                    <a:pt x="998132" y="937548"/>
                  </a:lnTo>
                  <a:lnTo>
                    <a:pt x="0" y="937548"/>
                  </a:lnTo>
                  <a:close/>
                </a:path>
              </a:pathLst>
            </a:custGeom>
            <a:solidFill>
              <a:srgbClr val="B3E4EB"/>
            </a:solidFill>
          </p:spPr>
          <p:txBody>
            <a:bodyPr/>
            <a:lstStyle/>
            <a:p>
              <a:endParaRPr lang="en-IE"/>
            </a:p>
          </p:txBody>
        </p:sp>
        <p:sp>
          <p:nvSpPr>
            <p:cNvPr id="18" name="TextBox 18"/>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4288738" y="7011961"/>
            <a:ext cx="3024647" cy="2990325"/>
            <a:chOff x="0" y="0"/>
            <a:chExt cx="4032863" cy="3987100"/>
          </a:xfrm>
        </p:grpSpPr>
        <p:pic>
          <p:nvPicPr>
            <p:cNvPr id="20" name="Picture 2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1110700"/>
              <a:ext cx="2917606" cy="729402"/>
            </a:xfrm>
            <a:prstGeom prst="rect">
              <a:avLst/>
            </a:prstGeom>
          </p:spPr>
        </p:pic>
        <p:pic>
          <p:nvPicPr>
            <p:cNvPr id="21" name="Picture 21"/>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2183179"/>
              <a:ext cx="2917606" cy="729402"/>
            </a:xfrm>
            <a:prstGeom prst="rect">
              <a:avLst/>
            </a:prstGeom>
          </p:spPr>
        </p:pic>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0"/>
              <a:ext cx="2917606" cy="729402"/>
            </a:xfrm>
            <a:prstGeom prst="rect">
              <a:avLst/>
            </a:prstGeom>
          </p:spPr>
        </p:pic>
        <p:pic>
          <p:nvPicPr>
            <p:cNvPr id="23" name="Picture 2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3257698"/>
              <a:ext cx="2917606" cy="729402"/>
            </a:xfrm>
            <a:prstGeom prst="rect">
              <a:avLst/>
            </a:prstGeom>
          </p:spPr>
        </p:pic>
        <p:pic>
          <p:nvPicPr>
            <p:cNvPr id="24" name="Picture 2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5400000">
              <a:off x="2209359" y="1094102"/>
              <a:ext cx="2917606" cy="729402"/>
            </a:xfrm>
            <a:prstGeom prst="rect">
              <a:avLst/>
            </a:prstGeom>
          </p:spPr>
        </p:pic>
        <p:pic>
          <p:nvPicPr>
            <p:cNvPr id="25" name="Picture 2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74783"/>
            <a:stretch>
              <a:fillRect/>
            </a:stretch>
          </p:blipFill>
          <p:spPr>
            <a:xfrm>
              <a:off x="3297145" y="3257698"/>
              <a:ext cx="735718" cy="729402"/>
            </a:xfrm>
            <a:prstGeom prst="rect">
              <a:avLst/>
            </a:prstGeom>
          </p:spPr>
        </p:pic>
      </p:grpSp>
      <p:pic>
        <p:nvPicPr>
          <p:cNvPr id="26" name="Picture 26"/>
          <p:cNvPicPr>
            <a:picLocks noChangeAspect="1"/>
          </p:cNvPicPr>
          <p:nvPr/>
        </p:nvPicPr>
        <p:blipFill>
          <a:blip r:embed="rId9"/>
          <a:srcRect/>
          <a:stretch>
            <a:fillRect/>
          </a:stretch>
        </p:blipFill>
        <p:spPr>
          <a:xfrm>
            <a:off x="32982" y="6473624"/>
            <a:ext cx="3873188" cy="3871574"/>
          </a:xfrm>
          <a:prstGeom prst="rect">
            <a:avLst/>
          </a:prstGeom>
        </p:spPr>
      </p:pic>
      <p:grpSp>
        <p:nvGrpSpPr>
          <p:cNvPr id="27" name="Group 27"/>
          <p:cNvGrpSpPr/>
          <p:nvPr/>
        </p:nvGrpSpPr>
        <p:grpSpPr>
          <a:xfrm>
            <a:off x="1028700" y="3328708"/>
            <a:ext cx="10526311" cy="3079754"/>
            <a:chOff x="0" y="-123825"/>
            <a:chExt cx="13459860" cy="4106339"/>
          </a:xfrm>
        </p:grpSpPr>
        <p:sp>
          <p:nvSpPr>
            <p:cNvPr id="28" name="TextBox 28"/>
            <p:cNvSpPr txBox="1"/>
            <p:nvPr/>
          </p:nvSpPr>
          <p:spPr>
            <a:xfrm>
              <a:off x="0" y="-123825"/>
              <a:ext cx="13459860" cy="1472797"/>
            </a:xfrm>
            <a:prstGeom prst="rect">
              <a:avLst/>
            </a:prstGeom>
          </p:spPr>
          <p:txBody>
            <a:bodyPr lIns="0" tIns="0" rIns="0" bIns="0" rtlCol="0" anchor="t">
              <a:spAutoFit/>
            </a:bodyPr>
            <a:lstStyle/>
            <a:p>
              <a:pPr>
                <a:lnSpc>
                  <a:spcPts val="9448"/>
                </a:lnSpc>
              </a:pPr>
              <a:r>
                <a:rPr lang="en-US" sz="6000" dirty="0">
                  <a:solidFill>
                    <a:srgbClr val="02426A"/>
                  </a:solidFill>
                  <a:latin typeface="Source Sans Pro Bold"/>
                </a:rPr>
                <a:t>Curious Minds Award 2024/25</a:t>
              </a:r>
            </a:p>
          </p:txBody>
        </p:sp>
        <p:sp>
          <p:nvSpPr>
            <p:cNvPr id="29" name="TextBox 29"/>
            <p:cNvSpPr txBox="1"/>
            <p:nvPr/>
          </p:nvSpPr>
          <p:spPr>
            <a:xfrm>
              <a:off x="0" y="1295172"/>
              <a:ext cx="13459860" cy="2687342"/>
            </a:xfrm>
            <a:prstGeom prst="rect">
              <a:avLst/>
            </a:prstGeom>
          </p:spPr>
          <p:txBody>
            <a:bodyPr lIns="0" tIns="0" rIns="0" bIns="0" rtlCol="0" anchor="t">
              <a:spAutoFit/>
            </a:bodyPr>
            <a:lstStyle/>
            <a:p>
              <a:pPr>
                <a:lnSpc>
                  <a:spcPts val="5459"/>
                </a:lnSpc>
              </a:pPr>
              <a:r>
                <a:rPr lang="en-US" sz="3899" dirty="0">
                  <a:solidFill>
                    <a:srgbClr val="CD0158"/>
                  </a:solidFill>
                  <a:latin typeface="Source Sans Pro"/>
                </a:rPr>
                <a:t>Log of Evidence</a:t>
              </a:r>
            </a:p>
            <a:p>
              <a:pPr>
                <a:lnSpc>
                  <a:spcPts val="5459"/>
                </a:lnSpc>
              </a:pPr>
              <a:r>
                <a:rPr lang="en-US" sz="3899" dirty="0">
                  <a:solidFill>
                    <a:srgbClr val="0B8CA0"/>
                  </a:solidFill>
                  <a:latin typeface="Source Sans Pro"/>
                </a:rPr>
                <a:t>Silver Award</a:t>
              </a:r>
            </a:p>
            <a:p>
              <a:pPr>
                <a:lnSpc>
                  <a:spcPts val="5459"/>
                </a:lnSpc>
              </a:pPr>
              <a:r>
                <a:rPr lang="en-US" sz="3899" dirty="0">
                  <a:solidFill>
                    <a:srgbClr val="545454"/>
                  </a:solidFill>
                  <a:latin typeface="Source Sans Pro Italics"/>
                </a:rPr>
                <a:t>Add School Name</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rot="-1528963">
            <a:off x="3056847" y="2708639"/>
            <a:ext cx="12174305" cy="4869722"/>
            <a:chOff x="0" y="0"/>
            <a:chExt cx="6350000" cy="2540000"/>
          </a:xfrm>
        </p:grpSpPr>
        <p:sp>
          <p:nvSpPr>
            <p:cNvPr id="3" name="Freeform 3"/>
            <p:cNvSpPr/>
            <p:nvPr/>
          </p:nvSpPr>
          <p:spPr>
            <a:xfrm>
              <a:off x="0" y="0"/>
              <a:ext cx="6350000" cy="2540000"/>
            </a:xfrm>
            <a:custGeom>
              <a:avLst/>
              <a:gdLst/>
              <a:ahLst/>
              <a:cxnLst/>
              <a:rect l="l" t="t" r="r" b="b"/>
              <a:pathLst>
                <a:path w="6350000" h="254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a:blip r:embed="rId3"/>
              <a:stretch>
                <a:fillRect t="-28020" b="-28020"/>
              </a:stretch>
            </a:blipFill>
          </p:spPr>
          <p:txBody>
            <a:bodyPr/>
            <a:lstStyle/>
            <a:p>
              <a:endParaRPr lang="en-IE"/>
            </a:p>
          </p:txBody>
        </p:sp>
        <p:sp>
          <p:nvSpPr>
            <p:cNvPr id="4" name="Freeform 4"/>
            <p:cNvSpPr/>
            <p:nvPr/>
          </p:nvSpPr>
          <p:spPr>
            <a:xfrm>
              <a:off x="0" y="0"/>
              <a:ext cx="6350000" cy="2540000"/>
            </a:xfrm>
            <a:custGeom>
              <a:avLst/>
              <a:gdLst/>
              <a:ahLst/>
              <a:cxnLst/>
              <a:rect l="l" t="t" r="r" b="b"/>
              <a:pathLst>
                <a:path w="6350000" h="254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0B8CA0"/>
            </a:solidFill>
          </p:spPr>
          <p:txBody>
            <a:bodyPr/>
            <a:lstStyle/>
            <a:p>
              <a:endParaRPr lang="en-IE"/>
            </a:p>
          </p:txBody>
        </p:sp>
      </p:grpSp>
      <p:grpSp>
        <p:nvGrpSpPr>
          <p:cNvPr id="5" name="Group 5"/>
          <p:cNvGrpSpPr/>
          <p:nvPr/>
        </p:nvGrpSpPr>
        <p:grpSpPr>
          <a:xfrm>
            <a:off x="16656357" y="326585"/>
            <a:ext cx="2009669" cy="200966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B3E4EB"/>
            </a:solidFill>
          </p:spPr>
          <p:txBody>
            <a:bodyPr/>
            <a:lstStyle/>
            <a:p>
              <a:endParaRPr lang="en-IE"/>
            </a:p>
          </p:txBody>
        </p:sp>
        <p:sp>
          <p:nvSpPr>
            <p:cNvPr id="7" name="TextBox 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4474601" y="326585"/>
            <a:ext cx="2009669" cy="200966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B8CA0"/>
            </a:solidFill>
          </p:spPr>
          <p:txBody>
            <a:bodyPr/>
            <a:lstStyle/>
            <a:p>
              <a:endParaRPr lang="en-IE"/>
            </a:p>
          </p:txBody>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pic>
        <p:nvPicPr>
          <p:cNvPr id="12"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2099047" y="8566472"/>
            <a:ext cx="2009669" cy="1004834"/>
          </a:xfrm>
          <a:prstGeom prst="rect">
            <a:avLst/>
          </a:prstGeom>
        </p:spPr>
      </p:pic>
      <p:pic>
        <p:nvPicPr>
          <p:cNvPr id="13" name="Picture 13"/>
          <p:cNvPicPr>
            <a:picLocks noChangeAspect="1"/>
          </p:cNvPicPr>
          <p:nvPr/>
        </p:nvPicPr>
        <p:blipFill>
          <a:blip r:embed="rId6"/>
          <a:srcRect/>
          <a:stretch>
            <a:fillRect/>
          </a:stretch>
        </p:blipFill>
        <p:spPr>
          <a:xfrm>
            <a:off x="12090526" y="6519114"/>
            <a:ext cx="6197474" cy="4382131"/>
          </a:xfrm>
          <a:prstGeom prst="rect">
            <a:avLst/>
          </a:prstGeom>
        </p:spPr>
      </p:pic>
      <p:sp>
        <p:nvSpPr>
          <p:cNvPr id="14" name="TextBox 14"/>
          <p:cNvSpPr txBox="1"/>
          <p:nvPr/>
        </p:nvSpPr>
        <p:spPr>
          <a:xfrm>
            <a:off x="504188" y="474169"/>
            <a:ext cx="7580412" cy="1543050"/>
          </a:xfrm>
          <a:prstGeom prst="rect">
            <a:avLst/>
          </a:prstGeom>
        </p:spPr>
        <p:txBody>
          <a:bodyPr lIns="0" tIns="0" rIns="0" bIns="0" rtlCol="0" anchor="t">
            <a:spAutoFit/>
          </a:bodyPr>
          <a:lstStyle/>
          <a:p>
            <a:pPr algn="ctr">
              <a:lnSpc>
                <a:spcPts val="12599"/>
              </a:lnSpc>
            </a:pPr>
            <a:r>
              <a:rPr lang="en-US" sz="9000">
                <a:solidFill>
                  <a:srgbClr val="FFFFFF"/>
                </a:solidFill>
                <a:latin typeface="Source Sans Pro Bold"/>
              </a:rPr>
              <a:t>Step 1: Science</a:t>
            </a:r>
          </a:p>
        </p:txBody>
      </p:sp>
      <p:pic>
        <p:nvPicPr>
          <p:cNvPr id="16" name="Picture 15" descr="Graphical user interface&#10;&#10;Description automatically generated">
            <a:extLst>
              <a:ext uri="{FF2B5EF4-FFF2-40B4-BE49-F238E27FC236}">
                <a16:creationId xmlns:a16="http://schemas.microsoft.com/office/drawing/2014/main" id="{321E195E-32A7-7229-F382-5C0C4A0B688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3" y="-614245"/>
            <a:ext cx="4647105" cy="3285890"/>
          </a:xfrm>
          <a:prstGeom prst="rect">
            <a:avLst/>
          </a:prstGeom>
        </p:spPr>
      </p:pic>
      <p:sp>
        <p:nvSpPr>
          <p:cNvPr id="3" name="TextBox 3"/>
          <p:cNvSpPr txBox="1"/>
          <p:nvPr/>
        </p:nvSpPr>
        <p:spPr>
          <a:xfrm>
            <a:off x="346566" y="171440"/>
            <a:ext cx="5350255" cy="1961502"/>
          </a:xfrm>
          <a:prstGeom prst="rect">
            <a:avLst/>
          </a:prstGeom>
        </p:spPr>
        <p:txBody>
          <a:bodyPr lIns="0" tIns="0" rIns="0" bIns="0" rtlCol="0" anchor="t">
            <a:spAutoFit/>
          </a:bodyPr>
          <a:lstStyle/>
          <a:p>
            <a:pPr>
              <a:lnSpc>
                <a:spcPts val="7490"/>
              </a:lnSpc>
            </a:pPr>
            <a:r>
              <a:rPr lang="en-US" sz="5350">
                <a:solidFill>
                  <a:srgbClr val="0B8CA0"/>
                </a:solidFill>
                <a:latin typeface="Source Sans Pro"/>
              </a:rPr>
              <a:t>Silver Award</a:t>
            </a:r>
          </a:p>
          <a:p>
            <a:pPr algn="just">
              <a:lnSpc>
                <a:spcPts val="8330"/>
              </a:lnSpc>
            </a:pPr>
            <a:r>
              <a:rPr lang="en-US" sz="5950">
                <a:solidFill>
                  <a:srgbClr val="02426A"/>
                </a:solidFill>
                <a:latin typeface="Source Sans Pro Bold"/>
              </a:rPr>
              <a:t>Step 1: Science</a:t>
            </a:r>
          </a:p>
        </p:txBody>
      </p:sp>
      <p:sp>
        <p:nvSpPr>
          <p:cNvPr id="4" name="TextBox 4"/>
          <p:cNvSpPr txBox="1"/>
          <p:nvPr/>
        </p:nvSpPr>
        <p:spPr>
          <a:xfrm>
            <a:off x="5546096" y="1245847"/>
            <a:ext cx="5960104" cy="887095"/>
          </a:xfrm>
          <a:prstGeom prst="rect">
            <a:avLst/>
          </a:prstGeom>
        </p:spPr>
        <p:txBody>
          <a:bodyPr wrap="square" lIns="0" tIns="0" rIns="0" bIns="0" rtlCol="0" anchor="t">
            <a:spAutoFit/>
          </a:bodyPr>
          <a:lstStyle/>
          <a:p>
            <a:pPr algn="ctr">
              <a:lnSpc>
                <a:spcPts val="7279"/>
              </a:lnSpc>
            </a:pPr>
            <a:r>
              <a:rPr lang="en-US" sz="5199" dirty="0">
                <a:solidFill>
                  <a:srgbClr val="CD0158"/>
                </a:solidFill>
                <a:latin typeface="Open Sans Italics"/>
              </a:rPr>
              <a:t>First Investigation</a:t>
            </a:r>
          </a:p>
        </p:txBody>
      </p:sp>
      <p:sp>
        <p:nvSpPr>
          <p:cNvPr id="10" name="Text Placeholder 4">
            <a:extLst>
              <a:ext uri="{FF2B5EF4-FFF2-40B4-BE49-F238E27FC236}">
                <a16:creationId xmlns:a16="http://schemas.microsoft.com/office/drawing/2014/main" id="{B26040FD-AAFA-26ED-5D62-BEBD8132584A}"/>
              </a:ext>
            </a:extLst>
          </p:cNvPr>
          <p:cNvSpPr txBox="1">
            <a:spLocks/>
          </p:cNvSpPr>
          <p:nvPr/>
        </p:nvSpPr>
        <p:spPr>
          <a:xfrm>
            <a:off x="838200" y="2361282"/>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Provide evidence for the first of three hands-on Science investigations carried out by learners. This can be chosen from any of the four strands in the science curriculum (Living Things, Energy and Forces, Materials, Environmental Awareness and Care). Label clearly below.</a:t>
            </a:r>
            <a:endParaRPr kumimoji="0" lang="en-IE"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Placeholder 4">
            <a:extLst>
              <a:ext uri="{FF2B5EF4-FFF2-40B4-BE49-F238E27FC236}">
                <a16:creationId xmlns:a16="http://schemas.microsoft.com/office/drawing/2014/main" id="{04547CA0-0E14-CDCE-F4EA-7CEDD8E91964}"/>
              </a:ext>
            </a:extLst>
          </p:cNvPr>
          <p:cNvSpPr txBox="1">
            <a:spLocks/>
          </p:cNvSpPr>
          <p:nvPr/>
        </p:nvSpPr>
        <p:spPr>
          <a:xfrm>
            <a:off x="838200" y="9044617"/>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Label</a:t>
            </a:r>
            <a:endParaRPr kumimoji="0" lang="en-IE"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3" y="-614245"/>
            <a:ext cx="4647105" cy="3285890"/>
          </a:xfrm>
          <a:prstGeom prst="rect">
            <a:avLst/>
          </a:prstGeom>
        </p:spPr>
      </p:pic>
      <p:sp>
        <p:nvSpPr>
          <p:cNvPr id="3" name="TextBox 3"/>
          <p:cNvSpPr txBox="1"/>
          <p:nvPr/>
        </p:nvSpPr>
        <p:spPr>
          <a:xfrm>
            <a:off x="346566" y="171440"/>
            <a:ext cx="5350255" cy="1961502"/>
          </a:xfrm>
          <a:prstGeom prst="rect">
            <a:avLst/>
          </a:prstGeom>
        </p:spPr>
        <p:txBody>
          <a:bodyPr lIns="0" tIns="0" rIns="0" bIns="0" rtlCol="0" anchor="t">
            <a:spAutoFit/>
          </a:bodyPr>
          <a:lstStyle/>
          <a:p>
            <a:pPr>
              <a:lnSpc>
                <a:spcPts val="7490"/>
              </a:lnSpc>
            </a:pPr>
            <a:r>
              <a:rPr lang="en-US" sz="5350">
                <a:solidFill>
                  <a:srgbClr val="0B8CA0"/>
                </a:solidFill>
                <a:latin typeface="Source Sans Pro"/>
              </a:rPr>
              <a:t>Silver Award</a:t>
            </a:r>
          </a:p>
          <a:p>
            <a:pPr algn="just">
              <a:lnSpc>
                <a:spcPts val="8330"/>
              </a:lnSpc>
            </a:pPr>
            <a:r>
              <a:rPr lang="en-US" sz="5950">
                <a:solidFill>
                  <a:srgbClr val="02426A"/>
                </a:solidFill>
                <a:latin typeface="Source Sans Pro Bold"/>
              </a:rPr>
              <a:t>Step 1: Science</a:t>
            </a:r>
          </a:p>
        </p:txBody>
      </p:sp>
      <p:sp>
        <p:nvSpPr>
          <p:cNvPr id="4" name="TextBox 4"/>
          <p:cNvSpPr txBox="1"/>
          <p:nvPr/>
        </p:nvSpPr>
        <p:spPr>
          <a:xfrm>
            <a:off x="5696821" y="1245847"/>
            <a:ext cx="5952679" cy="887095"/>
          </a:xfrm>
          <a:prstGeom prst="rect">
            <a:avLst/>
          </a:prstGeom>
        </p:spPr>
        <p:txBody>
          <a:bodyPr lIns="0" tIns="0" rIns="0" bIns="0" rtlCol="0" anchor="t">
            <a:spAutoFit/>
          </a:bodyPr>
          <a:lstStyle/>
          <a:p>
            <a:pPr algn="ctr">
              <a:lnSpc>
                <a:spcPts val="7279"/>
              </a:lnSpc>
            </a:pPr>
            <a:r>
              <a:rPr lang="en-US" sz="5199">
                <a:solidFill>
                  <a:srgbClr val="CD0158"/>
                </a:solidFill>
                <a:latin typeface="Open Sans Italics"/>
              </a:rPr>
              <a:t>Second Investigation</a:t>
            </a:r>
          </a:p>
        </p:txBody>
      </p:sp>
      <p:sp>
        <p:nvSpPr>
          <p:cNvPr id="5" name="Text Placeholder 4">
            <a:extLst>
              <a:ext uri="{FF2B5EF4-FFF2-40B4-BE49-F238E27FC236}">
                <a16:creationId xmlns:a16="http://schemas.microsoft.com/office/drawing/2014/main" id="{297DD9F9-6EDC-F8A2-25A8-516AA7278EF0}"/>
              </a:ext>
            </a:extLst>
          </p:cNvPr>
          <p:cNvSpPr txBox="1">
            <a:spLocks/>
          </p:cNvSpPr>
          <p:nvPr/>
        </p:nvSpPr>
        <p:spPr>
          <a:xfrm>
            <a:off x="838200" y="2361282"/>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Provide evidence for the second of three hands-on Science investigations carried out by learners. This can be chosen from any of the four strands in the science curriculum (Living Things, Energy and Forces, Materials, Environmental Awareness and Care). Label clearly below.</a:t>
            </a:r>
          </a:p>
        </p:txBody>
      </p:sp>
      <p:sp>
        <p:nvSpPr>
          <p:cNvPr id="6" name="Text Placeholder 4">
            <a:extLst>
              <a:ext uri="{FF2B5EF4-FFF2-40B4-BE49-F238E27FC236}">
                <a16:creationId xmlns:a16="http://schemas.microsoft.com/office/drawing/2014/main" id="{42B9D111-B3A6-3766-0842-B66C260FA75D}"/>
              </a:ext>
            </a:extLst>
          </p:cNvPr>
          <p:cNvSpPr txBox="1">
            <a:spLocks/>
          </p:cNvSpPr>
          <p:nvPr/>
        </p:nvSpPr>
        <p:spPr>
          <a:xfrm>
            <a:off x="838200" y="9044617"/>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Label</a:t>
            </a:r>
            <a:endParaRPr kumimoji="0" lang="en-IE"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3959613" y="-614245"/>
            <a:ext cx="4647105" cy="3285890"/>
          </a:xfrm>
          <a:prstGeom prst="rect">
            <a:avLst/>
          </a:prstGeom>
        </p:spPr>
      </p:pic>
      <p:sp>
        <p:nvSpPr>
          <p:cNvPr id="3" name="TextBox 3"/>
          <p:cNvSpPr txBox="1"/>
          <p:nvPr/>
        </p:nvSpPr>
        <p:spPr>
          <a:xfrm>
            <a:off x="346566" y="171440"/>
            <a:ext cx="5350255" cy="1961502"/>
          </a:xfrm>
          <a:prstGeom prst="rect">
            <a:avLst/>
          </a:prstGeom>
        </p:spPr>
        <p:txBody>
          <a:bodyPr lIns="0" tIns="0" rIns="0" bIns="0" rtlCol="0" anchor="t">
            <a:spAutoFit/>
          </a:bodyPr>
          <a:lstStyle/>
          <a:p>
            <a:pPr>
              <a:lnSpc>
                <a:spcPts val="7490"/>
              </a:lnSpc>
            </a:pPr>
            <a:r>
              <a:rPr lang="en-US" sz="5350">
                <a:solidFill>
                  <a:srgbClr val="0B8CA0"/>
                </a:solidFill>
                <a:latin typeface="Source Sans Pro"/>
              </a:rPr>
              <a:t>Silver Award</a:t>
            </a:r>
          </a:p>
          <a:p>
            <a:pPr algn="just">
              <a:lnSpc>
                <a:spcPts val="8330"/>
              </a:lnSpc>
            </a:pPr>
            <a:r>
              <a:rPr lang="en-US" sz="5950">
                <a:solidFill>
                  <a:srgbClr val="02426A"/>
                </a:solidFill>
                <a:latin typeface="Source Sans Pro Bold"/>
              </a:rPr>
              <a:t>Step 1: Science</a:t>
            </a:r>
          </a:p>
        </p:txBody>
      </p:sp>
      <p:sp>
        <p:nvSpPr>
          <p:cNvPr id="4" name="TextBox 4"/>
          <p:cNvSpPr txBox="1"/>
          <p:nvPr/>
        </p:nvSpPr>
        <p:spPr>
          <a:xfrm>
            <a:off x="5540828" y="1245847"/>
            <a:ext cx="6346372" cy="887095"/>
          </a:xfrm>
          <a:prstGeom prst="rect">
            <a:avLst/>
          </a:prstGeom>
        </p:spPr>
        <p:txBody>
          <a:bodyPr wrap="square" lIns="0" tIns="0" rIns="0" bIns="0" rtlCol="0" anchor="t">
            <a:spAutoFit/>
          </a:bodyPr>
          <a:lstStyle/>
          <a:p>
            <a:pPr algn="ctr">
              <a:lnSpc>
                <a:spcPts val="7279"/>
              </a:lnSpc>
            </a:pPr>
            <a:r>
              <a:rPr lang="en-US" sz="5199" dirty="0">
                <a:solidFill>
                  <a:srgbClr val="CD0158"/>
                </a:solidFill>
                <a:latin typeface="Open Sans Italics"/>
              </a:rPr>
              <a:t>Third Investigation</a:t>
            </a:r>
          </a:p>
        </p:txBody>
      </p:sp>
      <p:sp>
        <p:nvSpPr>
          <p:cNvPr id="5" name="Text Placeholder 4">
            <a:extLst>
              <a:ext uri="{FF2B5EF4-FFF2-40B4-BE49-F238E27FC236}">
                <a16:creationId xmlns:a16="http://schemas.microsoft.com/office/drawing/2014/main" id="{C3488476-7AE3-A466-19E6-C17DF4AC4BB7}"/>
              </a:ext>
            </a:extLst>
          </p:cNvPr>
          <p:cNvSpPr txBox="1">
            <a:spLocks/>
          </p:cNvSpPr>
          <p:nvPr/>
        </p:nvSpPr>
        <p:spPr>
          <a:xfrm>
            <a:off x="838200" y="2361282"/>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Provide evidence for the third of three hands-on Science investigations carried out by learners. This can be chosen from any of the four strands in the science curriculum (Living Things, Energy and Forces, Materials, Environmental Awareness and Care). Label clearly below.</a:t>
            </a:r>
          </a:p>
        </p:txBody>
      </p:sp>
      <p:sp>
        <p:nvSpPr>
          <p:cNvPr id="6" name="Text Placeholder 4">
            <a:extLst>
              <a:ext uri="{FF2B5EF4-FFF2-40B4-BE49-F238E27FC236}">
                <a16:creationId xmlns:a16="http://schemas.microsoft.com/office/drawing/2014/main" id="{E489B4E4-E30C-5E32-4D7C-889A6F30D97F}"/>
              </a:ext>
            </a:extLst>
          </p:cNvPr>
          <p:cNvSpPr txBox="1">
            <a:spLocks/>
          </p:cNvSpPr>
          <p:nvPr/>
        </p:nvSpPr>
        <p:spPr>
          <a:xfrm>
            <a:off x="838200" y="9044617"/>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Label</a:t>
            </a:r>
            <a:endParaRPr kumimoji="0" lang="en-IE"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D0158"/>
        </a:solidFill>
        <a:effectLst/>
      </p:bgPr>
    </p:bg>
    <p:spTree>
      <p:nvGrpSpPr>
        <p:cNvPr id="1" name=""/>
        <p:cNvGrpSpPr/>
        <p:nvPr/>
      </p:nvGrpSpPr>
      <p:grpSpPr>
        <a:xfrm>
          <a:off x="0" y="0"/>
          <a:ext cx="0" cy="0"/>
          <a:chOff x="0" y="0"/>
          <a:chExt cx="0" cy="0"/>
        </a:xfrm>
      </p:grpSpPr>
      <p:grpSp>
        <p:nvGrpSpPr>
          <p:cNvPr id="2" name="Group 2"/>
          <p:cNvGrpSpPr/>
          <p:nvPr/>
        </p:nvGrpSpPr>
        <p:grpSpPr>
          <a:xfrm>
            <a:off x="177016" y="238003"/>
            <a:ext cx="3951341" cy="3478968"/>
            <a:chOff x="0" y="0"/>
            <a:chExt cx="5268455" cy="4638624"/>
          </a:xfrm>
        </p:grpSpPr>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36747"/>
            <a:stretch>
              <a:fillRect/>
            </a:stretch>
          </p:blipFill>
          <p:spPr>
            <a:xfrm>
              <a:off x="0" y="0"/>
              <a:ext cx="5268455" cy="2082320"/>
            </a:xfrm>
            <a:prstGeom prst="rect">
              <a:avLst/>
            </a:prstGeom>
          </p:spPr>
        </p:pic>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36747"/>
            <a:stretch>
              <a:fillRect/>
            </a:stretch>
          </p:blipFill>
          <p:spPr>
            <a:xfrm>
              <a:off x="0" y="2556304"/>
              <a:ext cx="5268455" cy="2082320"/>
            </a:xfrm>
            <a:prstGeom prst="rect">
              <a:avLst/>
            </a:prstGeom>
          </p:spPr>
        </p:pic>
      </p:grpSp>
      <p:grpSp>
        <p:nvGrpSpPr>
          <p:cNvPr id="5" name="Group 5"/>
          <p:cNvGrpSpPr>
            <a:grpSpLocks noChangeAspect="1"/>
          </p:cNvGrpSpPr>
          <p:nvPr/>
        </p:nvGrpSpPr>
        <p:grpSpPr>
          <a:xfrm>
            <a:off x="2630439" y="0"/>
            <a:ext cx="5143500" cy="10287000"/>
            <a:chOff x="0" y="0"/>
            <a:chExt cx="3331210" cy="6662420"/>
          </a:xfrm>
        </p:grpSpPr>
        <p:sp>
          <p:nvSpPr>
            <p:cNvPr id="6" name="Freeform 6"/>
            <p:cNvSpPr/>
            <p:nvPr/>
          </p:nvSpPr>
          <p:spPr>
            <a:xfrm>
              <a:off x="0" y="0"/>
              <a:ext cx="3331210" cy="6662420"/>
            </a:xfrm>
            <a:custGeom>
              <a:avLst/>
              <a:gdLst/>
              <a:ahLst/>
              <a:cxnLst/>
              <a:rect l="l" t="t" r="r" b="b"/>
              <a:pathLst>
                <a:path w="3331210" h="6662420">
                  <a:moveTo>
                    <a:pt x="3331210" y="3331210"/>
                  </a:moveTo>
                  <a:lnTo>
                    <a:pt x="3331210" y="6662420"/>
                  </a:lnTo>
                  <a:cubicBezTo>
                    <a:pt x="1490980" y="6662420"/>
                    <a:pt x="0" y="5170170"/>
                    <a:pt x="0" y="3331210"/>
                  </a:cubicBezTo>
                  <a:cubicBezTo>
                    <a:pt x="0" y="1492250"/>
                    <a:pt x="1490980" y="0"/>
                    <a:pt x="3331210" y="0"/>
                  </a:cubicBezTo>
                  <a:lnTo>
                    <a:pt x="3331210" y="3331210"/>
                  </a:lnTo>
                  <a:close/>
                </a:path>
              </a:pathLst>
            </a:custGeom>
            <a:blipFill>
              <a:blip r:embed="rId4"/>
              <a:stretch>
                <a:fillRect l="-101610" r="-101610"/>
              </a:stretch>
            </a:blipFill>
          </p:spPr>
          <p:txBody>
            <a:bodyPr/>
            <a:lstStyle/>
            <a:p>
              <a:endParaRPr lang="en-IE"/>
            </a:p>
          </p:txBody>
        </p:sp>
      </p:grpSp>
      <p:pic>
        <p:nvPicPr>
          <p:cNvPr id="7" name="Picture 7"/>
          <p:cNvPicPr>
            <a:picLocks noChangeAspect="1"/>
          </p:cNvPicPr>
          <p:nvPr/>
        </p:nvPicPr>
        <p:blipFill>
          <a:blip r:embed="rId5"/>
          <a:srcRect/>
          <a:stretch>
            <a:fillRect/>
          </a:stretch>
        </p:blipFill>
        <p:spPr>
          <a:xfrm>
            <a:off x="12090526" y="6519114"/>
            <a:ext cx="6197474" cy="4382131"/>
          </a:xfrm>
          <a:prstGeom prst="rect">
            <a:avLst/>
          </a:prstGeom>
        </p:spPr>
      </p:pic>
      <p:pic>
        <p:nvPicPr>
          <p:cNvPr id="8" name="Picture 8"/>
          <p:cNvPicPr>
            <a:picLocks noChangeAspect="1"/>
          </p:cNvPicPr>
          <p:nvPr/>
        </p:nvPicPr>
        <p:blipFill>
          <a:blip r:embed="rId6"/>
          <a:srcRect/>
          <a:stretch>
            <a:fillRect/>
          </a:stretch>
        </p:blipFill>
        <p:spPr>
          <a:xfrm>
            <a:off x="13234655" y="3009545"/>
            <a:ext cx="2751503" cy="2750356"/>
          </a:xfrm>
          <a:prstGeom prst="rect">
            <a:avLst/>
          </a:prstGeom>
        </p:spPr>
      </p:pic>
      <p:pic>
        <p:nvPicPr>
          <p:cNvPr id="9" name="Picture 9"/>
          <p:cNvPicPr>
            <a:picLocks noChangeAspect="1"/>
          </p:cNvPicPr>
          <p:nvPr/>
        </p:nvPicPr>
        <p:blipFill>
          <a:blip r:embed="rId7"/>
          <a:srcRect/>
          <a:stretch>
            <a:fillRect/>
          </a:stretch>
        </p:blipFill>
        <p:spPr>
          <a:xfrm>
            <a:off x="9690404" y="3716971"/>
            <a:ext cx="3253765" cy="3253765"/>
          </a:xfrm>
          <a:prstGeom prst="rect">
            <a:avLst/>
          </a:prstGeom>
        </p:spPr>
      </p:pic>
      <p:pic>
        <p:nvPicPr>
          <p:cNvPr id="10" name="Picture 10"/>
          <p:cNvPicPr>
            <a:picLocks noChangeAspect="1"/>
          </p:cNvPicPr>
          <p:nvPr/>
        </p:nvPicPr>
        <p:blipFill>
          <a:blip r:embed="rId8">
            <a:alphaModFix amt="53000"/>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788270" y="7296741"/>
            <a:ext cx="4711460" cy="2826876"/>
          </a:xfrm>
          <a:prstGeom prst="rect">
            <a:avLst/>
          </a:prstGeom>
        </p:spPr>
      </p:pic>
      <p:sp>
        <p:nvSpPr>
          <p:cNvPr id="11" name="TextBox 11"/>
          <p:cNvSpPr txBox="1"/>
          <p:nvPr/>
        </p:nvSpPr>
        <p:spPr>
          <a:xfrm>
            <a:off x="8147513" y="1466495"/>
            <a:ext cx="9593312" cy="1543050"/>
          </a:xfrm>
          <a:prstGeom prst="rect">
            <a:avLst/>
          </a:prstGeom>
        </p:spPr>
        <p:txBody>
          <a:bodyPr lIns="0" tIns="0" rIns="0" bIns="0" rtlCol="0" anchor="t">
            <a:spAutoFit/>
          </a:bodyPr>
          <a:lstStyle/>
          <a:p>
            <a:pPr algn="ctr">
              <a:lnSpc>
                <a:spcPts val="12599"/>
              </a:lnSpc>
            </a:pPr>
            <a:r>
              <a:rPr lang="en-US" sz="9000">
                <a:solidFill>
                  <a:srgbClr val="FFFFFF"/>
                </a:solidFill>
                <a:latin typeface="Source Sans Pro Bold"/>
              </a:rPr>
              <a:t>Step 2: Technology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3" y="-614245"/>
            <a:ext cx="4647105" cy="3285890"/>
          </a:xfrm>
          <a:prstGeom prst="rect">
            <a:avLst/>
          </a:prstGeom>
        </p:spPr>
      </p:pic>
      <p:sp>
        <p:nvSpPr>
          <p:cNvPr id="3" name="TextBox 3"/>
          <p:cNvSpPr txBox="1"/>
          <p:nvPr/>
        </p:nvSpPr>
        <p:spPr>
          <a:xfrm>
            <a:off x="346566" y="171440"/>
            <a:ext cx="7866355" cy="1961502"/>
          </a:xfrm>
          <a:prstGeom prst="rect">
            <a:avLst/>
          </a:prstGeom>
        </p:spPr>
        <p:txBody>
          <a:bodyPr lIns="0" tIns="0" rIns="0" bIns="0" rtlCol="0" anchor="t">
            <a:spAutoFit/>
          </a:bodyPr>
          <a:lstStyle/>
          <a:p>
            <a:pPr>
              <a:lnSpc>
                <a:spcPts val="7490"/>
              </a:lnSpc>
            </a:pPr>
            <a:r>
              <a:rPr lang="en-US" sz="5350">
                <a:solidFill>
                  <a:srgbClr val="0B8CA0"/>
                </a:solidFill>
                <a:latin typeface="Source Sans Pro"/>
              </a:rPr>
              <a:t>Silver Award</a:t>
            </a:r>
          </a:p>
          <a:p>
            <a:pPr algn="just">
              <a:lnSpc>
                <a:spcPts val="8330"/>
              </a:lnSpc>
            </a:pPr>
            <a:r>
              <a:rPr lang="en-US" sz="5950">
                <a:solidFill>
                  <a:srgbClr val="02426A"/>
                </a:solidFill>
                <a:latin typeface="Source Sans Pro Bold"/>
              </a:rPr>
              <a:t>Step 2: Technology</a:t>
            </a:r>
          </a:p>
        </p:txBody>
      </p:sp>
      <p:sp>
        <p:nvSpPr>
          <p:cNvPr id="4" name="Text Placeholder 4">
            <a:extLst>
              <a:ext uri="{FF2B5EF4-FFF2-40B4-BE49-F238E27FC236}">
                <a16:creationId xmlns:a16="http://schemas.microsoft.com/office/drawing/2014/main" id="{AC7A4733-E81D-AE25-D0A8-259B1CE764FE}"/>
              </a:ext>
            </a:extLst>
          </p:cNvPr>
          <p:cNvSpPr txBox="1">
            <a:spLocks/>
          </p:cNvSpPr>
          <p:nvPr/>
        </p:nvSpPr>
        <p:spPr>
          <a:xfrm>
            <a:off x="838200" y="2361282"/>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Provide evidence for one example of the learners using technology for any subject and label clearly. By technology we are referring to the use of Information Communications Technologies (ICT), coding or robotics.</a:t>
            </a:r>
          </a:p>
        </p:txBody>
      </p:sp>
      <p:sp>
        <p:nvSpPr>
          <p:cNvPr id="5" name="Text Placeholder 4">
            <a:extLst>
              <a:ext uri="{FF2B5EF4-FFF2-40B4-BE49-F238E27FC236}">
                <a16:creationId xmlns:a16="http://schemas.microsoft.com/office/drawing/2014/main" id="{22A8F1B8-96DA-764E-1C5F-CF8AB5F31AF7}"/>
              </a:ext>
            </a:extLst>
          </p:cNvPr>
          <p:cNvSpPr txBox="1">
            <a:spLocks/>
          </p:cNvSpPr>
          <p:nvPr/>
        </p:nvSpPr>
        <p:spPr>
          <a:xfrm>
            <a:off x="838200" y="9044617"/>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Label</a:t>
            </a:r>
            <a:endParaRPr kumimoji="0" lang="en-IE"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B8CA0"/>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rot="-1528963">
            <a:off x="3056847" y="2708639"/>
            <a:ext cx="12174305" cy="4869722"/>
            <a:chOff x="0" y="0"/>
            <a:chExt cx="6350000" cy="2540000"/>
          </a:xfrm>
        </p:grpSpPr>
        <p:sp>
          <p:nvSpPr>
            <p:cNvPr id="3" name="Freeform 3"/>
            <p:cNvSpPr/>
            <p:nvPr/>
          </p:nvSpPr>
          <p:spPr>
            <a:xfrm>
              <a:off x="0" y="0"/>
              <a:ext cx="6350000" cy="2540000"/>
            </a:xfrm>
            <a:custGeom>
              <a:avLst/>
              <a:gdLst/>
              <a:ahLst/>
              <a:cxnLst/>
              <a:rect l="l" t="t" r="r" b="b"/>
              <a:pathLst>
                <a:path w="6350000" h="254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a:blip r:embed="rId2"/>
              <a:stretch>
                <a:fillRect t="-33333" b="-33333"/>
              </a:stretch>
            </a:blipFill>
          </p:spPr>
          <p:txBody>
            <a:bodyPr/>
            <a:lstStyle/>
            <a:p>
              <a:endParaRPr lang="en-IE"/>
            </a:p>
          </p:txBody>
        </p:sp>
        <p:sp>
          <p:nvSpPr>
            <p:cNvPr id="4" name="Freeform 4"/>
            <p:cNvSpPr/>
            <p:nvPr/>
          </p:nvSpPr>
          <p:spPr>
            <a:xfrm>
              <a:off x="0" y="0"/>
              <a:ext cx="6350000" cy="2540000"/>
            </a:xfrm>
            <a:custGeom>
              <a:avLst/>
              <a:gdLst/>
              <a:ahLst/>
              <a:cxnLst/>
              <a:rect l="l" t="t" r="r" b="b"/>
              <a:pathLst>
                <a:path w="6350000" h="254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0B8CA0"/>
            </a:solidFill>
          </p:spPr>
          <p:txBody>
            <a:bodyPr/>
            <a:lstStyle/>
            <a:p>
              <a:endParaRPr lang="en-IE"/>
            </a:p>
          </p:txBody>
        </p:sp>
      </p:grpSp>
      <p:pic>
        <p:nvPicPr>
          <p:cNvPr id="5" name="Picture 5"/>
          <p:cNvPicPr>
            <a:picLocks noChangeAspect="1"/>
          </p:cNvPicPr>
          <p:nvPr/>
        </p:nvPicPr>
        <p:blipFill>
          <a:blip r:embed="rId3"/>
          <a:srcRect/>
          <a:stretch>
            <a:fillRect/>
          </a:stretch>
        </p:blipFill>
        <p:spPr>
          <a:xfrm>
            <a:off x="12090526" y="6519114"/>
            <a:ext cx="6197474" cy="4382131"/>
          </a:xfrm>
          <a:prstGeom prst="rect">
            <a:avLst/>
          </a:prstGeom>
        </p:spPr>
      </p:pic>
      <p:pic>
        <p:nvPicPr>
          <p:cNvPr id="6" name="Picture 6"/>
          <p:cNvPicPr>
            <a:picLocks noChangeAspect="1"/>
          </p:cNvPicPr>
          <p:nvPr/>
        </p:nvPicPr>
        <p:blipFill>
          <a:blip r:embed="rId4"/>
          <a:srcRect/>
          <a:stretch>
            <a:fillRect/>
          </a:stretch>
        </p:blipFill>
        <p:spPr>
          <a:xfrm>
            <a:off x="14744051" y="512045"/>
            <a:ext cx="2083436" cy="2083436"/>
          </a:xfrm>
          <a:prstGeom prst="rect">
            <a:avLst/>
          </a:prstGeom>
        </p:spPr>
      </p:pic>
      <p:grpSp>
        <p:nvGrpSpPr>
          <p:cNvPr id="7" name="Group 7"/>
          <p:cNvGrpSpPr/>
          <p:nvPr/>
        </p:nvGrpSpPr>
        <p:grpSpPr>
          <a:xfrm>
            <a:off x="16953124" y="548929"/>
            <a:ext cx="2009669" cy="2009669"/>
            <a:chOff x="0" y="0"/>
            <a:chExt cx="812800" cy="812800"/>
          </a:xfrm>
        </p:grpSpPr>
        <p:sp>
          <p:nvSpPr>
            <p:cNvPr id="8" name="Freeform 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B3E4EB"/>
            </a:solidFill>
          </p:spPr>
          <p:txBody>
            <a:bodyPr/>
            <a:lstStyle/>
            <a:p>
              <a:endParaRPr lang="en-IE"/>
            </a:p>
          </p:txBody>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pic>
        <p:nvPicPr>
          <p:cNvPr id="10" name="Picture 10"/>
          <p:cNvPicPr>
            <a:picLocks noChangeAspect="1"/>
          </p:cNvPicPr>
          <p:nvPr/>
        </p:nvPicPr>
        <p:blipFill>
          <a:blip r:embed="rId5"/>
          <a:srcRect/>
          <a:stretch>
            <a:fillRect/>
          </a:stretch>
        </p:blipFill>
        <p:spPr>
          <a:xfrm>
            <a:off x="-476752" y="6911320"/>
            <a:ext cx="4687390" cy="5163751"/>
          </a:xfrm>
          <a:prstGeom prst="rect">
            <a:avLst/>
          </a:prstGeom>
        </p:spPr>
      </p:pic>
      <p:sp>
        <p:nvSpPr>
          <p:cNvPr id="11" name="TextBox 11"/>
          <p:cNvSpPr txBox="1"/>
          <p:nvPr/>
        </p:nvSpPr>
        <p:spPr>
          <a:xfrm>
            <a:off x="0" y="540324"/>
            <a:ext cx="10077277" cy="1543050"/>
          </a:xfrm>
          <a:prstGeom prst="rect">
            <a:avLst/>
          </a:prstGeom>
        </p:spPr>
        <p:txBody>
          <a:bodyPr lIns="0" tIns="0" rIns="0" bIns="0" rtlCol="0" anchor="t">
            <a:spAutoFit/>
          </a:bodyPr>
          <a:lstStyle/>
          <a:p>
            <a:pPr algn="ctr">
              <a:lnSpc>
                <a:spcPts val="12599"/>
              </a:lnSpc>
            </a:pPr>
            <a:r>
              <a:rPr lang="en-US" sz="9000">
                <a:solidFill>
                  <a:srgbClr val="FFFFFF"/>
                </a:solidFill>
                <a:latin typeface="Source Sans Pro Bold"/>
              </a:rPr>
              <a:t>Step 3: Engineering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3" y="-614245"/>
            <a:ext cx="4647105" cy="3285890"/>
          </a:xfrm>
          <a:prstGeom prst="rect">
            <a:avLst/>
          </a:prstGeom>
        </p:spPr>
      </p:pic>
      <p:sp>
        <p:nvSpPr>
          <p:cNvPr id="3" name="TextBox 3"/>
          <p:cNvSpPr txBox="1"/>
          <p:nvPr/>
        </p:nvSpPr>
        <p:spPr>
          <a:xfrm>
            <a:off x="346566" y="171440"/>
            <a:ext cx="7866355" cy="1961502"/>
          </a:xfrm>
          <a:prstGeom prst="rect">
            <a:avLst/>
          </a:prstGeom>
        </p:spPr>
        <p:txBody>
          <a:bodyPr lIns="0" tIns="0" rIns="0" bIns="0" rtlCol="0" anchor="t">
            <a:spAutoFit/>
          </a:bodyPr>
          <a:lstStyle/>
          <a:p>
            <a:pPr>
              <a:lnSpc>
                <a:spcPts val="7490"/>
              </a:lnSpc>
            </a:pPr>
            <a:r>
              <a:rPr lang="en-US" sz="5350">
                <a:solidFill>
                  <a:srgbClr val="0B8CA0"/>
                </a:solidFill>
                <a:latin typeface="Source Sans Pro"/>
              </a:rPr>
              <a:t>Silver Award</a:t>
            </a:r>
          </a:p>
          <a:p>
            <a:pPr algn="just">
              <a:lnSpc>
                <a:spcPts val="8330"/>
              </a:lnSpc>
            </a:pPr>
            <a:r>
              <a:rPr lang="en-US" sz="5950">
                <a:solidFill>
                  <a:srgbClr val="02426A"/>
                </a:solidFill>
                <a:latin typeface="Source Sans Pro Bold"/>
              </a:rPr>
              <a:t>Step 3: Engineering</a:t>
            </a:r>
          </a:p>
        </p:txBody>
      </p:sp>
      <p:sp>
        <p:nvSpPr>
          <p:cNvPr id="4" name="Text Placeholder 4">
            <a:extLst>
              <a:ext uri="{FF2B5EF4-FFF2-40B4-BE49-F238E27FC236}">
                <a16:creationId xmlns:a16="http://schemas.microsoft.com/office/drawing/2014/main" id="{038DF263-B48F-B38E-623A-93F249903228}"/>
              </a:ext>
            </a:extLst>
          </p:cNvPr>
          <p:cNvSpPr txBox="1">
            <a:spLocks/>
          </p:cNvSpPr>
          <p:nvPr/>
        </p:nvSpPr>
        <p:spPr>
          <a:xfrm>
            <a:off x="838200" y="2361282"/>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Provide evidence for one example of how the learners investigated engineering in class or in the local area and label clearly. </a:t>
            </a:r>
          </a:p>
        </p:txBody>
      </p:sp>
      <p:sp>
        <p:nvSpPr>
          <p:cNvPr id="5" name="Text Placeholder 4">
            <a:extLst>
              <a:ext uri="{FF2B5EF4-FFF2-40B4-BE49-F238E27FC236}">
                <a16:creationId xmlns:a16="http://schemas.microsoft.com/office/drawing/2014/main" id="{DEBBDFC4-E884-2EB7-08C9-AC1EBC4858BA}"/>
              </a:ext>
            </a:extLst>
          </p:cNvPr>
          <p:cNvSpPr txBox="1">
            <a:spLocks/>
          </p:cNvSpPr>
          <p:nvPr/>
        </p:nvSpPr>
        <p:spPr>
          <a:xfrm>
            <a:off x="838200" y="9044617"/>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Label</a:t>
            </a:r>
            <a:endParaRPr kumimoji="0" lang="en-IE"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BC4BC"/>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028700" y="-2259351"/>
            <a:ext cx="9782686" cy="9782647"/>
            <a:chOff x="0" y="0"/>
            <a:chExt cx="6350000" cy="6349975"/>
          </a:xfrm>
        </p:grpSpPr>
        <p:sp>
          <p:nvSpPr>
            <p:cNvPr id="3" name="Freeform 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24976" r="-24976"/>
              </a:stretch>
            </a:blipFill>
          </p:spPr>
          <p:txBody>
            <a:bodyPr/>
            <a:lstStyle/>
            <a:p>
              <a:endParaRPr lang="en-IE"/>
            </a:p>
          </p:txBody>
        </p:sp>
      </p:grpSp>
      <p:pic>
        <p:nvPicPr>
          <p:cNvPr id="4" name="Picture 4"/>
          <p:cNvPicPr>
            <a:picLocks noChangeAspect="1"/>
          </p:cNvPicPr>
          <p:nvPr/>
        </p:nvPicPr>
        <p:blipFill>
          <a:blip r:embed="rId3">
            <a:alphaModFix amt="75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28700" y="6431424"/>
            <a:ext cx="4711460" cy="2826876"/>
          </a:xfrm>
          <a:prstGeom prst="rect">
            <a:avLst/>
          </a:prstGeom>
        </p:spPr>
      </p:pic>
      <p:pic>
        <p:nvPicPr>
          <p:cNvPr id="5" name="Picture 5"/>
          <p:cNvPicPr>
            <a:picLocks noChangeAspect="1"/>
          </p:cNvPicPr>
          <p:nvPr/>
        </p:nvPicPr>
        <p:blipFill>
          <a:blip r:embed="rId5"/>
          <a:srcRect/>
          <a:stretch>
            <a:fillRect/>
          </a:stretch>
        </p:blipFill>
        <p:spPr>
          <a:xfrm>
            <a:off x="12090526" y="6519114"/>
            <a:ext cx="6197474" cy="4382131"/>
          </a:xfrm>
          <a:prstGeom prst="rect">
            <a:avLst/>
          </a:prstGeom>
        </p:spPr>
      </p:pic>
      <p:pic>
        <p:nvPicPr>
          <p:cNvPr id="6" name="Picture 6"/>
          <p:cNvPicPr>
            <a:picLocks noChangeAspect="1"/>
          </p:cNvPicPr>
          <p:nvPr/>
        </p:nvPicPr>
        <p:blipFill>
          <a:blip r:embed="rId6"/>
          <a:srcRect/>
          <a:stretch>
            <a:fillRect/>
          </a:stretch>
        </p:blipFill>
        <p:spPr>
          <a:xfrm>
            <a:off x="14516127" y="405367"/>
            <a:ext cx="3247538" cy="3246185"/>
          </a:xfrm>
          <a:prstGeom prst="rect">
            <a:avLst/>
          </a:prstGeom>
        </p:spPr>
      </p:pic>
      <p:pic>
        <p:nvPicPr>
          <p:cNvPr id="7" name="Picture 7"/>
          <p:cNvPicPr>
            <a:picLocks noChangeAspect="1"/>
          </p:cNvPicPr>
          <p:nvPr/>
        </p:nvPicPr>
        <p:blipFill>
          <a:blip r:embed="rId7"/>
          <a:srcRect/>
          <a:stretch>
            <a:fillRect/>
          </a:stretch>
        </p:blipFill>
        <p:spPr>
          <a:xfrm>
            <a:off x="12592462" y="2337368"/>
            <a:ext cx="2100003" cy="2099128"/>
          </a:xfrm>
          <a:prstGeom prst="rect">
            <a:avLst/>
          </a:prstGeom>
        </p:spPr>
      </p:pic>
      <p:sp>
        <p:nvSpPr>
          <p:cNvPr id="9" name="TextBox 9"/>
          <p:cNvSpPr txBox="1"/>
          <p:nvPr/>
        </p:nvSpPr>
        <p:spPr>
          <a:xfrm>
            <a:off x="8980550" y="5013888"/>
            <a:ext cx="10077277" cy="1543050"/>
          </a:xfrm>
          <a:prstGeom prst="rect">
            <a:avLst/>
          </a:prstGeom>
        </p:spPr>
        <p:txBody>
          <a:bodyPr lIns="0" tIns="0" rIns="0" bIns="0" rtlCol="0" anchor="t">
            <a:spAutoFit/>
          </a:bodyPr>
          <a:lstStyle/>
          <a:p>
            <a:pPr algn="ctr">
              <a:lnSpc>
                <a:spcPts val="12599"/>
              </a:lnSpc>
            </a:pPr>
            <a:r>
              <a:rPr lang="en-US" sz="9000">
                <a:solidFill>
                  <a:srgbClr val="FFFFFF"/>
                </a:solidFill>
                <a:latin typeface="Source Sans Pro Bold"/>
              </a:rPr>
              <a:t>Step 4: Maths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3" y="-614245"/>
            <a:ext cx="4647105" cy="3285890"/>
          </a:xfrm>
          <a:prstGeom prst="rect">
            <a:avLst/>
          </a:prstGeom>
        </p:spPr>
      </p:pic>
      <p:sp>
        <p:nvSpPr>
          <p:cNvPr id="3" name="TextBox 3"/>
          <p:cNvSpPr txBox="1"/>
          <p:nvPr/>
        </p:nvSpPr>
        <p:spPr>
          <a:xfrm>
            <a:off x="346566" y="171440"/>
            <a:ext cx="7866355" cy="1961502"/>
          </a:xfrm>
          <a:prstGeom prst="rect">
            <a:avLst/>
          </a:prstGeom>
        </p:spPr>
        <p:txBody>
          <a:bodyPr lIns="0" tIns="0" rIns="0" bIns="0" rtlCol="0" anchor="t">
            <a:spAutoFit/>
          </a:bodyPr>
          <a:lstStyle/>
          <a:p>
            <a:pPr>
              <a:lnSpc>
                <a:spcPts val="7490"/>
              </a:lnSpc>
            </a:pPr>
            <a:r>
              <a:rPr lang="en-US" sz="5350">
                <a:solidFill>
                  <a:srgbClr val="0B8CA0"/>
                </a:solidFill>
                <a:latin typeface="Source Sans Pro"/>
              </a:rPr>
              <a:t>Silver Award</a:t>
            </a:r>
          </a:p>
          <a:p>
            <a:pPr algn="just">
              <a:lnSpc>
                <a:spcPts val="8330"/>
              </a:lnSpc>
            </a:pPr>
            <a:r>
              <a:rPr lang="en-US" sz="5950">
                <a:solidFill>
                  <a:srgbClr val="02426A"/>
                </a:solidFill>
                <a:latin typeface="Source Sans Pro Bold"/>
              </a:rPr>
              <a:t>Step 4: Maths</a:t>
            </a:r>
          </a:p>
        </p:txBody>
      </p:sp>
      <p:sp>
        <p:nvSpPr>
          <p:cNvPr id="4" name="Text Placeholder 4">
            <a:extLst>
              <a:ext uri="{FF2B5EF4-FFF2-40B4-BE49-F238E27FC236}">
                <a16:creationId xmlns:a16="http://schemas.microsoft.com/office/drawing/2014/main" id="{51CC3FE1-BFBC-D749-5614-EA2318348D85}"/>
              </a:ext>
            </a:extLst>
          </p:cNvPr>
          <p:cNvSpPr txBox="1">
            <a:spLocks/>
          </p:cNvSpPr>
          <p:nvPr/>
        </p:nvSpPr>
        <p:spPr>
          <a:xfrm>
            <a:off x="838200" y="2361282"/>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Provide evidence for one example of how the learners have applied their maths knowledge and skills in practical ways and label clearly.</a:t>
            </a:r>
          </a:p>
        </p:txBody>
      </p:sp>
      <p:sp>
        <p:nvSpPr>
          <p:cNvPr id="5" name="Text Placeholder 4">
            <a:extLst>
              <a:ext uri="{FF2B5EF4-FFF2-40B4-BE49-F238E27FC236}">
                <a16:creationId xmlns:a16="http://schemas.microsoft.com/office/drawing/2014/main" id="{52B74615-3AA3-87FF-F782-B70ABD8BADF8}"/>
              </a:ext>
            </a:extLst>
          </p:cNvPr>
          <p:cNvSpPr txBox="1">
            <a:spLocks/>
          </p:cNvSpPr>
          <p:nvPr/>
        </p:nvSpPr>
        <p:spPr>
          <a:xfrm>
            <a:off x="838200" y="9044617"/>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Label</a:t>
            </a:r>
            <a:endParaRPr kumimoji="0" lang="en-IE"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D0158"/>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2090526" y="6519114"/>
            <a:ext cx="6197474" cy="4382131"/>
          </a:xfrm>
          <a:prstGeom prst="rect">
            <a:avLst/>
          </a:prstGeom>
        </p:spPr>
      </p:pic>
      <p:sp>
        <p:nvSpPr>
          <p:cNvPr id="5" name="TextBox 5"/>
          <p:cNvSpPr txBox="1"/>
          <p:nvPr/>
        </p:nvSpPr>
        <p:spPr>
          <a:xfrm>
            <a:off x="10029987" y="228777"/>
            <a:ext cx="8258013" cy="3143250"/>
          </a:xfrm>
          <a:prstGeom prst="rect">
            <a:avLst/>
          </a:prstGeom>
        </p:spPr>
        <p:txBody>
          <a:bodyPr lIns="0" tIns="0" rIns="0" bIns="0" rtlCol="0" anchor="t">
            <a:spAutoFit/>
          </a:bodyPr>
          <a:lstStyle/>
          <a:p>
            <a:pPr algn="ctr">
              <a:lnSpc>
                <a:spcPts val="12599"/>
              </a:lnSpc>
            </a:pPr>
            <a:r>
              <a:rPr lang="en-US" sz="9000">
                <a:solidFill>
                  <a:srgbClr val="FFFFFF"/>
                </a:solidFill>
                <a:latin typeface="Source Sans Pro Bold"/>
              </a:rPr>
              <a:t>Step 5: Show and Tell</a:t>
            </a:r>
          </a:p>
        </p:txBody>
      </p:sp>
      <p:pic>
        <p:nvPicPr>
          <p:cNvPr id="8" name="Picture 7" descr="Graphical user interface&#10;&#10;Description automatically generated with medium confidence">
            <a:extLst>
              <a:ext uri="{FF2B5EF4-FFF2-40B4-BE49-F238E27FC236}">
                <a16:creationId xmlns:a16="http://schemas.microsoft.com/office/drawing/2014/main" id="{39FEFF0F-F985-0D11-12EB-94061D2C42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 y="1286"/>
            <a:ext cx="18285714" cy="1028571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4" y="-614245"/>
            <a:ext cx="4647105" cy="3285890"/>
          </a:xfrm>
          <a:prstGeom prst="rect">
            <a:avLst/>
          </a:prstGeom>
        </p:spPr>
      </p:pic>
      <p:sp>
        <p:nvSpPr>
          <p:cNvPr id="3" name="TextBox 3"/>
          <p:cNvSpPr txBox="1"/>
          <p:nvPr/>
        </p:nvSpPr>
        <p:spPr>
          <a:xfrm>
            <a:off x="346567" y="171441"/>
            <a:ext cx="10671920" cy="1958998"/>
          </a:xfrm>
          <a:prstGeom prst="rect">
            <a:avLst/>
          </a:prstGeom>
        </p:spPr>
        <p:txBody>
          <a:bodyPr lIns="0" tIns="0" rIns="0" bIns="0" rtlCol="0" anchor="t">
            <a:spAutoFit/>
          </a:bodyPr>
          <a:lstStyle/>
          <a:p>
            <a:pPr>
              <a:lnSpc>
                <a:spcPts val="7491"/>
              </a:lnSpc>
            </a:pPr>
            <a:r>
              <a:rPr lang="en-US" sz="5351" dirty="0">
                <a:solidFill>
                  <a:srgbClr val="0B8CA0"/>
                </a:solidFill>
                <a:latin typeface="Source Sans Pro"/>
              </a:rPr>
              <a:t>Silver Award</a:t>
            </a:r>
          </a:p>
          <a:p>
            <a:pPr algn="just">
              <a:lnSpc>
                <a:spcPts val="8331"/>
              </a:lnSpc>
            </a:pPr>
            <a:r>
              <a:rPr lang="en-US" sz="5951" dirty="0">
                <a:solidFill>
                  <a:srgbClr val="02426A"/>
                </a:solidFill>
                <a:latin typeface="Source Sans Pro Bold"/>
              </a:rPr>
              <a:t>Step 5: STEM Show and Tell</a:t>
            </a:r>
          </a:p>
        </p:txBody>
      </p:sp>
      <p:sp>
        <p:nvSpPr>
          <p:cNvPr id="4" name="Text Placeholder 4">
            <a:extLst>
              <a:ext uri="{FF2B5EF4-FFF2-40B4-BE49-F238E27FC236}">
                <a16:creationId xmlns:a16="http://schemas.microsoft.com/office/drawing/2014/main" id="{19383141-91E1-9CA8-4CF8-F01ABDBD7F87}"/>
              </a:ext>
            </a:extLst>
          </p:cNvPr>
          <p:cNvSpPr txBox="1">
            <a:spLocks/>
          </p:cNvSpPr>
          <p:nvPr/>
        </p:nvSpPr>
        <p:spPr>
          <a:xfrm>
            <a:off x="838200" y="2361283"/>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defRPr/>
            </a:pPr>
            <a:r>
              <a:rPr lang="en-GB" sz="2000" b="1" i="1" dirty="0">
                <a:solidFill>
                  <a:srgbClr val="E7E6E6">
                    <a:lumMod val="50000"/>
                  </a:srgbClr>
                </a:solidFill>
                <a:latin typeface="Calibri Light" panose="020F0302020204030204"/>
              </a:rPr>
              <a:t>Provide evidence for one or more example of how the learners have presented and explained their STEM work to others (beyond their own class) and label clearly.</a:t>
            </a:r>
            <a:endParaRPr lang="en-IE" sz="2000" b="1" i="1" dirty="0">
              <a:solidFill>
                <a:srgbClr val="E7E6E6">
                  <a:lumMod val="50000"/>
                </a:srgbClr>
              </a:solidFill>
              <a:latin typeface="Calibri Light" panose="020F0302020204030204"/>
            </a:endParaRPr>
          </a:p>
        </p:txBody>
      </p:sp>
      <p:sp>
        <p:nvSpPr>
          <p:cNvPr id="5" name="Text Placeholder 4">
            <a:extLst>
              <a:ext uri="{FF2B5EF4-FFF2-40B4-BE49-F238E27FC236}">
                <a16:creationId xmlns:a16="http://schemas.microsoft.com/office/drawing/2014/main" id="{9729893C-67D5-59AD-F4BC-8614EF691C4E}"/>
              </a:ext>
            </a:extLst>
          </p:cNvPr>
          <p:cNvSpPr txBox="1">
            <a:spLocks/>
          </p:cNvSpPr>
          <p:nvPr/>
        </p:nvSpPr>
        <p:spPr>
          <a:xfrm>
            <a:off x="838200" y="9047121"/>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en-GB" sz="2000" b="1" i="1" dirty="0">
                <a:solidFill>
                  <a:srgbClr val="E7E6E6">
                    <a:lumMod val="50000"/>
                  </a:srgbClr>
                </a:solidFill>
                <a:latin typeface="Calibri Light" panose="020F0302020204030204"/>
              </a:rPr>
              <a:t>Label</a:t>
            </a:r>
            <a:endParaRPr lang="en-IE" sz="2000" b="1" i="1" dirty="0">
              <a:solidFill>
                <a:srgbClr val="E7E6E6">
                  <a:lumMod val="50000"/>
                </a:srgbClr>
              </a:solidFill>
              <a:latin typeface="Calibri Light" panose="020F0302020204030204"/>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a61b629-3332-452e-bb9b-e284b81c509f" xsi:nil="true"/>
    <lcf76f155ced4ddcb4097134ff3c332f xmlns="bcb6bb80-c3f6-4894-8314-b823e9576f0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08D712F606A114E8A9C712F311EEEC4" ma:contentTypeVersion="18" ma:contentTypeDescription="Create a new document." ma:contentTypeScope="" ma:versionID="c1b0dd64b5e0e1bf12a20b0e98f2d9e2">
  <xsd:schema xmlns:xsd="http://www.w3.org/2001/XMLSchema" xmlns:xs="http://www.w3.org/2001/XMLSchema" xmlns:p="http://schemas.microsoft.com/office/2006/metadata/properties" xmlns:ns2="bcb6bb80-c3f6-4894-8314-b823e9576f09" xmlns:ns3="9a61b629-3332-452e-bb9b-e284b81c509f" targetNamespace="http://schemas.microsoft.com/office/2006/metadata/properties" ma:root="true" ma:fieldsID="e5c24ae78a75b75f66ca507eb93d3ef2" ns2:_="" ns3:_="">
    <xsd:import namespace="bcb6bb80-c3f6-4894-8314-b823e9576f09"/>
    <xsd:import namespace="9a61b629-3332-452e-bb9b-e284b81c50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b6bb80-c3f6-4894-8314-b823e9576f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67b5201-1eba-4237-973b-c2bc0dc73b5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61b629-3332-452e-bb9b-e284b81c509f"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88ae1d0-9f48-431e-a83a-aece8168ef63}" ma:internalName="TaxCatchAll" ma:showField="CatchAllData" ma:web="9a61b629-3332-452e-bb9b-e284b81c50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FA77A6D-D106-4C44-8203-39BF1EBCBF79}">
  <ds:schemaRefs>
    <ds:schemaRef ds:uri="http://schemas.microsoft.com/sharepoint/v3/contenttype/forms"/>
  </ds:schemaRefs>
</ds:datastoreItem>
</file>

<file path=customXml/itemProps2.xml><?xml version="1.0" encoding="utf-8"?>
<ds:datastoreItem xmlns:ds="http://schemas.openxmlformats.org/officeDocument/2006/customXml" ds:itemID="{4021291F-C8E9-4892-8812-1D7FB38AB83C}">
  <ds:schemaRefs>
    <ds:schemaRef ds:uri="http://www.w3.org/XML/1998/namespace"/>
    <ds:schemaRef ds:uri="9a61b629-3332-452e-bb9b-e284b81c509f"/>
    <ds:schemaRef ds:uri="http://purl.org/dc/elements/1.1/"/>
    <ds:schemaRef ds:uri="http://schemas.microsoft.com/office/2006/documentManagement/types"/>
    <ds:schemaRef ds:uri="http://schemas.microsoft.com/office/2006/metadata/properties"/>
    <ds:schemaRef ds:uri="http://schemas.openxmlformats.org/package/2006/metadata/core-properties"/>
    <ds:schemaRef ds:uri="http://purl.org/dc/terms/"/>
    <ds:schemaRef ds:uri="1094a34d-5ce2-4a0a-980a-96a4a1dd556b"/>
    <ds:schemaRef ds:uri="http://schemas.microsoft.com/office/infopath/2007/PartnerControls"/>
    <ds:schemaRef ds:uri="http://purl.org/dc/dcmitype/"/>
    <ds:schemaRef ds:uri="bcb6bb80-c3f6-4894-8314-b823e9576f09"/>
  </ds:schemaRefs>
</ds:datastoreItem>
</file>

<file path=customXml/itemProps3.xml><?xml version="1.0" encoding="utf-8"?>
<ds:datastoreItem xmlns:ds="http://schemas.openxmlformats.org/officeDocument/2006/customXml" ds:itemID="{C3C102B0-4321-4D08-A65B-27627157D2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b6bb80-c3f6-4894-8314-b823e9576f09"/>
    <ds:schemaRef ds:uri="9a61b629-3332-452e-bb9b-e284b81c50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1367</Words>
  <Application>Microsoft Office PowerPoint</Application>
  <PresentationFormat>Custom</PresentationFormat>
  <Paragraphs>92</Paragraphs>
  <Slides>13</Slides>
  <Notes>8</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Curious Minds Silver Award Log 2022</dc:title>
  <dc:creator>Tanja Calis</dc:creator>
  <cp:lastModifiedBy>Tanja Calis</cp:lastModifiedBy>
  <cp:revision>19</cp:revision>
  <dcterms:created xsi:type="dcterms:W3CDTF">2006-08-16T00:00:00Z</dcterms:created>
  <dcterms:modified xsi:type="dcterms:W3CDTF">2024-08-27T09:05:15Z</dcterms:modified>
  <dc:identifier>DAFIQZyiWV8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0x010100108D712F606A114E8A9C712F311EEEC4</vt:lpwstr>
  </property>
  <property fmtid="{D5CDD505-2E9C-101B-9397-08002B2CF9AE}" pid="3" name="MediaServiceImageTags">
    <vt:lpwstr/>
  </property>
</Properties>
</file>