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9"/>
  </p:notesMasterIdLst>
  <p:sldIdLst>
    <p:sldId id="256" r:id="rId5"/>
    <p:sldId id="258" r:id="rId6"/>
    <p:sldId id="279" r:id="rId7"/>
    <p:sldId id="280" r:id="rId8"/>
    <p:sldId id="281" r:id="rId9"/>
    <p:sldId id="282" r:id="rId10"/>
    <p:sldId id="283" r:id="rId11"/>
    <p:sldId id="284" r:id="rId12"/>
    <p:sldId id="264" r:id="rId13"/>
    <p:sldId id="263" r:id="rId14"/>
    <p:sldId id="285" r:id="rId15"/>
    <p:sldId id="267" r:id="rId16"/>
    <p:sldId id="265" r:id="rId17"/>
    <p:sldId id="286" r:id="rId18"/>
    <p:sldId id="270" r:id="rId19"/>
    <p:sldId id="287" r:id="rId20"/>
    <p:sldId id="288" r:id="rId21"/>
    <p:sldId id="273" r:id="rId22"/>
    <p:sldId id="269" r:id="rId23"/>
    <p:sldId id="275" r:id="rId24"/>
    <p:sldId id="276" r:id="rId25"/>
    <p:sldId id="289" r:id="rId26"/>
    <p:sldId id="290" r:id="rId27"/>
    <p:sldId id="277" r:id="rId28"/>
  </p:sldIdLst>
  <p:sldSz cx="18288000" cy="10287000"/>
  <p:notesSz cx="6858000" cy="9144000"/>
  <p:embeddedFontLst>
    <p:embeddedFont>
      <p:font typeface="Gill Sans MT" panose="020B0502020104020203" pitchFamily="34" charset="0"/>
      <p:regular r:id="rId30"/>
      <p:bold r:id="rId31"/>
      <p:italic r:id="rId32"/>
      <p:boldItalic r:id="rId33"/>
    </p:embeddedFont>
    <p:embeddedFont>
      <p:font typeface="Open Sans Italics" panose="020B0604020202020204" charset="0"/>
      <p:regular r:id="rId34"/>
    </p:embeddedFont>
    <p:embeddedFont>
      <p:font typeface="Segoe UI" panose="020B0502040204020203" pitchFamily="34" charset="0"/>
      <p:regular r:id="rId35"/>
      <p:bold r:id="rId36"/>
      <p:italic r:id="rId37"/>
      <p:boldItalic r:id="rId38"/>
    </p:embeddedFont>
    <p:embeddedFont>
      <p:font typeface="Source Sans Pro" panose="020B0503030403020204" pitchFamily="34" charset="0"/>
      <p:regular r:id="rId39"/>
      <p:bold r:id="rId40"/>
      <p:italic r:id="rId41"/>
      <p:boldItalic r:id="rId42"/>
    </p:embeddedFont>
    <p:embeddedFont>
      <p:font typeface="Source Sans Pro Bold" panose="020B0703030403020204" pitchFamily="34" charset="0"/>
      <p:regular r:id="rId43"/>
      <p:bold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993D51-515F-48C3-B822-5AFFF2670306}" v="32" dt="2024-07-23T14:52:59.3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3366" autoAdjust="0"/>
  </p:normalViewPr>
  <p:slideViewPr>
    <p:cSldViewPr>
      <p:cViewPr varScale="1">
        <p:scale>
          <a:sx n="54" d="100"/>
          <a:sy n="54" d="100"/>
        </p:scale>
        <p:origin x="1734" y="1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0.fntdata"/><Relationship Id="rId21" Type="http://schemas.openxmlformats.org/officeDocument/2006/relationships/slide" Target="slides/slide17.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notesMaster" Target="notesMasters/notesMaster1.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7.fntdata"/><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4" Type="http://schemas.openxmlformats.org/officeDocument/2006/relationships/font" Target="fonts/font1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font" Target="fonts/font12.fntdata"/><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D777C2-C23C-4C3F-8D02-B77776267DB7}" type="datetimeFigureOut">
              <a:rPr lang="en-IE" smtClean="0"/>
              <a:t>27/08/2024</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DC303B-BB23-473A-9D68-6BF12A945733}" type="slidenum">
              <a:rPr lang="en-IE" smtClean="0"/>
              <a:t>‹#›</a:t>
            </a:fld>
            <a:endParaRPr lang="en-IE"/>
          </a:p>
        </p:txBody>
      </p:sp>
    </p:spTree>
    <p:extLst>
      <p:ext uri="{BB962C8B-B14F-4D97-AF65-F5344CB8AC3E}">
        <p14:creationId xmlns:p14="http://schemas.microsoft.com/office/powerpoint/2010/main" val="355095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sfi.ie/engagement/curious-minds/discover-centre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sfi.ie/engagement/curious-minds/discover-centre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6000"/>
              </a:lnSpc>
              <a:spcBef>
                <a:spcPts val="0"/>
              </a:spcBef>
              <a:spcAft>
                <a:spcPts val="0"/>
              </a:spcAft>
              <a:buClrTx/>
              <a:buSzTx/>
              <a:buFont typeface="Symbol" panose="05050102010706020507" pitchFamily="18" charset="2"/>
              <a:buChar char=""/>
              <a:tabLst/>
              <a:defRPr/>
            </a:pPr>
            <a:r>
              <a:rPr lang="en-IE" sz="1800" b="0" i="0" kern="100" dirty="0">
                <a:solidFill>
                  <a:srgbClr val="000000"/>
                </a:solidFill>
                <a:effectLst/>
                <a:latin typeface="Shoika-Bold"/>
                <a:ea typeface="Calibri" panose="020F0502020204030204" pitchFamily="34" charset="0"/>
                <a:cs typeface="Calibri" panose="020F0502020204030204" pitchFamily="34" charset="0"/>
              </a:rPr>
              <a:t>This Log of Evidence</a:t>
            </a:r>
            <a:r>
              <a:rPr lang="en-IE" sz="1800" b="0" i="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demonstrates that you have completed the work you’ve described in the application form and provides an account of the hands-on, STEM work carried out by learners in your school.</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buFont typeface="Symbol" panose="05050102010706020507" pitchFamily="18" charset="2"/>
              <a:buChar char=""/>
            </a:pPr>
            <a:r>
              <a:rPr lang="en-IE" sz="1800" b="1" i="0" u="sng" kern="100" dirty="0">
                <a:solidFill>
                  <a:srgbClr val="000000"/>
                </a:solidFill>
                <a:effectLst/>
                <a:latin typeface="Shoika-Bold"/>
                <a:ea typeface="Calibri" panose="020F0502020204030204" pitchFamily="34" charset="0"/>
                <a:cs typeface="Calibri" panose="020F0502020204030204" pitchFamily="34" charset="0"/>
              </a:rPr>
              <a:t>This year, your log of evidence must be presented using the SFI Curious Minds Log of Evidence Template</a:t>
            </a: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06000"/>
              </a:lnSpc>
              <a:buFont typeface="Symbol" panose="05050102010706020507" pitchFamily="18" charset="2"/>
              <a:buChar char=""/>
            </a:pPr>
            <a:r>
              <a:rPr lang="en-IE" sz="1800" i="0" kern="100" dirty="0">
                <a:solidFill>
                  <a:srgbClr val="000000"/>
                </a:solidFill>
                <a:effectLst/>
                <a:latin typeface="Shoika-Bold"/>
                <a:ea typeface="Calibri" panose="020F0502020204030204" pitchFamily="34" charset="0"/>
                <a:cs typeface="Calibri" panose="020F0502020204030204" pitchFamily="34" charset="0"/>
              </a:rPr>
              <a:t>Images or videos providing evidence of each activity should be added to the Log of Evidence Template, labelled</a:t>
            </a:r>
            <a:r>
              <a:rPr lang="en-IE" sz="1800" i="0" kern="100" dirty="0">
                <a:effectLst/>
                <a:latin typeface="Calibri" panose="020F0502020204030204" pitchFamily="34" charset="0"/>
                <a:ea typeface="Calibri" panose="020F0502020204030204" pitchFamily="34" charset="0"/>
                <a:cs typeface="Times New Roman" panose="02020603050405020304" pitchFamily="18"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and </a:t>
            </a:r>
            <a:r>
              <a:rPr lang="en-IE" sz="1800" b="1" i="0" kern="100" dirty="0">
                <a:solidFill>
                  <a:srgbClr val="000000"/>
                </a:solidFill>
                <a:effectLst/>
                <a:latin typeface="Shoika-Bold"/>
                <a:ea typeface="Calibri" panose="020F0502020204030204" pitchFamily="34" charset="0"/>
                <a:cs typeface="Calibri" panose="020F0502020204030204" pitchFamily="34" charset="0"/>
              </a:rPr>
              <a:t>uploaded</a:t>
            </a:r>
            <a:r>
              <a:rPr lang="en-IE" sz="1800" i="0" kern="100" dirty="0">
                <a:solidFill>
                  <a:srgbClr val="000000"/>
                </a:solidFill>
                <a:effectLst/>
                <a:latin typeface="Shoika-Bold"/>
                <a:ea typeface="Calibri" panose="020F0502020204030204" pitchFamily="34" charset="0"/>
                <a:cs typeface="Calibri" panose="020F0502020204030204" pitchFamily="34" charset="0"/>
              </a:rPr>
              <a:t> to the online application platform SESAME in </a:t>
            </a:r>
            <a:r>
              <a:rPr lang="en-IE" sz="1800" b="1" i="0" kern="100" dirty="0">
                <a:solidFill>
                  <a:srgbClr val="000000"/>
                </a:solidFill>
                <a:effectLst/>
                <a:latin typeface="Shoika-Bold"/>
                <a:ea typeface="Calibri" panose="020F0502020204030204" pitchFamily="34" charset="0"/>
                <a:cs typeface="Calibri" panose="020F0502020204030204" pitchFamily="34" charset="0"/>
              </a:rPr>
              <a:t>PDF or PowerPoint</a:t>
            </a:r>
            <a:r>
              <a:rPr lang="en-IE" sz="1800" i="0" kern="100" dirty="0">
                <a:solidFill>
                  <a:srgbClr val="000000"/>
                </a:solidFill>
                <a:effectLst/>
                <a:latin typeface="Shoika-Bold"/>
                <a:ea typeface="Calibri" panose="020F0502020204030204" pitchFamily="34" charset="0"/>
                <a:cs typeface="Calibri" panose="020F0502020204030204" pitchFamily="34" charset="0"/>
              </a:rPr>
              <a:t> format. The template slides can be edited in PowerPoint or Google Slides and additional slides may be added. </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00"/>
              </a:spcAft>
              <a:buFont typeface="Symbol" panose="05050102010706020507" pitchFamily="18" charset="2"/>
              <a:buChar char=""/>
            </a:pPr>
            <a:r>
              <a:rPr lang="en-IE" sz="1800" i="0" kern="100" dirty="0">
                <a:solidFill>
                  <a:srgbClr val="000000"/>
                </a:solidFill>
                <a:effectLst/>
                <a:latin typeface="Shoika-Bold"/>
                <a:ea typeface="Calibri" panose="020F0502020204030204" pitchFamily="34" charset="0"/>
                <a:cs typeface="Calibri" panose="020F0502020204030204" pitchFamily="34" charset="0"/>
              </a:rPr>
              <a:t>All evidence should represent the learners’ hands-on STEM work and include clearly labelled photos/ videos/projects/learner’s written accounts (Teacher write-ups and lesson plans are not accepted).</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Note: </a:t>
            </a:r>
            <a:r>
              <a:rPr lang="en-IE" sz="1800" i="0" kern="100" dirty="0">
                <a:solidFill>
                  <a:srgbClr val="000000"/>
                </a:solidFill>
                <a:effectLst/>
                <a:latin typeface="Shoika-Bold"/>
                <a:ea typeface="Calibri" panose="020F0502020204030204" pitchFamily="34" charset="0"/>
                <a:cs typeface="Calibri" panose="020F0502020204030204" pitchFamily="34" charset="0"/>
              </a:rPr>
              <a:t>Please check your application to ensure that all links and files are easily accessible and clearly labelled before submitting. We may return your application if it is not well organised or not clearly labelled.</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endParaRPr lang="en-IE" i="0" dirty="0"/>
          </a:p>
        </p:txBody>
      </p:sp>
      <p:sp>
        <p:nvSpPr>
          <p:cNvPr id="4" name="Slide Number Placeholder 3"/>
          <p:cNvSpPr>
            <a:spLocks noGrp="1"/>
          </p:cNvSpPr>
          <p:nvPr>
            <p:ph type="sldNum" sz="quarter" idx="5"/>
          </p:nvPr>
        </p:nvSpPr>
        <p:spPr/>
        <p:txBody>
          <a:bodyPr/>
          <a:lstStyle/>
          <a:p>
            <a:fld id="{41DC303B-BB23-473A-9D68-6BF12A945733}" type="slidenum">
              <a:rPr lang="en-IE" smtClean="0"/>
              <a:t>1</a:t>
            </a:fld>
            <a:endParaRPr lang="en-IE"/>
          </a:p>
        </p:txBody>
      </p:sp>
    </p:spTree>
    <p:extLst>
      <p:ext uri="{BB962C8B-B14F-4D97-AF65-F5344CB8AC3E}">
        <p14:creationId xmlns:p14="http://schemas.microsoft.com/office/powerpoint/2010/main" val="820623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800" b="0" i="0" kern="100" dirty="0">
                <a:solidFill>
                  <a:srgbClr val="000000"/>
                </a:solidFill>
                <a:effectLst/>
                <a:latin typeface="Shoika-Bold"/>
                <a:ea typeface="Calibri" panose="020F0502020204030204" pitchFamily="34" charset="0"/>
                <a:cs typeface="Calibri" panose="020F0502020204030204" pitchFamily="34" charset="0"/>
              </a:rPr>
              <a:t>STEP 1 Science</a:t>
            </a:r>
            <a:endParaRPr lang="en-IE" sz="18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0" i="0" kern="100" dirty="0">
                <a:solidFill>
                  <a:srgbClr val="000000"/>
                </a:solidFill>
                <a:effectLst/>
                <a:latin typeface="Shoika-Bold"/>
                <a:ea typeface="Calibri" panose="020F0502020204030204" pitchFamily="34" charset="0"/>
                <a:cs typeface="Calibri" panose="020F0502020204030204" pitchFamily="34" charset="0"/>
              </a:rPr>
              <a:t>Provide evidence of the learners engaging in science activities in school or online.</a:t>
            </a:r>
            <a:endParaRPr lang="en-IE" sz="18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0" i="0" kern="100" dirty="0">
                <a:solidFill>
                  <a:srgbClr val="000000"/>
                </a:solidFill>
                <a:effectLst/>
                <a:latin typeface="Shoika-Bold"/>
                <a:ea typeface="Calibri" panose="020F0502020204030204" pitchFamily="34" charset="0"/>
                <a:cs typeface="Calibri" panose="020F0502020204030204" pitchFamily="34" charset="0"/>
              </a:rPr>
              <a:t>One hands-on investigation from </a:t>
            </a:r>
            <a:r>
              <a:rPr lang="en-IE" sz="1800" b="0" i="0" u="sng" kern="100" dirty="0">
                <a:solidFill>
                  <a:srgbClr val="000000"/>
                </a:solidFill>
                <a:effectLst/>
                <a:latin typeface="Shoika-Bold"/>
                <a:ea typeface="Calibri" panose="020F0502020204030204" pitchFamily="34" charset="0"/>
                <a:cs typeface="Calibri" panose="020F0502020204030204" pitchFamily="34" charset="0"/>
              </a:rPr>
              <a:t>each</a:t>
            </a:r>
            <a:r>
              <a:rPr lang="en-IE" sz="1800" b="0" i="0" kern="100" dirty="0">
                <a:solidFill>
                  <a:srgbClr val="000000"/>
                </a:solidFill>
                <a:effectLst/>
                <a:latin typeface="Shoika-Bold"/>
                <a:ea typeface="Calibri" panose="020F0502020204030204" pitchFamily="34" charset="0"/>
                <a:cs typeface="Calibri" panose="020F0502020204030204" pitchFamily="34" charset="0"/>
              </a:rPr>
              <a:t> of the four curriculum strands (four in total):</a:t>
            </a:r>
            <a:endParaRPr lang="en-IE" sz="18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0" i="0" kern="100" dirty="0">
                <a:solidFill>
                  <a:srgbClr val="000000"/>
                </a:solidFill>
                <a:effectLst/>
                <a:latin typeface="Shoika-Bold"/>
                <a:ea typeface="Calibri" panose="020F0502020204030204" pitchFamily="34" charset="0"/>
                <a:cs typeface="Calibri" panose="020F0502020204030204" pitchFamily="34" charset="0"/>
              </a:rPr>
              <a:t>• Living things</a:t>
            </a:r>
            <a:endParaRPr lang="en-IE" sz="18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0" i="0" kern="100" dirty="0">
                <a:solidFill>
                  <a:srgbClr val="000000"/>
                </a:solidFill>
                <a:effectLst/>
                <a:latin typeface="Shoika-Bold"/>
                <a:ea typeface="Calibri" panose="020F0502020204030204" pitchFamily="34" charset="0"/>
                <a:cs typeface="Calibri" panose="020F0502020204030204" pitchFamily="34" charset="0"/>
              </a:rPr>
              <a:t>• Energy and forces</a:t>
            </a:r>
            <a:endParaRPr lang="en-IE" sz="18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0" i="0" kern="100" dirty="0">
                <a:solidFill>
                  <a:srgbClr val="000000"/>
                </a:solidFill>
                <a:effectLst/>
                <a:latin typeface="Shoika-Bold"/>
                <a:ea typeface="Calibri" panose="020F0502020204030204" pitchFamily="34" charset="0"/>
                <a:cs typeface="Calibri" panose="020F0502020204030204" pitchFamily="34" charset="0"/>
              </a:rPr>
              <a:t>• Materials</a:t>
            </a:r>
            <a:endParaRPr lang="en-IE" sz="18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0" i="0" kern="100" dirty="0">
                <a:solidFill>
                  <a:srgbClr val="000000"/>
                </a:solidFill>
                <a:effectLst/>
                <a:latin typeface="Shoika-Bold"/>
                <a:ea typeface="Calibri" panose="020F0502020204030204" pitchFamily="34" charset="0"/>
                <a:cs typeface="Calibri" panose="020F0502020204030204" pitchFamily="34" charset="0"/>
              </a:rPr>
              <a:t>• Environmental awareness and care</a:t>
            </a:r>
            <a:endParaRPr lang="en-IE" sz="1800" b="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i="1" dirty="0"/>
          </a:p>
        </p:txBody>
      </p:sp>
      <p:sp>
        <p:nvSpPr>
          <p:cNvPr id="4" name="Slide Number Placeholder 3"/>
          <p:cNvSpPr>
            <a:spLocks noGrp="1"/>
          </p:cNvSpPr>
          <p:nvPr>
            <p:ph type="sldNum" sz="quarter" idx="5"/>
          </p:nvPr>
        </p:nvSpPr>
        <p:spPr/>
        <p:txBody>
          <a:bodyPr/>
          <a:lstStyle/>
          <a:p>
            <a:fld id="{41DC303B-BB23-473A-9D68-6BF12A945733}" type="slidenum">
              <a:rPr lang="en-IE" smtClean="0"/>
              <a:t>2</a:t>
            </a:fld>
            <a:endParaRPr lang="en-IE"/>
          </a:p>
        </p:txBody>
      </p:sp>
    </p:spTree>
    <p:extLst>
      <p:ext uri="{BB962C8B-B14F-4D97-AF65-F5344CB8AC3E}">
        <p14:creationId xmlns:p14="http://schemas.microsoft.com/office/powerpoint/2010/main" val="1116696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800" i="0" u="none" kern="100" dirty="0">
                <a:solidFill>
                  <a:srgbClr val="000000"/>
                </a:solidFill>
                <a:effectLst/>
                <a:latin typeface="Shoika-Bold"/>
                <a:ea typeface="Calibri" panose="020F0502020204030204" pitchFamily="34" charset="0"/>
                <a:cs typeface="Calibri" panose="020F0502020204030204" pitchFamily="34" charset="0"/>
              </a:rPr>
              <a:t>You may come up with your own ideas, use the Curious Minds/ESERO resources on </a:t>
            </a:r>
            <a:r>
              <a:rPr lang="en-IE" sz="1800" b="1" i="0" u="none" kern="100" dirty="0">
                <a:solidFill>
                  <a:srgbClr val="000000"/>
                </a:solidFill>
                <a:effectLst/>
                <a:latin typeface="Shoika-Bold"/>
                <a:ea typeface="Calibri" panose="020F0502020204030204" pitchFamily="34" charset="0"/>
                <a:cs typeface="Calibri" panose="020F0502020204030204" pitchFamily="34" charset="0"/>
              </a:rPr>
              <a:t>www.curiousminds.ie </a:t>
            </a:r>
            <a:r>
              <a:rPr lang="en-IE" sz="1800" i="0" u="none" kern="100" dirty="0">
                <a:solidFill>
                  <a:srgbClr val="000000"/>
                </a:solidFill>
                <a:effectLst/>
                <a:latin typeface="Shoika-Bold"/>
                <a:ea typeface="Calibri" panose="020F0502020204030204" pitchFamily="34" charset="0"/>
                <a:cs typeface="Calibri" panose="020F0502020204030204" pitchFamily="34" charset="0"/>
              </a:rPr>
              <a:t>or </a:t>
            </a:r>
            <a:r>
              <a:rPr lang="en-IE" sz="1800" b="1" i="0" u="none" kern="100" dirty="0">
                <a:solidFill>
                  <a:srgbClr val="000000"/>
                </a:solidFill>
                <a:effectLst/>
                <a:latin typeface="Shoika-Bold"/>
                <a:ea typeface="Calibri" panose="020F0502020204030204" pitchFamily="34" charset="0"/>
                <a:cs typeface="Calibri" panose="020F0502020204030204" pitchFamily="34" charset="0"/>
              </a:rPr>
              <a:t>www.esero.ie</a:t>
            </a:r>
            <a:r>
              <a:rPr lang="en-IE" sz="1800" i="0" u="none" kern="100" dirty="0">
                <a:solidFill>
                  <a:srgbClr val="000000"/>
                </a:solidFill>
                <a:effectLst/>
                <a:latin typeface="Shoika-Bold"/>
                <a:ea typeface="Calibri" panose="020F0502020204030204" pitchFamily="34" charset="0"/>
                <a:cs typeface="Calibri" panose="020F0502020204030204" pitchFamily="34" charset="0"/>
              </a:rPr>
              <a:t>, or any other options that are available to you.</a:t>
            </a:r>
            <a:endParaRPr lang="en-IE" sz="1800" i="0" u="none"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41DC303B-BB23-473A-9D68-6BF12A945733}" type="slidenum">
              <a:rPr lang="en-IE" smtClean="0"/>
              <a:t>3</a:t>
            </a:fld>
            <a:endParaRPr lang="en-IE"/>
          </a:p>
        </p:txBody>
      </p:sp>
    </p:spTree>
    <p:extLst>
      <p:ext uri="{BB962C8B-B14F-4D97-AF65-F5344CB8AC3E}">
        <p14:creationId xmlns:p14="http://schemas.microsoft.com/office/powerpoint/2010/main" val="3240810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800" i="0" kern="100" dirty="0">
                <a:solidFill>
                  <a:srgbClr val="000000"/>
                </a:solidFill>
                <a:effectLst/>
                <a:latin typeface="Shoika-Bold"/>
                <a:ea typeface="Calibri" panose="020F0502020204030204" pitchFamily="34" charset="0"/>
                <a:cs typeface="Calibri" panose="020F0502020204030204" pitchFamily="34" charset="0"/>
              </a:rPr>
              <a:t>You may come up with your own ideas, use the Curious Minds/ESERO resources on </a:t>
            </a:r>
            <a:r>
              <a:rPr lang="en-IE" sz="1800" b="1" i="0" kern="100" dirty="0">
                <a:solidFill>
                  <a:srgbClr val="000000"/>
                </a:solidFill>
                <a:effectLst/>
                <a:latin typeface="Shoika-Bold"/>
                <a:ea typeface="Calibri" panose="020F0502020204030204" pitchFamily="34" charset="0"/>
                <a:cs typeface="Calibri" panose="020F0502020204030204" pitchFamily="34" charset="0"/>
              </a:rPr>
              <a:t>www.curiousminds.ie </a:t>
            </a:r>
            <a:r>
              <a:rPr lang="en-IE" sz="1800" i="0" kern="100" dirty="0">
                <a:solidFill>
                  <a:srgbClr val="000000"/>
                </a:solidFill>
                <a:effectLst/>
                <a:latin typeface="Shoika-Bold"/>
                <a:ea typeface="Calibri" panose="020F0502020204030204" pitchFamily="34" charset="0"/>
                <a:cs typeface="Calibri" panose="020F0502020204030204" pitchFamily="34" charset="0"/>
              </a:rPr>
              <a:t>or </a:t>
            </a:r>
            <a:r>
              <a:rPr lang="en-IE" sz="1800" b="1" i="0" kern="100" dirty="0">
                <a:solidFill>
                  <a:srgbClr val="000000"/>
                </a:solidFill>
                <a:effectLst/>
                <a:latin typeface="Shoika-Bold"/>
                <a:ea typeface="Calibri" panose="020F0502020204030204" pitchFamily="34" charset="0"/>
                <a:cs typeface="Calibri" panose="020F0502020204030204" pitchFamily="34" charset="0"/>
              </a:rPr>
              <a:t>www.esero.ie</a:t>
            </a:r>
            <a:r>
              <a:rPr lang="en-IE" sz="1800" i="0" kern="100" dirty="0">
                <a:solidFill>
                  <a:srgbClr val="000000"/>
                </a:solidFill>
                <a:effectLst/>
                <a:latin typeface="Shoika-Bold"/>
                <a:ea typeface="Calibri" panose="020F0502020204030204" pitchFamily="34" charset="0"/>
                <a:cs typeface="Calibri" panose="020F0502020204030204" pitchFamily="34" charset="0"/>
              </a:rPr>
              <a:t>, or any other options that are available to you.</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41DC303B-BB23-473A-9D68-6BF12A945733}" type="slidenum">
              <a:rPr lang="en-IE" smtClean="0"/>
              <a:t>4</a:t>
            </a:fld>
            <a:endParaRPr lang="en-IE"/>
          </a:p>
        </p:txBody>
      </p:sp>
    </p:spTree>
    <p:extLst>
      <p:ext uri="{BB962C8B-B14F-4D97-AF65-F5344CB8AC3E}">
        <p14:creationId xmlns:p14="http://schemas.microsoft.com/office/powerpoint/2010/main" val="344400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800" i="0" kern="100" dirty="0">
                <a:solidFill>
                  <a:srgbClr val="000000"/>
                </a:solidFill>
                <a:effectLst/>
                <a:latin typeface="Shoika-Bold"/>
                <a:ea typeface="Calibri" panose="020F0502020204030204" pitchFamily="34" charset="0"/>
                <a:cs typeface="Calibri" panose="020F0502020204030204" pitchFamily="34" charset="0"/>
              </a:rPr>
              <a:t>You may come up with your own ideas, use the Curious Minds/ESERO resources on </a:t>
            </a:r>
            <a:r>
              <a:rPr lang="en-IE" sz="1800" b="1" i="0" kern="100" dirty="0">
                <a:solidFill>
                  <a:srgbClr val="000000"/>
                </a:solidFill>
                <a:effectLst/>
                <a:latin typeface="Shoika-Bold"/>
                <a:ea typeface="Calibri" panose="020F0502020204030204" pitchFamily="34" charset="0"/>
                <a:cs typeface="Calibri" panose="020F0502020204030204" pitchFamily="34" charset="0"/>
              </a:rPr>
              <a:t>www.curiousminds.ie </a:t>
            </a:r>
            <a:r>
              <a:rPr lang="en-IE" sz="1800" i="0" kern="100" dirty="0">
                <a:solidFill>
                  <a:srgbClr val="000000"/>
                </a:solidFill>
                <a:effectLst/>
                <a:latin typeface="Shoika-Bold"/>
                <a:ea typeface="Calibri" panose="020F0502020204030204" pitchFamily="34" charset="0"/>
                <a:cs typeface="Calibri" panose="020F0502020204030204" pitchFamily="34" charset="0"/>
              </a:rPr>
              <a:t>or </a:t>
            </a:r>
            <a:r>
              <a:rPr lang="en-IE" sz="1800" b="1" i="0" kern="100" dirty="0">
                <a:solidFill>
                  <a:srgbClr val="000000"/>
                </a:solidFill>
                <a:effectLst/>
                <a:latin typeface="Shoika-Bold"/>
                <a:ea typeface="Calibri" panose="020F0502020204030204" pitchFamily="34" charset="0"/>
                <a:cs typeface="Calibri" panose="020F0502020204030204" pitchFamily="34" charset="0"/>
              </a:rPr>
              <a:t>www.esero.ie</a:t>
            </a:r>
            <a:r>
              <a:rPr lang="en-IE" sz="1800" i="0" kern="100" dirty="0">
                <a:solidFill>
                  <a:srgbClr val="000000"/>
                </a:solidFill>
                <a:effectLst/>
                <a:latin typeface="Shoika-Bold"/>
                <a:ea typeface="Calibri" panose="020F0502020204030204" pitchFamily="34" charset="0"/>
                <a:cs typeface="Calibri" panose="020F0502020204030204" pitchFamily="34" charset="0"/>
              </a:rPr>
              <a:t>, or any other options that are available to you.</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41DC303B-BB23-473A-9D68-6BF12A945733}" type="slidenum">
              <a:rPr lang="en-IE" smtClean="0"/>
              <a:t>5</a:t>
            </a:fld>
            <a:endParaRPr lang="en-IE"/>
          </a:p>
        </p:txBody>
      </p:sp>
    </p:spTree>
    <p:extLst>
      <p:ext uri="{BB962C8B-B14F-4D97-AF65-F5344CB8AC3E}">
        <p14:creationId xmlns:p14="http://schemas.microsoft.com/office/powerpoint/2010/main" val="1091094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800" i="0" kern="100" dirty="0">
                <a:solidFill>
                  <a:srgbClr val="000000"/>
                </a:solidFill>
                <a:effectLst/>
                <a:latin typeface="Shoika-Bold"/>
                <a:ea typeface="Calibri" panose="020F0502020204030204" pitchFamily="34" charset="0"/>
                <a:cs typeface="Calibri" panose="020F0502020204030204" pitchFamily="34" charset="0"/>
              </a:rPr>
              <a:t>You may come up with your own ideas, use the Curious Minds/ESERO resources on </a:t>
            </a:r>
            <a:r>
              <a:rPr lang="en-IE" sz="1800" b="1" i="0" kern="100" dirty="0">
                <a:solidFill>
                  <a:srgbClr val="000000"/>
                </a:solidFill>
                <a:effectLst/>
                <a:latin typeface="Shoika-Bold"/>
                <a:ea typeface="Calibri" panose="020F0502020204030204" pitchFamily="34" charset="0"/>
                <a:cs typeface="Calibri" panose="020F0502020204030204" pitchFamily="34" charset="0"/>
              </a:rPr>
              <a:t>www.curiousminds.ie </a:t>
            </a:r>
            <a:r>
              <a:rPr lang="en-IE" sz="1800" i="0" kern="100" dirty="0">
                <a:solidFill>
                  <a:srgbClr val="000000"/>
                </a:solidFill>
                <a:effectLst/>
                <a:latin typeface="Shoika-Bold"/>
                <a:ea typeface="Calibri" panose="020F0502020204030204" pitchFamily="34" charset="0"/>
                <a:cs typeface="Calibri" panose="020F0502020204030204" pitchFamily="34" charset="0"/>
              </a:rPr>
              <a:t>or </a:t>
            </a:r>
            <a:r>
              <a:rPr lang="en-IE" sz="1800" b="1" i="0" kern="100" dirty="0">
                <a:solidFill>
                  <a:srgbClr val="000000"/>
                </a:solidFill>
                <a:effectLst/>
                <a:latin typeface="Shoika-Bold"/>
                <a:ea typeface="Calibri" panose="020F0502020204030204" pitchFamily="34" charset="0"/>
                <a:cs typeface="Calibri" panose="020F0502020204030204" pitchFamily="34" charset="0"/>
              </a:rPr>
              <a:t>www.esero.ie</a:t>
            </a:r>
            <a:r>
              <a:rPr lang="en-IE" sz="1800" i="0" kern="100" dirty="0">
                <a:solidFill>
                  <a:srgbClr val="000000"/>
                </a:solidFill>
                <a:effectLst/>
                <a:latin typeface="Shoika-Bold"/>
                <a:ea typeface="Calibri" panose="020F0502020204030204" pitchFamily="34" charset="0"/>
                <a:cs typeface="Calibri" panose="020F0502020204030204" pitchFamily="34" charset="0"/>
              </a:rPr>
              <a:t>, or any other options that are available to you.</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41DC303B-BB23-473A-9D68-6BF12A945733}" type="slidenum">
              <a:rPr lang="en-IE" smtClean="0"/>
              <a:t>6</a:t>
            </a:fld>
            <a:endParaRPr lang="en-IE"/>
          </a:p>
        </p:txBody>
      </p:sp>
    </p:spTree>
    <p:extLst>
      <p:ext uri="{BB962C8B-B14F-4D97-AF65-F5344CB8AC3E}">
        <p14:creationId xmlns:p14="http://schemas.microsoft.com/office/powerpoint/2010/main" val="37239051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800" b="1" kern="100" dirty="0">
                <a:solidFill>
                  <a:srgbClr val="000000"/>
                </a:solidFill>
                <a:effectLst/>
                <a:latin typeface="Shoika-Bold"/>
                <a:ea typeface="Calibri" panose="020F0502020204030204" pitchFamily="34" charset="0"/>
                <a:cs typeface="Calibri" panose="020F0502020204030204" pitchFamily="34" charset="0"/>
              </a:rPr>
              <a:t>Provide evidence of informal science activities from the list below:</a:t>
            </a:r>
            <a:endParaRPr lang="en-I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kern="100" dirty="0">
                <a:solidFill>
                  <a:srgbClr val="000000"/>
                </a:solidFill>
                <a:effectLst/>
                <a:latin typeface="Shoika-Bold"/>
                <a:ea typeface="Calibri" panose="020F0502020204030204" pitchFamily="34" charset="0"/>
                <a:cs typeface="Calibri" panose="020F0502020204030204" pitchFamily="34" charset="0"/>
              </a:rPr>
              <a:t>• </a:t>
            </a:r>
            <a:r>
              <a:rPr lang="en-IE" sz="1800" kern="100" dirty="0">
                <a:solidFill>
                  <a:srgbClr val="000000"/>
                </a:solidFill>
                <a:effectLst/>
                <a:latin typeface="Shoika-Bold"/>
                <a:ea typeface="Calibri" panose="020F0502020204030204" pitchFamily="34" charset="0"/>
                <a:cs typeface="Calibri" panose="020F0502020204030204" pitchFamily="34" charset="0"/>
              </a:rPr>
              <a:t>Participate in science events or projects run by other organisations (live or online), see examples at </a:t>
            </a:r>
            <a:r>
              <a:rPr lang="en-IE" sz="1800" b="1" kern="100" dirty="0">
                <a:solidFill>
                  <a:srgbClr val="000000"/>
                </a:solidFill>
                <a:effectLst/>
                <a:latin typeface="Shoika-Bold"/>
                <a:ea typeface="Calibri" panose="020F0502020204030204" pitchFamily="34" charset="0"/>
                <a:cs typeface="Calibri" panose="020F0502020204030204" pitchFamily="34" charset="0"/>
              </a:rPr>
              <a:t>www.sfi.ie/events </a:t>
            </a:r>
            <a:r>
              <a:rPr lang="en-IE" sz="1800" kern="100" dirty="0">
                <a:solidFill>
                  <a:srgbClr val="000000"/>
                </a:solidFill>
                <a:effectLst/>
                <a:latin typeface="Shoika-Bold"/>
                <a:ea typeface="Calibri" panose="020F0502020204030204" pitchFamily="34" charset="0"/>
                <a:cs typeface="Calibri" panose="020F0502020204030204" pitchFamily="34" charset="0"/>
              </a:rPr>
              <a:t>on </a:t>
            </a:r>
            <a:r>
              <a:rPr lang="en-IE" sz="1800" b="1" kern="100" dirty="0">
                <a:solidFill>
                  <a:srgbClr val="000000"/>
                </a:solidFill>
                <a:effectLst/>
                <a:latin typeface="Shoika-Bold"/>
                <a:ea typeface="Calibri" panose="020F0502020204030204" pitchFamily="34" charset="0"/>
                <a:cs typeface="Calibri" panose="020F0502020204030204" pitchFamily="34" charset="0"/>
              </a:rPr>
              <a:t>www.curiousminds.ie</a:t>
            </a:r>
            <a:r>
              <a:rPr lang="en-IE" sz="1800" kern="100" dirty="0">
                <a:solidFill>
                  <a:srgbClr val="000000"/>
                </a:solidFill>
                <a:effectLst/>
                <a:latin typeface="Shoika-Bold"/>
                <a:ea typeface="Calibri" panose="020F0502020204030204" pitchFamily="34" charset="0"/>
                <a:cs typeface="Calibri" panose="020F0502020204030204" pitchFamily="34" charset="0"/>
              </a:rPr>
              <a:t>.</a:t>
            </a:r>
            <a:endParaRPr lang="en-I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kern="100" dirty="0">
                <a:solidFill>
                  <a:srgbClr val="000000"/>
                </a:solidFill>
                <a:effectLst/>
                <a:latin typeface="Shoika-Bold"/>
                <a:ea typeface="Calibri" panose="020F0502020204030204" pitchFamily="34" charset="0"/>
                <a:cs typeface="Calibri" panose="020F0502020204030204" pitchFamily="34" charset="0"/>
              </a:rPr>
              <a:t>• </a:t>
            </a:r>
            <a:r>
              <a:rPr lang="en-IE" sz="1800" kern="100" dirty="0">
                <a:solidFill>
                  <a:srgbClr val="000000"/>
                </a:solidFill>
                <a:effectLst/>
                <a:latin typeface="Shoika-Bold"/>
                <a:ea typeface="Calibri" panose="020F0502020204030204" pitchFamily="34" charset="0"/>
                <a:cs typeface="Calibri" panose="020F0502020204030204" pitchFamily="34" charset="0"/>
              </a:rPr>
              <a:t>Invite a science speaker to your school, in person or digitally. Check out Skype a Scientist.</a:t>
            </a:r>
            <a:endParaRPr lang="en-I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kern="100" dirty="0">
                <a:solidFill>
                  <a:srgbClr val="000000"/>
                </a:solidFill>
                <a:effectLst/>
                <a:latin typeface="Shoika-Bold"/>
                <a:ea typeface="Calibri" panose="020F0502020204030204" pitchFamily="34" charset="0"/>
                <a:cs typeface="Calibri" panose="020F0502020204030204" pitchFamily="34" charset="0"/>
              </a:rPr>
              <a:t>• </a:t>
            </a:r>
            <a:r>
              <a:rPr lang="en-IE" sz="1800" kern="100" dirty="0">
                <a:solidFill>
                  <a:srgbClr val="000000"/>
                </a:solidFill>
                <a:effectLst/>
                <a:latin typeface="Shoika-Bold"/>
                <a:ea typeface="Calibri" panose="020F0502020204030204" pitchFamily="34" charset="0"/>
                <a:cs typeface="Calibri" panose="020F0502020204030204" pitchFamily="34" charset="0"/>
              </a:rPr>
              <a:t>Virtual or in-person visit to an SFI Discover Centre. Check </a:t>
            </a:r>
            <a:r>
              <a:rPr lang="en-IE" sz="1800" b="1" kern="100" dirty="0">
                <a:solidFill>
                  <a:srgbClr val="000000"/>
                </a:solidFill>
                <a:effectLst/>
                <a:latin typeface="Shoika-Bold"/>
                <a:ea typeface="Calibri" panose="020F0502020204030204" pitchFamily="34" charset="0"/>
                <a:cs typeface="Calibri" panose="020F0502020204030204" pitchFamily="34" charset="0"/>
              </a:rPr>
              <a:t>www.curiousminds.ie</a:t>
            </a:r>
            <a:r>
              <a:rPr lang="en-IE" sz="1800" kern="100" dirty="0">
                <a:solidFill>
                  <a:srgbClr val="000000"/>
                </a:solidFill>
                <a:effectLst/>
                <a:latin typeface="Shoika-Bold"/>
                <a:ea typeface="Calibri" panose="020F0502020204030204" pitchFamily="34" charset="0"/>
                <a:cs typeface="Calibri" panose="020F0502020204030204" pitchFamily="34" charset="0"/>
              </a:rPr>
              <a:t>.</a:t>
            </a:r>
            <a:endParaRPr lang="en-I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kern="100" dirty="0">
                <a:solidFill>
                  <a:srgbClr val="000000"/>
                </a:solidFill>
                <a:effectLst/>
                <a:latin typeface="Shoika-Bold"/>
                <a:ea typeface="Calibri" panose="020F0502020204030204" pitchFamily="34" charset="0"/>
                <a:cs typeface="Calibri" panose="020F0502020204030204" pitchFamily="34" charset="0"/>
              </a:rPr>
              <a:t>• </a:t>
            </a:r>
            <a:r>
              <a:rPr lang="en-IE" sz="1800" kern="100" dirty="0">
                <a:solidFill>
                  <a:srgbClr val="000000"/>
                </a:solidFill>
                <a:effectLst/>
                <a:latin typeface="Shoika-Bold"/>
                <a:ea typeface="Calibri" panose="020F0502020204030204" pitchFamily="34" charset="0"/>
                <a:cs typeface="Calibri" panose="020F0502020204030204" pitchFamily="34" charset="0"/>
              </a:rPr>
              <a:t>Take part in Science Week </a:t>
            </a:r>
            <a:r>
              <a:rPr lang="en-IE" sz="1800" b="1" kern="100" dirty="0">
                <a:solidFill>
                  <a:srgbClr val="000000"/>
                </a:solidFill>
                <a:effectLst/>
                <a:latin typeface="Shoika-Bold"/>
                <a:ea typeface="Calibri" panose="020F0502020204030204" pitchFamily="34" charset="0"/>
                <a:cs typeface="Calibri" panose="020F0502020204030204" pitchFamily="34" charset="0"/>
              </a:rPr>
              <a:t>www.scienceweek.ie</a:t>
            </a:r>
            <a:r>
              <a:rPr lang="en-IE" sz="1800" kern="100" dirty="0">
                <a:solidFill>
                  <a:srgbClr val="000000"/>
                </a:solidFill>
                <a:effectLst/>
                <a:latin typeface="Shoika-Bold"/>
                <a:ea typeface="Calibri" panose="020F0502020204030204" pitchFamily="34" charset="0"/>
                <a:cs typeface="Calibri" panose="020F0502020204030204" pitchFamily="34" charset="0"/>
              </a:rPr>
              <a:t>.</a:t>
            </a:r>
            <a:endParaRPr lang="en-I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kern="100" dirty="0">
                <a:solidFill>
                  <a:srgbClr val="000000"/>
                </a:solidFill>
                <a:effectLst/>
                <a:latin typeface="Shoika-Bold"/>
                <a:ea typeface="Calibri" panose="020F0502020204030204" pitchFamily="34" charset="0"/>
                <a:cs typeface="Calibri" panose="020F0502020204030204" pitchFamily="34" charset="0"/>
              </a:rPr>
              <a:t>• </a:t>
            </a:r>
            <a:r>
              <a:rPr lang="en-IE" sz="1800" kern="100" dirty="0">
                <a:solidFill>
                  <a:srgbClr val="000000"/>
                </a:solidFill>
                <a:effectLst/>
                <a:latin typeface="Shoika-Bold"/>
                <a:ea typeface="Calibri" panose="020F0502020204030204" pitchFamily="34" charset="0"/>
                <a:cs typeface="Calibri" panose="020F0502020204030204" pitchFamily="34" charset="0"/>
              </a:rPr>
              <a:t>Take part in Space Week </a:t>
            </a:r>
            <a:r>
              <a:rPr lang="en-IE" sz="1800" b="1" kern="100" dirty="0">
                <a:solidFill>
                  <a:srgbClr val="000000"/>
                </a:solidFill>
                <a:effectLst/>
                <a:latin typeface="Shoika-Bold"/>
                <a:ea typeface="Calibri" panose="020F0502020204030204" pitchFamily="34" charset="0"/>
                <a:cs typeface="Calibri" panose="020F0502020204030204" pitchFamily="34" charset="0"/>
              </a:rPr>
              <a:t>www.spaceweek.ie</a:t>
            </a:r>
            <a:r>
              <a:rPr lang="en-IE" sz="1800" kern="100" dirty="0">
                <a:solidFill>
                  <a:srgbClr val="000000"/>
                </a:solidFill>
                <a:effectLst/>
                <a:latin typeface="Shoika-Bold"/>
                <a:ea typeface="Calibri" panose="020F0502020204030204" pitchFamily="34" charset="0"/>
                <a:cs typeface="Calibri" panose="020F0502020204030204" pitchFamily="34" charset="0"/>
              </a:rPr>
              <a:t>.</a:t>
            </a:r>
            <a:endParaRPr lang="en-I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kern="100" dirty="0">
                <a:solidFill>
                  <a:srgbClr val="000000"/>
                </a:solidFill>
                <a:effectLst/>
                <a:latin typeface="Shoika-Bold"/>
                <a:ea typeface="Calibri" panose="020F0502020204030204" pitchFamily="34" charset="0"/>
                <a:cs typeface="Calibri" panose="020F0502020204030204" pitchFamily="34" charset="0"/>
              </a:rPr>
              <a:t>• </a:t>
            </a:r>
            <a:r>
              <a:rPr lang="en-IE" sz="1800" kern="100" dirty="0">
                <a:solidFill>
                  <a:srgbClr val="000000"/>
                </a:solidFill>
                <a:effectLst/>
                <a:latin typeface="Shoika-Bold"/>
                <a:ea typeface="Calibri" panose="020F0502020204030204" pitchFamily="34" charset="0"/>
                <a:cs typeface="Calibri" panose="020F0502020204030204" pitchFamily="34" charset="0"/>
              </a:rPr>
              <a:t>Show how pupils have used STEM skills in projects on environment or sustainability. (see </a:t>
            </a:r>
            <a:r>
              <a:rPr lang="en-IE" sz="1800" b="1" kern="100" dirty="0">
                <a:solidFill>
                  <a:srgbClr val="000000"/>
                </a:solidFill>
                <a:effectLst/>
                <a:latin typeface="Shoika-Bold"/>
                <a:ea typeface="Calibri" panose="020F0502020204030204" pitchFamily="34" charset="0"/>
                <a:cs typeface="Calibri" panose="020F0502020204030204" pitchFamily="34" charset="0"/>
              </a:rPr>
              <a:t>www.seai.ie/teaching-sustainability/primary-school </a:t>
            </a:r>
            <a:r>
              <a:rPr lang="en-IE" sz="1800" kern="100" dirty="0">
                <a:solidFill>
                  <a:srgbClr val="000000"/>
                </a:solidFill>
                <a:effectLst/>
                <a:latin typeface="Shoika-Bold"/>
                <a:ea typeface="Calibri" panose="020F0502020204030204" pitchFamily="34" charset="0"/>
                <a:cs typeface="Calibri" panose="020F0502020204030204" pitchFamily="34" charset="0"/>
              </a:rPr>
              <a:t>or </a:t>
            </a:r>
            <a:r>
              <a:rPr lang="en-IE" sz="1800" b="1" kern="100" dirty="0">
                <a:solidFill>
                  <a:srgbClr val="000000"/>
                </a:solidFill>
                <a:effectLst/>
                <a:latin typeface="Shoika-Bold"/>
                <a:ea typeface="Calibri" panose="020F0502020204030204" pitchFamily="34" charset="0"/>
                <a:cs typeface="Calibri" panose="020F0502020204030204" pitchFamily="34" charset="0"/>
              </a:rPr>
              <a:t>www.greenschoolsireland.org </a:t>
            </a:r>
            <a:r>
              <a:rPr lang="en-IE" sz="1800" kern="100" dirty="0">
                <a:solidFill>
                  <a:srgbClr val="000000"/>
                </a:solidFill>
                <a:effectLst/>
                <a:latin typeface="Shoika-Bold"/>
                <a:ea typeface="Calibri" panose="020F0502020204030204" pitchFamily="34" charset="0"/>
                <a:cs typeface="Calibri" panose="020F0502020204030204" pitchFamily="34" charset="0"/>
              </a:rPr>
              <a:t>for ideas).</a:t>
            </a:r>
            <a:endParaRPr lang="en-IE"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41DC303B-BB23-473A-9D68-6BF12A945733}" type="slidenum">
              <a:rPr lang="en-IE" smtClean="0"/>
              <a:t>7</a:t>
            </a:fld>
            <a:endParaRPr lang="en-IE"/>
          </a:p>
        </p:txBody>
      </p:sp>
    </p:spTree>
    <p:extLst>
      <p:ext uri="{BB962C8B-B14F-4D97-AF65-F5344CB8AC3E}">
        <p14:creationId xmlns:p14="http://schemas.microsoft.com/office/powerpoint/2010/main" val="3758096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800" b="1" kern="100" dirty="0">
                <a:solidFill>
                  <a:srgbClr val="000000"/>
                </a:solidFill>
                <a:effectLst/>
                <a:latin typeface="Shoika-Bold"/>
                <a:ea typeface="Calibri" panose="020F0502020204030204" pitchFamily="34" charset="0"/>
                <a:cs typeface="Calibri" panose="020F0502020204030204" pitchFamily="34" charset="0"/>
              </a:rPr>
              <a:t>Provide evidence of informal science activities from the list below:</a:t>
            </a:r>
            <a:endParaRPr lang="en-I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kern="100" dirty="0">
                <a:solidFill>
                  <a:srgbClr val="000000"/>
                </a:solidFill>
                <a:effectLst/>
                <a:latin typeface="Shoika-Bold"/>
                <a:ea typeface="Calibri" panose="020F0502020204030204" pitchFamily="34" charset="0"/>
                <a:cs typeface="Calibri" panose="020F0502020204030204" pitchFamily="34" charset="0"/>
              </a:rPr>
              <a:t>• </a:t>
            </a:r>
            <a:r>
              <a:rPr lang="en-IE" sz="1800" kern="100" dirty="0">
                <a:solidFill>
                  <a:srgbClr val="000000"/>
                </a:solidFill>
                <a:effectLst/>
                <a:latin typeface="Shoika-Bold"/>
                <a:ea typeface="Calibri" panose="020F0502020204030204" pitchFamily="34" charset="0"/>
                <a:cs typeface="Calibri" panose="020F0502020204030204" pitchFamily="34" charset="0"/>
              </a:rPr>
              <a:t>Participate in science events or projects run by other organisations (live or online), see examples at </a:t>
            </a:r>
            <a:r>
              <a:rPr lang="en-IE" sz="1800" b="1" kern="100" dirty="0">
                <a:solidFill>
                  <a:srgbClr val="000000"/>
                </a:solidFill>
                <a:effectLst/>
                <a:latin typeface="Shoika-Bold"/>
                <a:ea typeface="Calibri" panose="020F0502020204030204" pitchFamily="34" charset="0"/>
                <a:cs typeface="Calibri" panose="020F0502020204030204" pitchFamily="34" charset="0"/>
              </a:rPr>
              <a:t>www.sfi.ie/events </a:t>
            </a:r>
            <a:r>
              <a:rPr lang="en-IE" sz="1800" kern="100" dirty="0">
                <a:solidFill>
                  <a:srgbClr val="000000"/>
                </a:solidFill>
                <a:effectLst/>
                <a:latin typeface="Shoika-Bold"/>
                <a:ea typeface="Calibri" panose="020F0502020204030204" pitchFamily="34" charset="0"/>
                <a:cs typeface="Calibri" panose="020F0502020204030204" pitchFamily="34" charset="0"/>
              </a:rPr>
              <a:t>on </a:t>
            </a:r>
            <a:r>
              <a:rPr lang="en-IE" sz="1800" b="1" kern="100" dirty="0">
                <a:solidFill>
                  <a:srgbClr val="000000"/>
                </a:solidFill>
                <a:effectLst/>
                <a:latin typeface="Shoika-Bold"/>
                <a:ea typeface="Calibri" panose="020F0502020204030204" pitchFamily="34" charset="0"/>
                <a:cs typeface="Calibri" panose="020F0502020204030204" pitchFamily="34" charset="0"/>
              </a:rPr>
              <a:t>www.curiousminds.ie</a:t>
            </a:r>
            <a:r>
              <a:rPr lang="en-IE" sz="1800" kern="100" dirty="0">
                <a:solidFill>
                  <a:srgbClr val="000000"/>
                </a:solidFill>
                <a:effectLst/>
                <a:latin typeface="Shoika-Bold"/>
                <a:ea typeface="Calibri" panose="020F0502020204030204" pitchFamily="34" charset="0"/>
                <a:cs typeface="Calibri" panose="020F0502020204030204" pitchFamily="34" charset="0"/>
              </a:rPr>
              <a:t>.</a:t>
            </a:r>
            <a:endParaRPr lang="en-I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kern="100" dirty="0">
                <a:solidFill>
                  <a:srgbClr val="000000"/>
                </a:solidFill>
                <a:effectLst/>
                <a:latin typeface="Shoika-Bold"/>
                <a:ea typeface="Calibri" panose="020F0502020204030204" pitchFamily="34" charset="0"/>
                <a:cs typeface="Calibri" panose="020F0502020204030204" pitchFamily="34" charset="0"/>
              </a:rPr>
              <a:t>• </a:t>
            </a:r>
            <a:r>
              <a:rPr lang="en-IE" sz="1800" kern="100" dirty="0">
                <a:solidFill>
                  <a:srgbClr val="000000"/>
                </a:solidFill>
                <a:effectLst/>
                <a:latin typeface="Shoika-Bold"/>
                <a:ea typeface="Calibri" panose="020F0502020204030204" pitchFamily="34" charset="0"/>
                <a:cs typeface="Calibri" panose="020F0502020204030204" pitchFamily="34" charset="0"/>
              </a:rPr>
              <a:t>Invite a science speaker to your school, in person or digitally. Check out Skype a Scientist.</a:t>
            </a:r>
            <a:endParaRPr lang="en-I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kern="100" dirty="0">
                <a:solidFill>
                  <a:srgbClr val="000000"/>
                </a:solidFill>
                <a:effectLst/>
                <a:latin typeface="Shoika-Bold"/>
                <a:ea typeface="Calibri" panose="020F0502020204030204" pitchFamily="34" charset="0"/>
                <a:cs typeface="Calibri" panose="020F0502020204030204" pitchFamily="34" charset="0"/>
              </a:rPr>
              <a:t>• </a:t>
            </a:r>
            <a:r>
              <a:rPr lang="en-IE" sz="1800" kern="100" dirty="0">
                <a:solidFill>
                  <a:srgbClr val="000000"/>
                </a:solidFill>
                <a:effectLst/>
                <a:latin typeface="Shoika-Bold"/>
                <a:ea typeface="Calibri" panose="020F0502020204030204" pitchFamily="34" charset="0"/>
                <a:cs typeface="Calibri" panose="020F0502020204030204" pitchFamily="34" charset="0"/>
              </a:rPr>
              <a:t>Virtual or in-person visit to an SFI Discover Centre. Check </a:t>
            </a:r>
            <a:r>
              <a:rPr lang="en-IE" sz="1800" b="1" kern="100" dirty="0">
                <a:solidFill>
                  <a:srgbClr val="000000"/>
                </a:solidFill>
                <a:effectLst/>
                <a:latin typeface="Shoika-Bold"/>
                <a:ea typeface="Calibri" panose="020F0502020204030204" pitchFamily="34" charset="0"/>
                <a:cs typeface="Calibri" panose="020F0502020204030204" pitchFamily="34" charset="0"/>
              </a:rPr>
              <a:t>www.curiousminds.ie</a:t>
            </a:r>
            <a:r>
              <a:rPr lang="en-IE" sz="1800" kern="100" dirty="0">
                <a:solidFill>
                  <a:srgbClr val="000000"/>
                </a:solidFill>
                <a:effectLst/>
                <a:latin typeface="Shoika-Bold"/>
                <a:ea typeface="Calibri" panose="020F0502020204030204" pitchFamily="34" charset="0"/>
                <a:cs typeface="Calibri" panose="020F0502020204030204" pitchFamily="34" charset="0"/>
              </a:rPr>
              <a:t>.</a:t>
            </a:r>
            <a:endParaRPr lang="en-I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kern="100" dirty="0">
                <a:solidFill>
                  <a:srgbClr val="000000"/>
                </a:solidFill>
                <a:effectLst/>
                <a:latin typeface="Shoika-Bold"/>
                <a:ea typeface="Calibri" panose="020F0502020204030204" pitchFamily="34" charset="0"/>
                <a:cs typeface="Calibri" panose="020F0502020204030204" pitchFamily="34" charset="0"/>
              </a:rPr>
              <a:t>• </a:t>
            </a:r>
            <a:r>
              <a:rPr lang="en-IE" sz="1800" kern="100" dirty="0">
                <a:solidFill>
                  <a:srgbClr val="000000"/>
                </a:solidFill>
                <a:effectLst/>
                <a:latin typeface="Shoika-Bold"/>
                <a:ea typeface="Calibri" panose="020F0502020204030204" pitchFamily="34" charset="0"/>
                <a:cs typeface="Calibri" panose="020F0502020204030204" pitchFamily="34" charset="0"/>
              </a:rPr>
              <a:t>Take part in Science Week </a:t>
            </a:r>
            <a:r>
              <a:rPr lang="en-IE" sz="1800" b="1" kern="100" dirty="0">
                <a:solidFill>
                  <a:srgbClr val="000000"/>
                </a:solidFill>
                <a:effectLst/>
                <a:latin typeface="Shoika-Bold"/>
                <a:ea typeface="Calibri" panose="020F0502020204030204" pitchFamily="34" charset="0"/>
                <a:cs typeface="Calibri" panose="020F0502020204030204" pitchFamily="34" charset="0"/>
              </a:rPr>
              <a:t>www.scienceweek.ie</a:t>
            </a:r>
            <a:r>
              <a:rPr lang="en-IE" sz="1800" kern="100" dirty="0">
                <a:solidFill>
                  <a:srgbClr val="000000"/>
                </a:solidFill>
                <a:effectLst/>
                <a:latin typeface="Shoika-Bold"/>
                <a:ea typeface="Calibri" panose="020F0502020204030204" pitchFamily="34" charset="0"/>
                <a:cs typeface="Calibri" panose="020F0502020204030204" pitchFamily="34" charset="0"/>
              </a:rPr>
              <a:t>.</a:t>
            </a:r>
            <a:endParaRPr lang="en-I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kern="100" dirty="0">
                <a:solidFill>
                  <a:srgbClr val="000000"/>
                </a:solidFill>
                <a:effectLst/>
                <a:latin typeface="Shoika-Bold"/>
                <a:ea typeface="Calibri" panose="020F0502020204030204" pitchFamily="34" charset="0"/>
                <a:cs typeface="Calibri" panose="020F0502020204030204" pitchFamily="34" charset="0"/>
              </a:rPr>
              <a:t>• </a:t>
            </a:r>
            <a:r>
              <a:rPr lang="en-IE" sz="1800" kern="100" dirty="0">
                <a:solidFill>
                  <a:srgbClr val="000000"/>
                </a:solidFill>
                <a:effectLst/>
                <a:latin typeface="Shoika-Bold"/>
                <a:ea typeface="Calibri" panose="020F0502020204030204" pitchFamily="34" charset="0"/>
                <a:cs typeface="Calibri" panose="020F0502020204030204" pitchFamily="34" charset="0"/>
              </a:rPr>
              <a:t>Take part in Space Week </a:t>
            </a:r>
            <a:r>
              <a:rPr lang="en-IE" sz="1800" b="1" kern="100" dirty="0">
                <a:solidFill>
                  <a:srgbClr val="000000"/>
                </a:solidFill>
                <a:effectLst/>
                <a:latin typeface="Shoika-Bold"/>
                <a:ea typeface="Calibri" panose="020F0502020204030204" pitchFamily="34" charset="0"/>
                <a:cs typeface="Calibri" panose="020F0502020204030204" pitchFamily="34" charset="0"/>
              </a:rPr>
              <a:t>www.spaceweek.ie</a:t>
            </a:r>
            <a:r>
              <a:rPr lang="en-IE" sz="1800" kern="100" dirty="0">
                <a:solidFill>
                  <a:srgbClr val="000000"/>
                </a:solidFill>
                <a:effectLst/>
                <a:latin typeface="Shoika-Bold"/>
                <a:ea typeface="Calibri" panose="020F0502020204030204" pitchFamily="34" charset="0"/>
                <a:cs typeface="Calibri" panose="020F0502020204030204" pitchFamily="34" charset="0"/>
              </a:rPr>
              <a:t>.</a:t>
            </a:r>
            <a:endParaRPr lang="en-I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kern="100" dirty="0">
                <a:solidFill>
                  <a:srgbClr val="000000"/>
                </a:solidFill>
                <a:effectLst/>
                <a:latin typeface="Shoika-Bold"/>
                <a:ea typeface="Calibri" panose="020F0502020204030204" pitchFamily="34" charset="0"/>
                <a:cs typeface="Calibri" panose="020F0502020204030204" pitchFamily="34" charset="0"/>
              </a:rPr>
              <a:t>• </a:t>
            </a:r>
            <a:r>
              <a:rPr lang="en-IE" sz="1800" kern="100" dirty="0">
                <a:solidFill>
                  <a:srgbClr val="000000"/>
                </a:solidFill>
                <a:effectLst/>
                <a:latin typeface="Shoika-Bold"/>
                <a:ea typeface="Calibri" panose="020F0502020204030204" pitchFamily="34" charset="0"/>
                <a:cs typeface="Calibri" panose="020F0502020204030204" pitchFamily="34" charset="0"/>
              </a:rPr>
              <a:t>Show how pupils have used STEM skills in projects on environment or sustainability. </a:t>
            </a:r>
            <a:r>
              <a:rPr lang="en-IE" sz="1800" kern="100">
                <a:solidFill>
                  <a:srgbClr val="000000"/>
                </a:solidFill>
                <a:effectLst/>
                <a:latin typeface="Shoika-Bold"/>
                <a:ea typeface="Calibri" panose="020F0502020204030204" pitchFamily="34" charset="0"/>
                <a:cs typeface="Calibri" panose="020F0502020204030204" pitchFamily="34" charset="0"/>
              </a:rPr>
              <a:t>(see </a:t>
            </a:r>
            <a:r>
              <a:rPr lang="en-IE" sz="1800" b="1" kern="100">
                <a:solidFill>
                  <a:srgbClr val="000000"/>
                </a:solidFill>
                <a:effectLst/>
                <a:latin typeface="Shoika-Bold"/>
                <a:ea typeface="Calibri" panose="020F0502020204030204" pitchFamily="34" charset="0"/>
                <a:cs typeface="Calibri" panose="020F0502020204030204" pitchFamily="34" charset="0"/>
              </a:rPr>
              <a:t>www.seai.ie/teaching-sustainability/primary-school </a:t>
            </a:r>
            <a:r>
              <a:rPr lang="en-IE" sz="1800" kern="100">
                <a:solidFill>
                  <a:srgbClr val="000000"/>
                </a:solidFill>
                <a:effectLst/>
                <a:latin typeface="Shoika-Bold"/>
                <a:ea typeface="Calibri" panose="020F0502020204030204" pitchFamily="34" charset="0"/>
                <a:cs typeface="Calibri" panose="020F0502020204030204" pitchFamily="34" charset="0"/>
              </a:rPr>
              <a:t>or </a:t>
            </a:r>
            <a:r>
              <a:rPr lang="en-IE" sz="1800" b="1" kern="100">
                <a:solidFill>
                  <a:srgbClr val="000000"/>
                </a:solidFill>
                <a:effectLst/>
                <a:latin typeface="Shoika-Bold"/>
                <a:ea typeface="Calibri" panose="020F0502020204030204" pitchFamily="34" charset="0"/>
                <a:cs typeface="Calibri" panose="020F0502020204030204" pitchFamily="34" charset="0"/>
              </a:rPr>
              <a:t>www.greenschoolsireland.org </a:t>
            </a:r>
            <a:r>
              <a:rPr lang="en-IE" sz="1800" kern="100">
                <a:solidFill>
                  <a:srgbClr val="000000"/>
                </a:solidFill>
                <a:effectLst/>
                <a:latin typeface="Shoika-Bold"/>
                <a:ea typeface="Calibri" panose="020F0502020204030204" pitchFamily="34" charset="0"/>
                <a:cs typeface="Calibri" panose="020F0502020204030204" pitchFamily="34" charset="0"/>
              </a:rPr>
              <a:t>for ideas).</a:t>
            </a:r>
            <a:endParaRPr lang="en-IE" sz="1800" kern="10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41DC303B-BB23-473A-9D68-6BF12A945733}" type="slidenum">
              <a:rPr lang="en-IE" smtClean="0"/>
              <a:t>8</a:t>
            </a:fld>
            <a:endParaRPr lang="en-IE"/>
          </a:p>
        </p:txBody>
      </p:sp>
    </p:spTree>
    <p:extLst>
      <p:ext uri="{BB962C8B-B14F-4D97-AF65-F5344CB8AC3E}">
        <p14:creationId xmlns:p14="http://schemas.microsoft.com/office/powerpoint/2010/main" val="73981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Provide evidence for two or more examples of how the learners used technology as part of their schoolwork. </a:t>
            </a:r>
            <a:r>
              <a:rPr lang="en-IE" sz="1800" i="0" kern="100" dirty="0">
                <a:solidFill>
                  <a:srgbClr val="000000"/>
                </a:solidFill>
                <a:effectLst/>
                <a:latin typeface="Shoika-Bold"/>
                <a:ea typeface="Calibri" panose="020F0502020204030204" pitchFamily="34" charset="0"/>
                <a:cs typeface="Calibri" panose="020F0502020204030204" pitchFamily="34" charset="0"/>
              </a:rPr>
              <a:t>By technology we are referring to the use of Information Communications Technologies (ICT), coding or robotics (see list above).</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i="0" kern="100" dirty="0">
                <a:solidFill>
                  <a:srgbClr val="000000"/>
                </a:solidFill>
                <a:effectLst/>
                <a:latin typeface="Shoika-Bold"/>
                <a:ea typeface="Calibri" panose="020F0502020204030204" pitchFamily="34" charset="0"/>
                <a:cs typeface="Calibri" panose="020F0502020204030204" pitchFamily="34" charset="0"/>
              </a:rPr>
              <a:t>Examples can include:</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Record and analyse data collected e.g. a spreadsheet or graph.</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Develop a blog, website or video.</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Use electronic components to build simple circuits.</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a:t>
            </a:r>
            <a:r>
              <a:rPr lang="en-IE" sz="1800" i="0" kern="100" dirty="0">
                <a:solidFill>
                  <a:srgbClr val="000000"/>
                </a:solidFill>
                <a:effectLst/>
                <a:latin typeface="Shoika-Bold"/>
                <a:ea typeface="Calibri" panose="020F0502020204030204" pitchFamily="34" charset="0"/>
                <a:cs typeface="Calibri" panose="020F0502020204030204" pitchFamily="34" charset="0"/>
              </a:rPr>
              <a:t>Take part in coding and computer science projects: National Scratch Competition, Hour of Code, EU Code Week, or coding and robotics workshops offered by SFI </a:t>
            </a:r>
            <a:r>
              <a:rPr lang="en-IE" sz="1800" i="0" u="sng" kern="100" dirty="0">
                <a:solidFill>
                  <a:srgbClr val="000000"/>
                </a:solidFill>
                <a:effectLst/>
                <a:latin typeface="Shoika-Bold"/>
                <a:ea typeface="Calibri" panose="020F0502020204030204" pitchFamily="34" charset="0"/>
                <a:cs typeface="Calibri" panose="020F0502020204030204" pitchFamily="34" charset="0"/>
              </a:rPr>
              <a:t>Discover Centres </a:t>
            </a:r>
            <a:r>
              <a:rPr lang="en-IE" sz="1800" i="0" kern="100" dirty="0">
                <a:effectLst/>
                <a:latin typeface="Calibri" panose="020F0502020204030204" pitchFamily="34" charset="0"/>
                <a:ea typeface="Calibri" panose="020F0502020204030204" pitchFamily="34" charset="0"/>
                <a:cs typeface="Times New Roman" panose="02020603050405020304" pitchFamily="18"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or other organisations e.g. Dream Space.</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Explore robotics e.g. FIRST® LEGO® League.</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Engage pupils in the use of game-based learning such as Minecraft.</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Explore renewable energy technologies e.g. use solar energy kits.</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Note: </a:t>
            </a:r>
            <a:r>
              <a:rPr lang="en-IE" sz="1800" i="0" kern="100" dirty="0">
                <a:solidFill>
                  <a:srgbClr val="000000"/>
                </a:solidFill>
                <a:effectLst/>
                <a:latin typeface="Shoika-Bold"/>
                <a:ea typeface="Calibri" panose="020F0502020204030204" pitchFamily="34" charset="0"/>
                <a:cs typeface="Calibri" panose="020F0502020204030204" pitchFamily="34" charset="0"/>
              </a:rPr>
              <a:t>The above must be carried out by learners. The use of technology by teachers (e.g. use of PowerPoint, ICT, development of blogs or video) do not count for this step of the Award.</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IE" sz="1800" i="0" kern="100" dirty="0">
                <a:effectLst/>
                <a:latin typeface="Calibri" panose="020F0502020204030204" pitchFamily="34" charset="0"/>
                <a:ea typeface="Calibri" panose="020F0502020204030204" pitchFamily="34" charset="0"/>
                <a:cs typeface="Times New Roman" panose="02020603050405020304" pitchFamily="18" charset="0"/>
              </a:rPr>
              <a:t> Link to: </a:t>
            </a:r>
            <a:r>
              <a:rPr lang="en-IE" sz="1800" i="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https://www.sfi.ie/engagement/curious-minds/discover-centres/</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i="0" dirty="0"/>
          </a:p>
        </p:txBody>
      </p:sp>
      <p:sp>
        <p:nvSpPr>
          <p:cNvPr id="4" name="Slide Number Placeholder 3"/>
          <p:cNvSpPr>
            <a:spLocks noGrp="1"/>
          </p:cNvSpPr>
          <p:nvPr>
            <p:ph type="sldNum" sz="quarter" idx="5"/>
          </p:nvPr>
        </p:nvSpPr>
        <p:spPr/>
        <p:txBody>
          <a:bodyPr/>
          <a:lstStyle/>
          <a:p>
            <a:fld id="{41DC303B-BB23-473A-9D68-6BF12A945733}" type="slidenum">
              <a:rPr lang="en-IE" smtClean="0"/>
              <a:t>10</a:t>
            </a:fld>
            <a:endParaRPr lang="en-IE"/>
          </a:p>
        </p:txBody>
      </p:sp>
    </p:spTree>
    <p:extLst>
      <p:ext uri="{BB962C8B-B14F-4D97-AF65-F5344CB8AC3E}">
        <p14:creationId xmlns:p14="http://schemas.microsoft.com/office/powerpoint/2010/main" val="3684615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Provide evidence for two or more examples of how the learners used technology as part of their schoolwork. </a:t>
            </a:r>
            <a:r>
              <a:rPr lang="en-IE" sz="1800" i="0" kern="100" dirty="0">
                <a:solidFill>
                  <a:srgbClr val="000000"/>
                </a:solidFill>
                <a:effectLst/>
                <a:latin typeface="Shoika-Bold"/>
                <a:ea typeface="Calibri" panose="020F0502020204030204" pitchFamily="34" charset="0"/>
                <a:cs typeface="Calibri" panose="020F0502020204030204" pitchFamily="34" charset="0"/>
              </a:rPr>
              <a:t>By technology we are referring to the use of Information Communications Technologies (ICT), coding or robotics (see list above).</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i="0" kern="100" dirty="0">
                <a:solidFill>
                  <a:srgbClr val="000000"/>
                </a:solidFill>
                <a:effectLst/>
                <a:latin typeface="Shoika-Bold"/>
                <a:ea typeface="Calibri" panose="020F0502020204030204" pitchFamily="34" charset="0"/>
                <a:cs typeface="Calibri" panose="020F0502020204030204" pitchFamily="34" charset="0"/>
              </a:rPr>
              <a:t>Examples can include:</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Record and analyse data collected e.g. a spreadsheet or graph.</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Develop a blog, website or video.</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Use electronic components to build simple circuits.</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a:t>
            </a:r>
            <a:r>
              <a:rPr lang="en-IE" sz="1800" i="0" kern="100" dirty="0">
                <a:solidFill>
                  <a:srgbClr val="000000"/>
                </a:solidFill>
                <a:effectLst/>
                <a:latin typeface="Shoika-Bold"/>
                <a:ea typeface="Calibri" panose="020F0502020204030204" pitchFamily="34" charset="0"/>
                <a:cs typeface="Calibri" panose="020F0502020204030204" pitchFamily="34" charset="0"/>
              </a:rPr>
              <a:t>Take part in coding and computer science projects: National Scratch Competition, Hour of Code, EU Code Week, or coding and robotics workshops offered by SFI </a:t>
            </a:r>
            <a:r>
              <a:rPr lang="en-IE" sz="1800" i="0" u="sng" kern="100" dirty="0">
                <a:solidFill>
                  <a:srgbClr val="000000"/>
                </a:solidFill>
                <a:effectLst/>
                <a:latin typeface="Shoika-Bold"/>
                <a:ea typeface="Calibri" panose="020F0502020204030204" pitchFamily="34" charset="0"/>
                <a:cs typeface="Calibri" panose="020F0502020204030204" pitchFamily="34" charset="0"/>
              </a:rPr>
              <a:t>Discover Centres </a:t>
            </a:r>
            <a:r>
              <a:rPr lang="en-IE" sz="1800" i="0" kern="100" dirty="0">
                <a:effectLst/>
                <a:latin typeface="Calibri" panose="020F0502020204030204" pitchFamily="34" charset="0"/>
                <a:ea typeface="Calibri" panose="020F0502020204030204" pitchFamily="34" charset="0"/>
                <a:cs typeface="Times New Roman" panose="02020603050405020304" pitchFamily="18"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or other organisations e.g. Dream Space.</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Explore robotics e.g. FIRST® LEGO® League.</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Engage pupils in the use of game-based learning such as Minecraft.</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Explore renewable energy technologies e.g. use solar energy kits.</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Note: </a:t>
            </a:r>
            <a:r>
              <a:rPr lang="en-IE" sz="1800" i="0" kern="100" dirty="0">
                <a:solidFill>
                  <a:srgbClr val="000000"/>
                </a:solidFill>
                <a:effectLst/>
                <a:latin typeface="Shoika-Bold"/>
                <a:ea typeface="Calibri" panose="020F0502020204030204" pitchFamily="34" charset="0"/>
                <a:cs typeface="Calibri" panose="020F0502020204030204" pitchFamily="34" charset="0"/>
              </a:rPr>
              <a:t>The above must be carried out by learners. The use of technology by teachers (e.g. use of PowerPoint, ICT, development of blogs or video) do not count for this step of the Award.</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IE" sz="1800" i="0" kern="100" dirty="0">
                <a:effectLst/>
                <a:latin typeface="Calibri" panose="020F0502020204030204" pitchFamily="34" charset="0"/>
                <a:ea typeface="Calibri" panose="020F0502020204030204" pitchFamily="34" charset="0"/>
                <a:cs typeface="Times New Roman" panose="02020603050405020304" pitchFamily="18" charset="0"/>
              </a:rPr>
              <a:t> Link to: </a:t>
            </a:r>
            <a:r>
              <a:rPr lang="en-IE" sz="1800" i="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https://www.sfi.ie/engagement/curious-minds/discover-centres/</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i="1" dirty="0"/>
          </a:p>
        </p:txBody>
      </p:sp>
      <p:sp>
        <p:nvSpPr>
          <p:cNvPr id="4" name="Slide Number Placeholder 3"/>
          <p:cNvSpPr>
            <a:spLocks noGrp="1"/>
          </p:cNvSpPr>
          <p:nvPr>
            <p:ph type="sldNum" sz="quarter" idx="5"/>
          </p:nvPr>
        </p:nvSpPr>
        <p:spPr/>
        <p:txBody>
          <a:bodyPr/>
          <a:lstStyle/>
          <a:p>
            <a:fld id="{41DC303B-BB23-473A-9D68-6BF12A945733}" type="slidenum">
              <a:rPr lang="en-IE" smtClean="0"/>
              <a:t>11</a:t>
            </a:fld>
            <a:endParaRPr lang="en-IE"/>
          </a:p>
        </p:txBody>
      </p:sp>
    </p:spTree>
    <p:extLst>
      <p:ext uri="{BB962C8B-B14F-4D97-AF65-F5344CB8AC3E}">
        <p14:creationId xmlns:p14="http://schemas.microsoft.com/office/powerpoint/2010/main" val="3727207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Provide evidence for two or more examples of how the learners investigated engineering in class or in the local area. </a:t>
            </a:r>
            <a:r>
              <a:rPr lang="en-IE" sz="1800" i="0" kern="100" dirty="0">
                <a:solidFill>
                  <a:srgbClr val="000000"/>
                </a:solidFill>
                <a:effectLst/>
                <a:latin typeface="Shoika-Bold"/>
                <a:ea typeface="Calibri" panose="020F0502020204030204" pitchFamily="34" charset="0"/>
                <a:cs typeface="Calibri" panose="020F0502020204030204" pitchFamily="34" charset="0"/>
              </a:rPr>
              <a:t>Video and photo evidence of at-home investigations are also accepted.</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i="0" kern="100" dirty="0">
                <a:solidFill>
                  <a:srgbClr val="000000"/>
                </a:solidFill>
                <a:effectLst/>
                <a:latin typeface="Shoika-Bold"/>
                <a:ea typeface="Calibri" panose="020F0502020204030204" pitchFamily="34" charset="0"/>
                <a:cs typeface="Calibri" panose="020F0502020204030204" pitchFamily="34" charset="0"/>
              </a:rPr>
              <a:t>Examples can include:</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Design and make activities e.g. making models (exploring, planning, designing, making, evaluating). For sample activities including design a bridge, a boat, a rocket, a water pump, a catapult, see the ‘classroom activities’ section of </a:t>
            </a:r>
            <a:r>
              <a:rPr lang="en-IE" sz="1800" b="1" i="0" kern="100" dirty="0">
                <a:solidFill>
                  <a:srgbClr val="000000"/>
                </a:solidFill>
                <a:effectLst/>
                <a:latin typeface="Shoika-Bold"/>
                <a:ea typeface="Calibri" panose="020F0502020204030204" pitchFamily="34" charset="0"/>
                <a:cs typeface="Calibri" panose="020F0502020204030204" pitchFamily="34" charset="0"/>
              </a:rPr>
              <a:t>www.curiousminds.ie</a:t>
            </a:r>
            <a:r>
              <a:rPr lang="en-IE" sz="1800" i="0" kern="100" dirty="0">
                <a:solidFill>
                  <a:srgbClr val="000000"/>
                </a:solidFill>
                <a:effectLst/>
                <a:latin typeface="Shoika-Bold"/>
                <a:ea typeface="Calibri" panose="020F0502020204030204" pitchFamily="34" charset="0"/>
                <a:cs typeface="Calibri" panose="020F0502020204030204" pitchFamily="34" charset="0"/>
              </a:rPr>
              <a:t>.</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Digital investigations of engineering (e.g. using Google Maps, online research, and project creation) are accepted.</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Investigate and develop an understanding of how everyday items work (e.g. bicycle gears).</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Organise an event during Engineers Week or use the Engineers Week classroom pack </a:t>
            </a:r>
            <a:r>
              <a:rPr lang="en-IE" sz="1800" b="1" i="0" kern="100" dirty="0">
                <a:solidFill>
                  <a:srgbClr val="000000"/>
                </a:solidFill>
                <a:effectLst/>
                <a:latin typeface="Shoika-Bold"/>
                <a:ea typeface="Calibri" panose="020F0502020204030204" pitchFamily="34" charset="0"/>
                <a:cs typeface="Calibri" panose="020F0502020204030204" pitchFamily="34" charset="0"/>
              </a:rPr>
              <a:t>www.engineersweek.ie</a:t>
            </a:r>
            <a:r>
              <a:rPr lang="en-IE" sz="1800" i="0" kern="100" dirty="0">
                <a:solidFill>
                  <a:srgbClr val="000000"/>
                </a:solidFill>
                <a:effectLst/>
                <a:latin typeface="Shoika-Bold"/>
                <a:ea typeface="Calibri" panose="020F0502020204030204" pitchFamily="34" charset="0"/>
                <a:cs typeface="Calibri" panose="020F0502020204030204" pitchFamily="34" charset="0"/>
              </a:rPr>
              <a:t>.</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Participate in the STEPS Young Engineers Award.</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i="1" dirty="0"/>
          </a:p>
        </p:txBody>
      </p:sp>
      <p:sp>
        <p:nvSpPr>
          <p:cNvPr id="4" name="Slide Number Placeholder 3"/>
          <p:cNvSpPr>
            <a:spLocks noGrp="1"/>
          </p:cNvSpPr>
          <p:nvPr>
            <p:ph type="sldNum" sz="quarter" idx="5"/>
          </p:nvPr>
        </p:nvSpPr>
        <p:spPr/>
        <p:txBody>
          <a:bodyPr/>
          <a:lstStyle/>
          <a:p>
            <a:fld id="{41DC303B-BB23-473A-9D68-6BF12A945733}" type="slidenum">
              <a:rPr lang="en-IE" smtClean="0"/>
              <a:t>13</a:t>
            </a:fld>
            <a:endParaRPr lang="en-IE"/>
          </a:p>
        </p:txBody>
      </p:sp>
    </p:spTree>
    <p:extLst>
      <p:ext uri="{BB962C8B-B14F-4D97-AF65-F5344CB8AC3E}">
        <p14:creationId xmlns:p14="http://schemas.microsoft.com/office/powerpoint/2010/main" val="30630119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Provide evidence for two or more examples of how the learners investigated engineering in class or in the local area. </a:t>
            </a:r>
            <a:r>
              <a:rPr lang="en-IE" sz="1800" i="0" kern="100" dirty="0">
                <a:solidFill>
                  <a:srgbClr val="000000"/>
                </a:solidFill>
                <a:effectLst/>
                <a:latin typeface="Shoika-Bold"/>
                <a:ea typeface="Calibri" panose="020F0502020204030204" pitchFamily="34" charset="0"/>
                <a:cs typeface="Calibri" panose="020F0502020204030204" pitchFamily="34" charset="0"/>
              </a:rPr>
              <a:t>Video and photo evidence of at-home investigations are also accepted.</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i="0" kern="100" dirty="0">
                <a:solidFill>
                  <a:srgbClr val="000000"/>
                </a:solidFill>
                <a:effectLst/>
                <a:latin typeface="Shoika-Bold"/>
                <a:ea typeface="Calibri" panose="020F0502020204030204" pitchFamily="34" charset="0"/>
                <a:cs typeface="Calibri" panose="020F0502020204030204" pitchFamily="34" charset="0"/>
              </a:rPr>
              <a:t>Examples can include:</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Design and make activities e.g. making models (exploring, planning, designing, making, evaluating). For sample activities including design a bridge, a boat, a rocket, a water pump, a catapult, see the ‘classroom activities’ section of </a:t>
            </a:r>
            <a:r>
              <a:rPr lang="en-IE" sz="1800" b="1" i="0" kern="100" dirty="0">
                <a:solidFill>
                  <a:srgbClr val="000000"/>
                </a:solidFill>
                <a:effectLst/>
                <a:latin typeface="Shoika-Bold"/>
                <a:ea typeface="Calibri" panose="020F0502020204030204" pitchFamily="34" charset="0"/>
                <a:cs typeface="Calibri" panose="020F0502020204030204" pitchFamily="34" charset="0"/>
              </a:rPr>
              <a:t>www.curiousminds.ie</a:t>
            </a:r>
            <a:r>
              <a:rPr lang="en-IE" sz="1800" i="0" kern="100" dirty="0">
                <a:solidFill>
                  <a:srgbClr val="000000"/>
                </a:solidFill>
                <a:effectLst/>
                <a:latin typeface="Shoika-Bold"/>
                <a:ea typeface="Calibri" panose="020F0502020204030204" pitchFamily="34" charset="0"/>
                <a:cs typeface="Calibri" panose="020F0502020204030204" pitchFamily="34" charset="0"/>
              </a:rPr>
              <a:t>.</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Digital investigations of engineering (e.g. using Google Maps, online research, and project creation) are accepted.</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Investigate and develop an understanding of how everyday items work (e.g. bicycle gears).</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Organise an event during Engineers Week or use the Engineers Week classroom pack </a:t>
            </a:r>
            <a:r>
              <a:rPr lang="en-IE" sz="1800" b="1" i="0" kern="100" dirty="0">
                <a:solidFill>
                  <a:srgbClr val="000000"/>
                </a:solidFill>
                <a:effectLst/>
                <a:latin typeface="Shoika-Bold"/>
                <a:ea typeface="Calibri" panose="020F0502020204030204" pitchFamily="34" charset="0"/>
                <a:cs typeface="Calibri" panose="020F0502020204030204" pitchFamily="34" charset="0"/>
              </a:rPr>
              <a:t>www.engineersweek.ie</a:t>
            </a:r>
            <a:r>
              <a:rPr lang="en-IE" sz="1800" i="0" kern="100" dirty="0">
                <a:solidFill>
                  <a:srgbClr val="000000"/>
                </a:solidFill>
                <a:effectLst/>
                <a:latin typeface="Shoika-Bold"/>
                <a:ea typeface="Calibri" panose="020F0502020204030204" pitchFamily="34" charset="0"/>
                <a:cs typeface="Calibri" panose="020F0502020204030204" pitchFamily="34" charset="0"/>
              </a:rPr>
              <a:t>.</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Participate in the STEPS Young Engineers Award.</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i="1" dirty="0"/>
          </a:p>
        </p:txBody>
      </p:sp>
      <p:sp>
        <p:nvSpPr>
          <p:cNvPr id="4" name="Slide Number Placeholder 3"/>
          <p:cNvSpPr>
            <a:spLocks noGrp="1"/>
          </p:cNvSpPr>
          <p:nvPr>
            <p:ph type="sldNum" sz="quarter" idx="5"/>
          </p:nvPr>
        </p:nvSpPr>
        <p:spPr/>
        <p:txBody>
          <a:bodyPr/>
          <a:lstStyle/>
          <a:p>
            <a:fld id="{41DC303B-BB23-473A-9D68-6BF12A945733}" type="slidenum">
              <a:rPr lang="en-IE" smtClean="0"/>
              <a:t>14</a:t>
            </a:fld>
            <a:endParaRPr lang="en-IE"/>
          </a:p>
        </p:txBody>
      </p:sp>
    </p:spTree>
    <p:extLst>
      <p:ext uri="{BB962C8B-B14F-4D97-AF65-F5344CB8AC3E}">
        <p14:creationId xmlns:p14="http://schemas.microsoft.com/office/powerpoint/2010/main" val="27449899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Provide evidence for two or more examples of how the learners have applied their maths knowledge and skills in practical ways.</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i="0" kern="100" dirty="0">
                <a:solidFill>
                  <a:srgbClr val="000000"/>
                </a:solidFill>
                <a:effectLst/>
                <a:latin typeface="Shoika-Bold"/>
                <a:ea typeface="Calibri" panose="020F0502020204030204" pitchFamily="34" charset="0"/>
                <a:cs typeface="Calibri" panose="020F0502020204030204" pitchFamily="34" charset="0"/>
              </a:rPr>
              <a:t>Examples can include:</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Children using maths skills and knowledge as part of science, technology, engineering/design and make, or other activities such as baking or gardening e.g. ordering, measuring distances, capacity, weight, recording and analysing data. Using maths operations; ratio, percentages, averages.</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Use maths to record and analyse your science investigation results where appropriate.</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Take part in Maths Week.</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Develop a maths trail around your school, or for students to carry out at home.</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Use maths in practical ways to help explore and solve real world problems.</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Take part in other maths focused activities e.g. Mathletes Challenge, </a:t>
            </a:r>
            <a:r>
              <a:rPr lang="en-IE" sz="1800" i="0" kern="100" dirty="0" err="1">
                <a:solidFill>
                  <a:srgbClr val="000000"/>
                </a:solidFill>
                <a:effectLst/>
                <a:latin typeface="Shoika-Bold"/>
                <a:ea typeface="Calibri" panose="020F0502020204030204" pitchFamily="34" charset="0"/>
                <a:cs typeface="Calibri" panose="020F0502020204030204" pitchFamily="34" charset="0"/>
              </a:rPr>
              <a:t>Mangahigh</a:t>
            </a:r>
            <a:r>
              <a:rPr lang="en-IE" sz="1800" i="0" kern="100" dirty="0">
                <a:solidFill>
                  <a:srgbClr val="000000"/>
                </a:solidFill>
                <a:effectLst/>
                <a:latin typeface="Shoika-Bold"/>
                <a:ea typeface="Calibri" panose="020F0502020204030204" pitchFamily="34" charset="0"/>
                <a:cs typeface="Calibri" panose="020F0502020204030204" pitchFamily="34" charset="0"/>
              </a:rPr>
              <a:t> or Maths Eyes.</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i="1" dirty="0"/>
          </a:p>
        </p:txBody>
      </p:sp>
      <p:sp>
        <p:nvSpPr>
          <p:cNvPr id="4" name="Slide Number Placeholder 3"/>
          <p:cNvSpPr>
            <a:spLocks noGrp="1"/>
          </p:cNvSpPr>
          <p:nvPr>
            <p:ph type="sldNum" sz="quarter" idx="5"/>
          </p:nvPr>
        </p:nvSpPr>
        <p:spPr/>
        <p:txBody>
          <a:bodyPr/>
          <a:lstStyle/>
          <a:p>
            <a:fld id="{41DC303B-BB23-473A-9D68-6BF12A945733}" type="slidenum">
              <a:rPr lang="en-IE" smtClean="0"/>
              <a:t>16</a:t>
            </a:fld>
            <a:endParaRPr lang="en-IE"/>
          </a:p>
        </p:txBody>
      </p:sp>
    </p:spTree>
    <p:extLst>
      <p:ext uri="{BB962C8B-B14F-4D97-AF65-F5344CB8AC3E}">
        <p14:creationId xmlns:p14="http://schemas.microsoft.com/office/powerpoint/2010/main" val="24772326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Provide evidence for two or more examples of how the learners have applied their maths knowledge and skills in practical ways.</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i="0" kern="100" dirty="0">
                <a:solidFill>
                  <a:srgbClr val="000000"/>
                </a:solidFill>
                <a:effectLst/>
                <a:latin typeface="Shoika-Bold"/>
                <a:ea typeface="Calibri" panose="020F0502020204030204" pitchFamily="34" charset="0"/>
                <a:cs typeface="Calibri" panose="020F0502020204030204" pitchFamily="34" charset="0"/>
              </a:rPr>
              <a:t>Examples can include:</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Children using maths skills and knowledge as part of science, technology, engineering/design and make, or other activities such as baking or gardening e.g. ordering, measuring distances, capacity, weight, recording and analysing data. Using maths operations; ratio, percentages, averages.</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Use maths to record and analyse your science investigation results where appropriate.</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Take part in Maths Week.</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Develop a maths trail around your school, or for students to carry out at home.</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Use maths in practical ways to help explore and solve real world problems.</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Take part in other maths focused activities e.g. Mathletes Challenge, </a:t>
            </a:r>
            <a:r>
              <a:rPr lang="en-IE" sz="1800" i="0" kern="100" dirty="0" err="1">
                <a:solidFill>
                  <a:srgbClr val="000000"/>
                </a:solidFill>
                <a:effectLst/>
                <a:latin typeface="Shoika-Bold"/>
                <a:ea typeface="Calibri" panose="020F0502020204030204" pitchFamily="34" charset="0"/>
                <a:cs typeface="Calibri" panose="020F0502020204030204" pitchFamily="34" charset="0"/>
              </a:rPr>
              <a:t>Mangahigh</a:t>
            </a:r>
            <a:r>
              <a:rPr lang="en-IE" sz="1800" i="0" kern="100" dirty="0">
                <a:solidFill>
                  <a:srgbClr val="000000"/>
                </a:solidFill>
                <a:effectLst/>
                <a:latin typeface="Shoika-Bold"/>
                <a:ea typeface="Calibri" panose="020F0502020204030204" pitchFamily="34" charset="0"/>
                <a:cs typeface="Calibri" panose="020F0502020204030204" pitchFamily="34" charset="0"/>
              </a:rPr>
              <a:t> or Maths Eyes.</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i="1" dirty="0"/>
          </a:p>
        </p:txBody>
      </p:sp>
      <p:sp>
        <p:nvSpPr>
          <p:cNvPr id="4" name="Slide Number Placeholder 3"/>
          <p:cNvSpPr>
            <a:spLocks noGrp="1"/>
          </p:cNvSpPr>
          <p:nvPr>
            <p:ph type="sldNum" sz="quarter" idx="5"/>
          </p:nvPr>
        </p:nvSpPr>
        <p:spPr/>
        <p:txBody>
          <a:bodyPr/>
          <a:lstStyle/>
          <a:p>
            <a:fld id="{41DC303B-BB23-473A-9D68-6BF12A945733}" type="slidenum">
              <a:rPr lang="en-IE" smtClean="0"/>
              <a:t>17</a:t>
            </a:fld>
            <a:endParaRPr lang="en-IE"/>
          </a:p>
        </p:txBody>
      </p:sp>
    </p:spTree>
    <p:extLst>
      <p:ext uri="{BB962C8B-B14F-4D97-AF65-F5344CB8AC3E}">
        <p14:creationId xmlns:p14="http://schemas.microsoft.com/office/powerpoint/2010/main" val="24107124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STEP 5 STEM Show and Tell</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Provide evidence for one or more example of how the learners have presented </a:t>
            </a:r>
            <a:r>
              <a:rPr lang="en-IE" sz="1800" b="1" i="0" u="sng" kern="100" dirty="0">
                <a:solidFill>
                  <a:srgbClr val="000000"/>
                </a:solidFill>
                <a:effectLst/>
                <a:latin typeface="Shoika-Bold"/>
                <a:ea typeface="Calibri" panose="020F0502020204030204" pitchFamily="34" charset="0"/>
                <a:cs typeface="Calibri" panose="020F0502020204030204" pitchFamily="34" charset="0"/>
              </a:rPr>
              <a:t>and explained</a:t>
            </a:r>
            <a:r>
              <a:rPr lang="en-IE" sz="1800" b="1" i="0" kern="100" dirty="0">
                <a:solidFill>
                  <a:srgbClr val="000000"/>
                </a:solidFill>
                <a:effectLst/>
                <a:latin typeface="Shoika-Bold"/>
                <a:ea typeface="Calibri" panose="020F0502020204030204" pitchFamily="34" charset="0"/>
                <a:cs typeface="Calibri" panose="020F0502020204030204" pitchFamily="34" charset="0"/>
              </a:rPr>
              <a:t> their STEM work to others (beyond their own class). </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i="0" kern="100" dirty="0">
                <a:solidFill>
                  <a:srgbClr val="000000"/>
                </a:solidFill>
                <a:effectLst/>
                <a:latin typeface="Shoika-Bold"/>
                <a:ea typeface="Calibri" panose="020F0502020204030204" pitchFamily="34" charset="0"/>
                <a:cs typeface="Calibri" panose="020F0502020204030204" pitchFamily="34" charset="0"/>
              </a:rPr>
              <a:t>Examples can include:</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Evidence of students presenting their science work to others in the school or online e.g. digital showcase over Zoom with parents/grandparents/other classes.</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Take part in a science fair (live or online) where students present and discuss their STEM projects e.g. ESB Science Blast, Junior Lego League, BT Young Scientist.</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b="1" i="0" kern="100" dirty="0">
                <a:solidFill>
                  <a:srgbClr val="000000"/>
                </a:solidFill>
                <a:effectLst/>
                <a:latin typeface="Shoika-Bold"/>
                <a:ea typeface="Calibri" panose="020F0502020204030204" pitchFamily="34" charset="0"/>
                <a:cs typeface="Calibri" panose="020F0502020204030204" pitchFamily="34" charset="0"/>
              </a:rPr>
              <a:t>• </a:t>
            </a:r>
            <a:r>
              <a:rPr lang="en-IE" sz="1800" i="0" kern="100" dirty="0">
                <a:solidFill>
                  <a:srgbClr val="000000"/>
                </a:solidFill>
                <a:effectLst/>
                <a:latin typeface="Shoika-Bold"/>
                <a:ea typeface="Calibri" panose="020F0502020204030204" pitchFamily="34" charset="0"/>
                <a:cs typeface="Calibri" panose="020F0502020204030204" pitchFamily="34" charset="0"/>
              </a:rPr>
              <a:t>Participate in STEM Show and Tell initiatives such as the </a:t>
            </a:r>
            <a:r>
              <a:rPr lang="en-IE" sz="1800" i="0" kern="100" dirty="0" err="1">
                <a:solidFill>
                  <a:srgbClr val="000000"/>
                </a:solidFill>
                <a:effectLst/>
                <a:latin typeface="Shoika-Bold"/>
                <a:ea typeface="Calibri" panose="020F0502020204030204" pitchFamily="34" charset="0"/>
                <a:cs typeface="Calibri" panose="020F0502020204030204" pitchFamily="34" charset="0"/>
              </a:rPr>
              <a:t>ReelLIFE</a:t>
            </a:r>
            <a:r>
              <a:rPr lang="en-IE" sz="1800" i="0" kern="100" dirty="0">
                <a:solidFill>
                  <a:srgbClr val="000000"/>
                </a:solidFill>
                <a:effectLst/>
                <a:latin typeface="Shoika-Bold"/>
                <a:ea typeface="Calibri" panose="020F0502020204030204" pitchFamily="34" charset="0"/>
                <a:cs typeface="Calibri" panose="020F0502020204030204" pitchFamily="34" charset="0"/>
              </a:rPr>
              <a:t> Science video competition. </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i="0" kern="100" dirty="0">
                <a:solidFill>
                  <a:srgbClr val="000000"/>
                </a:solidFill>
                <a:effectLst/>
                <a:latin typeface="Shoika-Bold"/>
                <a:ea typeface="Calibri" panose="020F0502020204030204" pitchFamily="34" charset="0"/>
                <a:cs typeface="Calibri" panose="020F0502020204030204" pitchFamily="34" charset="0"/>
              </a:rPr>
              <a:t>Note: Written work / displays alone are not sufficient for this step.</a:t>
            </a:r>
            <a:endParaRPr lang="en-IE" sz="18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i="1" dirty="0"/>
          </a:p>
        </p:txBody>
      </p:sp>
      <p:sp>
        <p:nvSpPr>
          <p:cNvPr id="4" name="Slide Number Placeholder 3"/>
          <p:cNvSpPr>
            <a:spLocks noGrp="1"/>
          </p:cNvSpPr>
          <p:nvPr>
            <p:ph type="sldNum" sz="quarter" idx="5"/>
          </p:nvPr>
        </p:nvSpPr>
        <p:spPr/>
        <p:txBody>
          <a:bodyPr/>
          <a:lstStyle/>
          <a:p>
            <a:fld id="{41DC303B-BB23-473A-9D68-6BF12A945733}" type="slidenum">
              <a:rPr lang="en-IE" smtClean="0"/>
              <a:t>19</a:t>
            </a:fld>
            <a:endParaRPr lang="en-IE"/>
          </a:p>
        </p:txBody>
      </p:sp>
    </p:spTree>
    <p:extLst>
      <p:ext uri="{BB962C8B-B14F-4D97-AF65-F5344CB8AC3E}">
        <p14:creationId xmlns:p14="http://schemas.microsoft.com/office/powerpoint/2010/main" val="31678231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1" dirty="0">
                <a:solidFill>
                  <a:srgbClr val="000000"/>
                </a:solidFill>
                <a:effectLst/>
                <a:latin typeface="Calibri" panose="020F0502020204030204" pitchFamily="34" charset="0"/>
              </a:rPr>
              <a:t>Towards the end of the project period, participating schools are required to gather reflections or feedback from </a:t>
            </a:r>
            <a:r>
              <a:rPr lang="en-US" sz="1800" b="1" i="1" dirty="0">
                <a:solidFill>
                  <a:srgbClr val="000000"/>
                </a:solidFill>
                <a:effectLst/>
                <a:latin typeface="Calibri" panose="020F0502020204030204" pitchFamily="34" charset="0"/>
              </a:rPr>
              <a:t>all three</a:t>
            </a:r>
            <a:r>
              <a:rPr lang="en-US" sz="1800" b="0" i="1" dirty="0">
                <a:solidFill>
                  <a:srgbClr val="000000"/>
                </a:solidFill>
                <a:effectLst/>
                <a:latin typeface="Calibri" panose="020F0502020204030204" pitchFamily="34" charset="0"/>
              </a:rPr>
              <a:t> target groups (learners, teachers </a:t>
            </a:r>
            <a:r>
              <a:rPr lang="en-US" sz="1800" b="1" i="1" dirty="0">
                <a:solidFill>
                  <a:srgbClr val="000000"/>
                </a:solidFill>
                <a:effectLst/>
                <a:latin typeface="Calibri" panose="020F0502020204030204" pitchFamily="34" charset="0"/>
              </a:rPr>
              <a:t>and</a:t>
            </a:r>
            <a:r>
              <a:rPr lang="en-US" sz="1800" b="0" i="1" dirty="0">
                <a:solidFill>
                  <a:srgbClr val="000000"/>
                </a:solidFill>
                <a:effectLst/>
                <a:latin typeface="Calibri" panose="020F0502020204030204" pitchFamily="34" charset="0"/>
              </a:rPr>
              <a:t> parents) about </a:t>
            </a:r>
            <a:r>
              <a:rPr lang="en-US" sz="1800" b="1" i="1" dirty="0">
                <a:solidFill>
                  <a:srgbClr val="000000"/>
                </a:solidFill>
                <a:effectLst/>
                <a:latin typeface="Calibri" panose="020F0502020204030204" pitchFamily="34" charset="0"/>
              </a:rPr>
              <a:t>what has changed or improved</a:t>
            </a:r>
            <a:r>
              <a:rPr lang="en-US" sz="1800" b="0" i="1" dirty="0">
                <a:solidFill>
                  <a:srgbClr val="000000"/>
                </a:solidFill>
                <a:effectLst/>
                <a:latin typeface="Calibri" panose="020F0502020204030204" pitchFamily="34" charset="0"/>
              </a:rPr>
              <a:t> as a result of the work undertaken.  </a:t>
            </a:r>
            <a:endParaRPr lang="en-US" b="0" i="1" dirty="0">
              <a:solidFill>
                <a:srgbClr val="000000"/>
              </a:solidFill>
              <a:effectLst/>
              <a:latin typeface="Segoe UI" panose="020B0502040204020203" pitchFamily="34" charset="0"/>
            </a:endParaRPr>
          </a:p>
          <a:p>
            <a:pPr algn="l" rtl="0" fontAlgn="base"/>
            <a:r>
              <a:rPr lang="en-US" sz="1800" b="0" i="1" dirty="0">
                <a:solidFill>
                  <a:srgbClr val="000000"/>
                </a:solidFill>
                <a:effectLst/>
                <a:latin typeface="Calibri" panose="020F0502020204030204" pitchFamily="34" charset="0"/>
              </a:rPr>
              <a:t>Feedback and reflections can be gathered from learners, teachers and parents using a series of questions in surveys or interviews (written, recorded or filmed), or at open days or STEM showcases in the school. Some schools gather parent’s reflections via email. </a:t>
            </a:r>
            <a:endParaRPr lang="en-US" b="0" i="1" dirty="0">
              <a:solidFill>
                <a:srgbClr val="000000"/>
              </a:solidFill>
              <a:effectLst/>
              <a:latin typeface="Segoe UI" panose="020B0502040204020203" pitchFamily="34" charset="0"/>
            </a:endParaRPr>
          </a:p>
          <a:p>
            <a:endParaRPr lang="en-IE" dirty="0"/>
          </a:p>
        </p:txBody>
      </p:sp>
      <p:sp>
        <p:nvSpPr>
          <p:cNvPr id="4" name="Slide Number Placeholder 3"/>
          <p:cNvSpPr>
            <a:spLocks noGrp="1"/>
          </p:cNvSpPr>
          <p:nvPr>
            <p:ph type="sldNum" sz="quarter" idx="5"/>
          </p:nvPr>
        </p:nvSpPr>
        <p:spPr/>
        <p:txBody>
          <a:bodyPr/>
          <a:lstStyle/>
          <a:p>
            <a:fld id="{41DC303B-BB23-473A-9D68-6BF12A945733}" type="slidenum">
              <a:rPr lang="en-IE" smtClean="0"/>
              <a:t>20</a:t>
            </a:fld>
            <a:endParaRPr lang="en-IE"/>
          </a:p>
        </p:txBody>
      </p:sp>
    </p:spTree>
    <p:extLst>
      <p:ext uri="{BB962C8B-B14F-4D97-AF65-F5344CB8AC3E}">
        <p14:creationId xmlns:p14="http://schemas.microsoft.com/office/powerpoint/2010/main" val="39643732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1" dirty="0">
                <a:solidFill>
                  <a:srgbClr val="000000"/>
                </a:solidFill>
                <a:effectLst/>
                <a:latin typeface="Calibri" panose="020F0502020204030204" pitchFamily="34" charset="0"/>
              </a:rPr>
              <a:t>Reflections can be presented in the form of written reflections/quotes and photos, videos, audio files, transcripts from interviews or before and after survey results (to include qualitative data outlining the target groups’ experience).   </a:t>
            </a:r>
            <a:endParaRPr lang="en-US" b="0" i="1"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These reflections will explore:  </a:t>
            </a:r>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What has changed for learners? What are they able to do now that they were not able to do before? How have STEM skills improved and been applied across the curriculum and in real life?  </a:t>
            </a:r>
            <a:endParaRPr lang="en-US" b="0" i="0" dirty="0">
              <a:solidFill>
                <a:srgbClr val="000000"/>
              </a:solidFill>
              <a:effectLst/>
              <a:latin typeface="Segoe UI" panose="020B0502040204020203" pitchFamily="34" charset="0"/>
            </a:endParaRPr>
          </a:p>
          <a:p>
            <a:endParaRPr lang="en-IE" dirty="0"/>
          </a:p>
        </p:txBody>
      </p:sp>
      <p:sp>
        <p:nvSpPr>
          <p:cNvPr id="4" name="Slide Number Placeholder 3"/>
          <p:cNvSpPr>
            <a:spLocks noGrp="1"/>
          </p:cNvSpPr>
          <p:nvPr>
            <p:ph type="sldNum" sz="quarter" idx="5"/>
          </p:nvPr>
        </p:nvSpPr>
        <p:spPr/>
        <p:txBody>
          <a:bodyPr/>
          <a:lstStyle/>
          <a:p>
            <a:fld id="{41DC303B-BB23-473A-9D68-6BF12A945733}" type="slidenum">
              <a:rPr lang="en-IE" smtClean="0"/>
              <a:t>21</a:t>
            </a:fld>
            <a:endParaRPr lang="en-IE"/>
          </a:p>
        </p:txBody>
      </p:sp>
    </p:spTree>
    <p:extLst>
      <p:ext uri="{BB962C8B-B14F-4D97-AF65-F5344CB8AC3E}">
        <p14:creationId xmlns:p14="http://schemas.microsoft.com/office/powerpoint/2010/main" val="17088310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000"/>
                </a:solidFill>
                <a:effectLst/>
                <a:latin typeface="Calibri" panose="020F0502020204030204" pitchFamily="34" charset="0"/>
              </a:rPr>
              <a:t>Reflections will explore:  </a:t>
            </a:r>
            <a:endParaRPr lang="en-US" b="0" i="0" dirty="0">
              <a:solidFill>
                <a:srgbClr val="000000"/>
              </a:solidFill>
              <a:effectLst/>
              <a:latin typeface="Segoe UI" panose="020B0502040204020203" pitchFamily="34" charset="0"/>
            </a:endParaRPr>
          </a:p>
          <a:p>
            <a:r>
              <a:rPr lang="en-US" sz="1200" b="0" i="0" dirty="0">
                <a:solidFill>
                  <a:srgbClr val="000000"/>
                </a:solidFill>
                <a:effectLst/>
                <a:latin typeface="Calibri" panose="020F0502020204030204" pitchFamily="34" charset="0"/>
              </a:rPr>
              <a:t>What has changed for teachers? E.g., STEM teaching methods, teacher confidence, enthusiasm for STEM learning, increased collegial co-operation. </a:t>
            </a:r>
            <a:endParaRPr lang="en-IE" dirty="0"/>
          </a:p>
        </p:txBody>
      </p:sp>
      <p:sp>
        <p:nvSpPr>
          <p:cNvPr id="4" name="Slide Number Placeholder 3"/>
          <p:cNvSpPr>
            <a:spLocks noGrp="1"/>
          </p:cNvSpPr>
          <p:nvPr>
            <p:ph type="sldNum" sz="quarter" idx="5"/>
          </p:nvPr>
        </p:nvSpPr>
        <p:spPr/>
        <p:txBody>
          <a:bodyPr/>
          <a:lstStyle/>
          <a:p>
            <a:fld id="{41DC303B-BB23-473A-9D68-6BF12A945733}" type="slidenum">
              <a:rPr lang="en-IE" smtClean="0"/>
              <a:t>22</a:t>
            </a:fld>
            <a:endParaRPr lang="en-IE"/>
          </a:p>
        </p:txBody>
      </p:sp>
    </p:spTree>
    <p:extLst>
      <p:ext uri="{BB962C8B-B14F-4D97-AF65-F5344CB8AC3E}">
        <p14:creationId xmlns:p14="http://schemas.microsoft.com/office/powerpoint/2010/main" val="26793933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dirty="0">
                <a:solidFill>
                  <a:srgbClr val="000000"/>
                </a:solidFill>
                <a:effectLst/>
                <a:latin typeface="Calibri" panose="020F0502020204030204" pitchFamily="34" charset="0"/>
              </a:rPr>
              <a:t>These reflections will explore: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000"/>
                </a:solidFill>
                <a:effectLst/>
                <a:latin typeface="Calibri" panose="020F0502020204030204" pitchFamily="34" charset="0"/>
              </a:rPr>
              <a:t>What has changed for parents? More parental involvement in STEM learning, more enthusiasm for STEM learning, greater understanding of the relevance of STEM in real world context and/or possible STEM career pathways for their children.  </a:t>
            </a:r>
            <a:endParaRPr lang="en-US" b="0" i="0" dirty="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41DC303B-BB23-473A-9D68-6BF12A945733}" type="slidenum">
              <a:rPr lang="en-IE" smtClean="0"/>
              <a:t>23</a:t>
            </a:fld>
            <a:endParaRPr lang="en-IE"/>
          </a:p>
        </p:txBody>
      </p:sp>
    </p:spTree>
    <p:extLst>
      <p:ext uri="{BB962C8B-B14F-4D97-AF65-F5344CB8AC3E}">
        <p14:creationId xmlns:p14="http://schemas.microsoft.com/office/powerpoint/2010/main" val="3874645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svg"/><Relationship Id="rId7"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20.jpeg"/><Relationship Id="rId9" Type="http://schemas.openxmlformats.org/officeDocument/2006/relationships/image" Target="../media/image24.sv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6.jpe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1.png"/><Relationship Id="rId4" Type="http://schemas.openxmlformats.org/officeDocument/2006/relationships/image" Target="../media/image33.sv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18.png"/><Relationship Id="rId7"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38.jpeg"/><Relationship Id="rId4" Type="http://schemas.openxmlformats.org/officeDocument/2006/relationships/image" Target="../media/image19.sv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0" y="-1230541"/>
            <a:ext cx="8706335" cy="6156104"/>
          </a:xfrm>
          <a:prstGeom prst="rect">
            <a:avLst/>
          </a:prstGeom>
        </p:spPr>
      </p:pic>
      <p:grpSp>
        <p:nvGrpSpPr>
          <p:cNvPr id="3" name="Group 3"/>
          <p:cNvGrpSpPr/>
          <p:nvPr/>
        </p:nvGrpSpPr>
        <p:grpSpPr>
          <a:xfrm>
            <a:off x="11555011" y="3439197"/>
            <a:ext cx="3408606" cy="3408606"/>
            <a:chOff x="0" y="0"/>
            <a:chExt cx="4544808" cy="4544808"/>
          </a:xfrm>
        </p:grpSpPr>
        <p:grpSp>
          <p:nvGrpSpPr>
            <p:cNvPr id="4" name="Group 4"/>
            <p:cNvGrpSpPr/>
            <p:nvPr/>
          </p:nvGrpSpPr>
          <p:grpSpPr>
            <a:xfrm>
              <a:off x="0" y="0"/>
              <a:ext cx="4544808" cy="4544808"/>
              <a:chOff x="0" y="0"/>
              <a:chExt cx="812800" cy="812800"/>
            </a:xfrm>
          </p:grpSpPr>
          <p:sp>
            <p:nvSpPr>
              <p:cNvPr id="5" name="Freeform 5"/>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CD0158"/>
              </a:solidFill>
            </p:spPr>
            <p:txBody>
              <a:bodyPr/>
              <a:lstStyle/>
              <a:p>
                <a:endParaRPr lang="en-IE"/>
              </a:p>
            </p:txBody>
          </p:sp>
          <p:sp>
            <p:nvSpPr>
              <p:cNvPr id="6" name="TextBox 6"/>
              <p:cNvSpPr txBox="1"/>
              <p:nvPr/>
            </p:nvSpPr>
            <p:spPr>
              <a:xfrm>
                <a:off x="76200" y="38100"/>
                <a:ext cx="660400" cy="698500"/>
              </a:xfrm>
              <a:prstGeom prst="rect">
                <a:avLst/>
              </a:prstGeom>
            </p:spPr>
            <p:txBody>
              <a:bodyPr lIns="50800" tIns="50800" rIns="50800" bIns="50800" rtlCol="0" anchor="ctr"/>
              <a:lstStyle/>
              <a:p>
                <a:pPr algn="ctr">
                  <a:lnSpc>
                    <a:spcPts val="2937"/>
                  </a:lnSpc>
                  <a:spcBef>
                    <a:spcPct val="0"/>
                  </a:spcBef>
                </a:pPr>
                <a:endParaRPr/>
              </a:p>
            </p:txBody>
          </p:sp>
        </p:grpSp>
        <p:grpSp>
          <p:nvGrpSpPr>
            <p:cNvPr id="7" name="Group 7"/>
            <p:cNvGrpSpPr/>
            <p:nvPr/>
          </p:nvGrpSpPr>
          <p:grpSpPr>
            <a:xfrm>
              <a:off x="684178" y="843481"/>
              <a:ext cx="3176452" cy="3176452"/>
              <a:chOff x="0" y="0"/>
              <a:chExt cx="812800" cy="812800"/>
            </a:xfrm>
          </p:grpSpPr>
          <p:sp>
            <p:nvSpPr>
              <p:cNvPr id="8" name="Freeform 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B8CA0"/>
              </a:solidFill>
            </p:spPr>
            <p:txBody>
              <a:bodyPr/>
              <a:lstStyle/>
              <a:p>
                <a:endParaRPr lang="en-IE"/>
              </a:p>
            </p:txBody>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937"/>
                  </a:lnSpc>
                </a:pPr>
                <a:endParaRPr/>
              </a:p>
            </p:txBody>
          </p:sp>
        </p:grpSp>
      </p:grpSp>
      <p:grpSp>
        <p:nvGrpSpPr>
          <p:cNvPr id="10" name="Group 10"/>
          <p:cNvGrpSpPr/>
          <p:nvPr/>
        </p:nvGrpSpPr>
        <p:grpSpPr>
          <a:xfrm>
            <a:off x="14921505" y="2023570"/>
            <a:ext cx="3366495" cy="3047436"/>
            <a:chOff x="0" y="0"/>
            <a:chExt cx="886649" cy="802617"/>
          </a:xfrm>
        </p:grpSpPr>
        <p:sp>
          <p:nvSpPr>
            <p:cNvPr id="11" name="Freeform 11"/>
            <p:cNvSpPr/>
            <p:nvPr/>
          </p:nvSpPr>
          <p:spPr>
            <a:xfrm>
              <a:off x="0" y="0"/>
              <a:ext cx="886649" cy="802617"/>
            </a:xfrm>
            <a:custGeom>
              <a:avLst/>
              <a:gdLst/>
              <a:ahLst/>
              <a:cxnLst/>
              <a:rect l="l" t="t" r="r" b="b"/>
              <a:pathLst>
                <a:path w="886649" h="802617">
                  <a:moveTo>
                    <a:pt x="0" y="0"/>
                  </a:moveTo>
                  <a:lnTo>
                    <a:pt x="886649" y="0"/>
                  </a:lnTo>
                  <a:lnTo>
                    <a:pt x="886649" y="802617"/>
                  </a:lnTo>
                  <a:lnTo>
                    <a:pt x="0" y="802617"/>
                  </a:lnTo>
                  <a:close/>
                </a:path>
              </a:pathLst>
            </a:custGeom>
            <a:solidFill>
              <a:srgbClr val="02426A"/>
            </a:solidFill>
          </p:spPr>
          <p:txBody>
            <a:bodyPr/>
            <a:lstStyle/>
            <a:p>
              <a:endParaRPr lang="en-IE"/>
            </a:p>
          </p:txBody>
        </p:sp>
        <p:sp>
          <p:nvSpPr>
            <p:cNvPr id="12" name="TextBox 12"/>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pic>
        <p:nvPicPr>
          <p:cNvPr id="13" name="Picture 13"/>
          <p:cNvPicPr>
            <a:picLocks noChangeAspect="1"/>
          </p:cNvPicPr>
          <p:nvPr/>
        </p:nvPicPr>
        <p:blipFill>
          <a:blip r:embed="rId4"/>
          <a:srcRect/>
          <a:stretch>
            <a:fillRect/>
          </a:stretch>
        </p:blipFill>
        <p:spPr>
          <a:xfrm>
            <a:off x="15000056" y="2023570"/>
            <a:ext cx="3209393" cy="3210731"/>
          </a:xfrm>
          <a:prstGeom prst="rect">
            <a:avLst/>
          </a:prstGeom>
        </p:spPr>
      </p:pic>
      <p:pic>
        <p:nvPicPr>
          <p:cNvPr id="14" name="Picture 14"/>
          <p:cNvPicPr>
            <a:picLocks noChangeAspect="1"/>
          </p:cNvPicPr>
          <p:nvPr/>
        </p:nvPicPr>
        <p:blipFill>
          <a:blip r:embed="rId5"/>
          <a:srcRect/>
          <a:stretch>
            <a:fillRect/>
          </a:stretch>
        </p:blipFill>
        <p:spPr>
          <a:xfrm>
            <a:off x="7695953" y="6429550"/>
            <a:ext cx="3859058" cy="3857450"/>
          </a:xfrm>
          <a:prstGeom prst="rect">
            <a:avLst/>
          </a:prstGeom>
        </p:spPr>
      </p:pic>
      <p:pic>
        <p:nvPicPr>
          <p:cNvPr id="15" name="Picture 15"/>
          <p:cNvPicPr>
            <a:picLocks noChangeAspect="1"/>
          </p:cNvPicPr>
          <p:nvPr/>
        </p:nvPicPr>
        <p:blipFill>
          <a:blip r:embed="rId6"/>
          <a:srcRect l="8571" r="6727" b="1605"/>
          <a:stretch>
            <a:fillRect/>
          </a:stretch>
        </p:blipFill>
        <p:spPr>
          <a:xfrm>
            <a:off x="11555011" y="5071006"/>
            <a:ext cx="6732989" cy="5215994"/>
          </a:xfrm>
          <a:prstGeom prst="rect">
            <a:avLst/>
          </a:prstGeom>
        </p:spPr>
      </p:pic>
      <p:grpSp>
        <p:nvGrpSpPr>
          <p:cNvPr id="16" name="Group 16"/>
          <p:cNvGrpSpPr/>
          <p:nvPr/>
        </p:nvGrpSpPr>
        <p:grpSpPr>
          <a:xfrm>
            <a:off x="3906171" y="6727247"/>
            <a:ext cx="3789781" cy="3559753"/>
            <a:chOff x="0" y="0"/>
            <a:chExt cx="998132" cy="937548"/>
          </a:xfrm>
        </p:grpSpPr>
        <p:sp>
          <p:nvSpPr>
            <p:cNvPr id="17" name="Freeform 17"/>
            <p:cNvSpPr/>
            <p:nvPr/>
          </p:nvSpPr>
          <p:spPr>
            <a:xfrm>
              <a:off x="0" y="0"/>
              <a:ext cx="998132" cy="937548"/>
            </a:xfrm>
            <a:custGeom>
              <a:avLst/>
              <a:gdLst/>
              <a:ahLst/>
              <a:cxnLst/>
              <a:rect l="l" t="t" r="r" b="b"/>
              <a:pathLst>
                <a:path w="998132" h="937548">
                  <a:moveTo>
                    <a:pt x="0" y="0"/>
                  </a:moveTo>
                  <a:lnTo>
                    <a:pt x="998132" y="0"/>
                  </a:lnTo>
                  <a:lnTo>
                    <a:pt x="998132" y="937548"/>
                  </a:lnTo>
                  <a:lnTo>
                    <a:pt x="0" y="937548"/>
                  </a:lnTo>
                  <a:close/>
                </a:path>
              </a:pathLst>
            </a:custGeom>
            <a:solidFill>
              <a:srgbClr val="B3E4EB"/>
            </a:solidFill>
          </p:spPr>
          <p:txBody>
            <a:bodyPr/>
            <a:lstStyle/>
            <a:p>
              <a:endParaRPr lang="en-IE"/>
            </a:p>
          </p:txBody>
        </p:sp>
        <p:sp>
          <p:nvSpPr>
            <p:cNvPr id="18" name="TextBox 18"/>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4288738" y="7011961"/>
            <a:ext cx="3024647" cy="2990325"/>
            <a:chOff x="0" y="0"/>
            <a:chExt cx="4032863" cy="3987100"/>
          </a:xfrm>
        </p:grpSpPr>
        <p:pic>
          <p:nvPicPr>
            <p:cNvPr id="20" name="Picture 2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1110700"/>
              <a:ext cx="2917606" cy="729402"/>
            </a:xfrm>
            <a:prstGeom prst="rect">
              <a:avLst/>
            </a:prstGeom>
          </p:spPr>
        </p:pic>
        <p:pic>
          <p:nvPicPr>
            <p:cNvPr id="21" name="Picture 21"/>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2183179"/>
              <a:ext cx="2917606" cy="729402"/>
            </a:xfrm>
            <a:prstGeom prst="rect">
              <a:avLst/>
            </a:prstGeom>
          </p:spPr>
        </p:pic>
        <p:pic>
          <p:nvPicPr>
            <p:cNvPr id="22" name="Picture 2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0"/>
              <a:ext cx="2917606" cy="729402"/>
            </a:xfrm>
            <a:prstGeom prst="rect">
              <a:avLst/>
            </a:prstGeom>
          </p:spPr>
        </p:pic>
        <p:pic>
          <p:nvPicPr>
            <p:cNvPr id="23" name="Picture 2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3257698"/>
              <a:ext cx="2917606" cy="729402"/>
            </a:xfrm>
            <a:prstGeom prst="rect">
              <a:avLst/>
            </a:prstGeom>
          </p:spPr>
        </p:pic>
        <p:pic>
          <p:nvPicPr>
            <p:cNvPr id="24" name="Picture 2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5400000">
              <a:off x="2209359" y="1094102"/>
              <a:ext cx="2917606" cy="729402"/>
            </a:xfrm>
            <a:prstGeom prst="rect">
              <a:avLst/>
            </a:prstGeom>
          </p:spPr>
        </p:pic>
        <p:pic>
          <p:nvPicPr>
            <p:cNvPr id="25" name="Picture 2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74783"/>
            <a:stretch>
              <a:fillRect/>
            </a:stretch>
          </p:blipFill>
          <p:spPr>
            <a:xfrm>
              <a:off x="3297145" y="3257698"/>
              <a:ext cx="735718" cy="729402"/>
            </a:xfrm>
            <a:prstGeom prst="rect">
              <a:avLst/>
            </a:prstGeom>
          </p:spPr>
        </p:pic>
      </p:grpSp>
      <p:pic>
        <p:nvPicPr>
          <p:cNvPr id="26" name="Picture 26"/>
          <p:cNvPicPr>
            <a:picLocks noChangeAspect="1"/>
          </p:cNvPicPr>
          <p:nvPr/>
        </p:nvPicPr>
        <p:blipFill>
          <a:blip r:embed="rId9"/>
          <a:srcRect/>
          <a:stretch>
            <a:fillRect/>
          </a:stretch>
        </p:blipFill>
        <p:spPr>
          <a:xfrm>
            <a:off x="864430" y="7293120"/>
            <a:ext cx="3324467" cy="3323082"/>
          </a:xfrm>
          <a:prstGeom prst="rect">
            <a:avLst/>
          </a:prstGeom>
        </p:spPr>
      </p:pic>
      <p:grpSp>
        <p:nvGrpSpPr>
          <p:cNvPr id="27" name="Group 27"/>
          <p:cNvGrpSpPr/>
          <p:nvPr/>
        </p:nvGrpSpPr>
        <p:grpSpPr>
          <a:xfrm>
            <a:off x="1028700" y="3328708"/>
            <a:ext cx="10094895" cy="3079754"/>
            <a:chOff x="0" y="-123825"/>
            <a:chExt cx="13459860" cy="4106339"/>
          </a:xfrm>
        </p:grpSpPr>
        <p:sp>
          <p:nvSpPr>
            <p:cNvPr id="28" name="TextBox 28"/>
            <p:cNvSpPr txBox="1"/>
            <p:nvPr/>
          </p:nvSpPr>
          <p:spPr>
            <a:xfrm>
              <a:off x="0" y="-123825"/>
              <a:ext cx="13459860" cy="1472797"/>
            </a:xfrm>
            <a:prstGeom prst="rect">
              <a:avLst/>
            </a:prstGeom>
          </p:spPr>
          <p:txBody>
            <a:bodyPr lIns="0" tIns="0" rIns="0" bIns="0" rtlCol="0" anchor="t">
              <a:spAutoFit/>
            </a:bodyPr>
            <a:lstStyle/>
            <a:p>
              <a:pPr>
                <a:lnSpc>
                  <a:spcPts val="9448"/>
                </a:lnSpc>
              </a:pPr>
              <a:r>
                <a:rPr lang="en-US" sz="6000" dirty="0">
                  <a:solidFill>
                    <a:srgbClr val="02426A"/>
                  </a:solidFill>
                  <a:latin typeface="Source Sans Pro Bold"/>
                </a:rPr>
                <a:t>Curious Minds Award 2024/25</a:t>
              </a:r>
            </a:p>
          </p:txBody>
        </p:sp>
        <p:sp>
          <p:nvSpPr>
            <p:cNvPr id="29" name="TextBox 29"/>
            <p:cNvSpPr txBox="1"/>
            <p:nvPr/>
          </p:nvSpPr>
          <p:spPr>
            <a:xfrm>
              <a:off x="0" y="1295172"/>
              <a:ext cx="13459860" cy="2687342"/>
            </a:xfrm>
            <a:prstGeom prst="rect">
              <a:avLst/>
            </a:prstGeom>
          </p:spPr>
          <p:txBody>
            <a:bodyPr lIns="0" tIns="0" rIns="0" bIns="0" rtlCol="0" anchor="t">
              <a:spAutoFit/>
            </a:bodyPr>
            <a:lstStyle/>
            <a:p>
              <a:pPr>
                <a:lnSpc>
                  <a:spcPts val="5459"/>
                </a:lnSpc>
              </a:pPr>
              <a:r>
                <a:rPr lang="en-US" sz="3899" dirty="0">
                  <a:solidFill>
                    <a:srgbClr val="CD0158"/>
                  </a:solidFill>
                  <a:latin typeface="Source Sans Pro"/>
                </a:rPr>
                <a:t>Log of Evidence</a:t>
              </a:r>
            </a:p>
            <a:p>
              <a:pPr>
                <a:lnSpc>
                  <a:spcPts val="5459"/>
                </a:lnSpc>
              </a:pPr>
              <a:r>
                <a:rPr lang="en-US" sz="3899" dirty="0">
                  <a:solidFill>
                    <a:srgbClr val="0B8CA0"/>
                  </a:solidFill>
                  <a:latin typeface="Source Sans Pro"/>
                </a:rPr>
                <a:t>Platinum Award</a:t>
              </a:r>
            </a:p>
            <a:p>
              <a:pPr>
                <a:lnSpc>
                  <a:spcPts val="5459"/>
                </a:lnSpc>
              </a:pPr>
              <a:endParaRPr lang="en-US" sz="3899" dirty="0">
                <a:solidFill>
                  <a:srgbClr val="0B8CA0"/>
                </a:solidFill>
                <a:latin typeface="Source Sans Pro"/>
              </a:endParaRPr>
            </a:p>
          </p:txBody>
        </p:sp>
      </p:grpSp>
      <p:sp>
        <p:nvSpPr>
          <p:cNvPr id="30" name="TextBox 29">
            <a:extLst>
              <a:ext uri="{FF2B5EF4-FFF2-40B4-BE49-F238E27FC236}">
                <a16:creationId xmlns:a16="http://schemas.microsoft.com/office/drawing/2014/main" id="{38312E47-FBB0-7746-B2CF-D147B09710EB}"/>
              </a:ext>
            </a:extLst>
          </p:cNvPr>
          <p:cNvSpPr txBox="1"/>
          <p:nvPr/>
        </p:nvSpPr>
        <p:spPr>
          <a:xfrm>
            <a:off x="954475" y="5847731"/>
            <a:ext cx="2696364" cy="1077218"/>
          </a:xfrm>
          <a:prstGeom prst="rect">
            <a:avLst/>
          </a:prstGeom>
          <a:noFill/>
        </p:spPr>
        <p:txBody>
          <a:bodyPr wrap="square">
            <a:spAutoFit/>
          </a:bodyPr>
          <a:lstStyle/>
          <a:p>
            <a:pPr defTabSz="609630">
              <a:defRPr/>
            </a:pPr>
            <a:r>
              <a:rPr lang="en-US" sz="3200" i="1" dirty="0">
                <a:ln w="0"/>
                <a:solidFill>
                  <a:prstClr val="white">
                    <a:lumMod val="50000"/>
                  </a:prstClr>
                </a:solidFill>
                <a:latin typeface="Gill Sans MT" panose="020B0502020104020203" pitchFamily="34" charset="0"/>
              </a:rPr>
              <a:t>Add School Name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rot="-1528963">
            <a:off x="3056849" y="2708641"/>
            <a:ext cx="12174305" cy="4869722"/>
            <a:chOff x="0" y="0"/>
            <a:chExt cx="6350000" cy="2540000"/>
          </a:xfrm>
        </p:grpSpPr>
        <p:sp>
          <p:nvSpPr>
            <p:cNvPr id="3" name="Freeform 3"/>
            <p:cNvSpPr/>
            <p:nvPr/>
          </p:nvSpPr>
          <p:spPr>
            <a:xfrm>
              <a:off x="0" y="0"/>
              <a:ext cx="6350000" cy="2540000"/>
            </a:xfrm>
            <a:custGeom>
              <a:avLst/>
              <a:gdLst/>
              <a:ahLst/>
              <a:cxnLst/>
              <a:rect l="l" t="t" r="r" b="b"/>
              <a:pathLst>
                <a:path w="6350000" h="254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blipFill>
              <a:blip r:embed="rId3"/>
              <a:stretch>
                <a:fillRect t="-28020" b="-28020"/>
              </a:stretch>
            </a:blipFill>
          </p:spPr>
          <p:txBody>
            <a:bodyPr/>
            <a:lstStyle/>
            <a:p>
              <a:endParaRPr lang="en-IE"/>
            </a:p>
          </p:txBody>
        </p:sp>
        <p:sp>
          <p:nvSpPr>
            <p:cNvPr id="4" name="Freeform 4"/>
            <p:cNvSpPr/>
            <p:nvPr/>
          </p:nvSpPr>
          <p:spPr>
            <a:xfrm>
              <a:off x="0" y="0"/>
              <a:ext cx="6350000" cy="2540000"/>
            </a:xfrm>
            <a:custGeom>
              <a:avLst/>
              <a:gdLst/>
              <a:ahLst/>
              <a:cxnLst/>
              <a:rect l="l" t="t" r="r" b="b"/>
              <a:pathLst>
                <a:path w="6350000" h="2540000">
                  <a:moveTo>
                    <a:pt x="5080000" y="19050"/>
                  </a:moveTo>
                  <a:cubicBezTo>
                    <a:pt x="5769610" y="19050"/>
                    <a:pt x="6330950" y="580390"/>
                    <a:pt x="6330950" y="1270000"/>
                  </a:cubicBezTo>
                  <a:cubicBezTo>
                    <a:pt x="6330950" y="1959610"/>
                    <a:pt x="5769610" y="2520950"/>
                    <a:pt x="5080000" y="2520950"/>
                  </a:cubicBezTo>
                  <a:lnTo>
                    <a:pt x="1270000" y="2520950"/>
                  </a:lnTo>
                  <a:cubicBezTo>
                    <a:pt x="580390" y="2520950"/>
                    <a:pt x="19050" y="1959610"/>
                    <a:pt x="19050" y="1270000"/>
                  </a:cubicBezTo>
                  <a:cubicBezTo>
                    <a:pt x="19050" y="580390"/>
                    <a:pt x="580390" y="19050"/>
                    <a:pt x="1270000" y="19050"/>
                  </a:cubicBezTo>
                  <a:lnTo>
                    <a:pt x="5080000" y="19050"/>
                  </a:lnTo>
                  <a:moveTo>
                    <a:pt x="5080000" y="0"/>
                  </a:moveTo>
                  <a:lnTo>
                    <a:pt x="1270000" y="0"/>
                  </a:lnTo>
                  <a:cubicBezTo>
                    <a:pt x="568960" y="0"/>
                    <a:pt x="0" y="568960"/>
                    <a:pt x="0" y="1270000"/>
                  </a:cubicBezTo>
                  <a:cubicBezTo>
                    <a:pt x="0" y="1971040"/>
                    <a:pt x="568960" y="2540000"/>
                    <a:pt x="1270000" y="2540000"/>
                  </a:cubicBezTo>
                  <a:lnTo>
                    <a:pt x="5080000" y="2540000"/>
                  </a:lnTo>
                  <a:cubicBezTo>
                    <a:pt x="5781040" y="2540000"/>
                    <a:pt x="6350000" y="1971040"/>
                    <a:pt x="6350000" y="1270000"/>
                  </a:cubicBezTo>
                  <a:cubicBezTo>
                    <a:pt x="6350000" y="568960"/>
                    <a:pt x="5781040" y="0"/>
                    <a:pt x="5080000" y="0"/>
                  </a:cubicBezTo>
                  <a:lnTo>
                    <a:pt x="5080000" y="0"/>
                  </a:lnTo>
                  <a:close/>
                </a:path>
              </a:pathLst>
            </a:custGeom>
            <a:solidFill>
              <a:srgbClr val="0B8CA0"/>
            </a:solidFill>
          </p:spPr>
          <p:txBody>
            <a:bodyPr/>
            <a:lstStyle/>
            <a:p>
              <a:endParaRPr lang="en-IE"/>
            </a:p>
          </p:txBody>
        </p:sp>
      </p:grpSp>
      <p:grpSp>
        <p:nvGrpSpPr>
          <p:cNvPr id="5" name="Group 5"/>
          <p:cNvGrpSpPr/>
          <p:nvPr/>
        </p:nvGrpSpPr>
        <p:grpSpPr>
          <a:xfrm>
            <a:off x="16656359" y="326587"/>
            <a:ext cx="2009669" cy="200966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B3E4EB"/>
            </a:solidFill>
          </p:spPr>
          <p:txBody>
            <a:bodyPr/>
            <a:lstStyle/>
            <a:p>
              <a:endParaRPr lang="en-IE"/>
            </a:p>
          </p:txBody>
        </p:sp>
        <p:sp>
          <p:nvSpPr>
            <p:cNvPr id="7" name="TextBox 7"/>
            <p:cNvSpPr txBox="1"/>
            <p:nvPr/>
          </p:nvSpPr>
          <p:spPr>
            <a:xfrm>
              <a:off x="76200" y="38100"/>
              <a:ext cx="660400" cy="698500"/>
            </a:xfrm>
            <a:prstGeom prst="rect">
              <a:avLst/>
            </a:prstGeom>
          </p:spPr>
          <p:txBody>
            <a:bodyPr lIns="50801" tIns="50801" rIns="50801" bIns="50801" rtlCol="0" anchor="ctr"/>
            <a:lstStyle/>
            <a:p>
              <a:pPr algn="ctr">
                <a:lnSpc>
                  <a:spcPts val="2660"/>
                </a:lnSpc>
              </a:pPr>
              <a:endParaRPr/>
            </a:p>
          </p:txBody>
        </p:sp>
      </p:grpSp>
      <p:grpSp>
        <p:nvGrpSpPr>
          <p:cNvPr id="8" name="Group 8"/>
          <p:cNvGrpSpPr/>
          <p:nvPr/>
        </p:nvGrpSpPr>
        <p:grpSpPr>
          <a:xfrm>
            <a:off x="14474603" y="326587"/>
            <a:ext cx="2009669" cy="200966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B8CA0"/>
            </a:solidFill>
          </p:spPr>
          <p:txBody>
            <a:bodyPr/>
            <a:lstStyle/>
            <a:p>
              <a:endParaRPr lang="en-IE"/>
            </a:p>
          </p:txBody>
        </p:sp>
        <p:sp>
          <p:nvSpPr>
            <p:cNvPr id="10" name="TextBox 10"/>
            <p:cNvSpPr txBox="1"/>
            <p:nvPr/>
          </p:nvSpPr>
          <p:spPr>
            <a:xfrm>
              <a:off x="76200" y="38100"/>
              <a:ext cx="660400" cy="698500"/>
            </a:xfrm>
            <a:prstGeom prst="rect">
              <a:avLst/>
            </a:prstGeom>
          </p:spPr>
          <p:txBody>
            <a:bodyPr lIns="50801" tIns="50801" rIns="50801" bIns="50801" rtlCol="0" anchor="ctr"/>
            <a:lstStyle/>
            <a:p>
              <a:pPr algn="ctr">
                <a:lnSpc>
                  <a:spcPts val="2660"/>
                </a:lnSpc>
              </a:pPr>
              <a:endParaRPr/>
            </a:p>
          </p:txBody>
        </p:sp>
      </p:grpSp>
      <p:pic>
        <p:nvPicPr>
          <p:cNvPr id="12" name="Picture 1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2099048" y="8566474"/>
            <a:ext cx="2009669" cy="1004834"/>
          </a:xfrm>
          <a:prstGeom prst="rect">
            <a:avLst/>
          </a:prstGeom>
        </p:spPr>
      </p:pic>
      <p:pic>
        <p:nvPicPr>
          <p:cNvPr id="13" name="Picture 13"/>
          <p:cNvPicPr>
            <a:picLocks noChangeAspect="1"/>
          </p:cNvPicPr>
          <p:nvPr/>
        </p:nvPicPr>
        <p:blipFill>
          <a:blip r:embed="rId6"/>
          <a:srcRect/>
          <a:stretch>
            <a:fillRect/>
          </a:stretch>
        </p:blipFill>
        <p:spPr>
          <a:xfrm>
            <a:off x="12090527" y="6519115"/>
            <a:ext cx="6197474" cy="4382132"/>
          </a:xfrm>
          <a:prstGeom prst="rect">
            <a:avLst/>
          </a:prstGeom>
        </p:spPr>
      </p:pic>
      <p:sp>
        <p:nvSpPr>
          <p:cNvPr id="14" name="TextBox 14"/>
          <p:cNvSpPr txBox="1"/>
          <p:nvPr/>
        </p:nvSpPr>
        <p:spPr>
          <a:xfrm>
            <a:off x="504188" y="474170"/>
            <a:ext cx="7580412" cy="1512658"/>
          </a:xfrm>
          <a:prstGeom prst="rect">
            <a:avLst/>
          </a:prstGeom>
        </p:spPr>
        <p:txBody>
          <a:bodyPr lIns="0" tIns="0" rIns="0" bIns="0" rtlCol="0" anchor="t">
            <a:spAutoFit/>
          </a:bodyPr>
          <a:lstStyle/>
          <a:p>
            <a:pPr algn="ctr">
              <a:lnSpc>
                <a:spcPts val="12600"/>
              </a:lnSpc>
            </a:pPr>
            <a:r>
              <a:rPr lang="en-US" sz="9000">
                <a:solidFill>
                  <a:srgbClr val="FFFFFF"/>
                </a:solidFill>
                <a:latin typeface="Source Sans Pro Bold"/>
              </a:rPr>
              <a:t>Step 1: Science</a:t>
            </a:r>
          </a:p>
        </p:txBody>
      </p:sp>
      <p:pic>
        <p:nvPicPr>
          <p:cNvPr id="16" name="Picture 15" descr="Graphical user interface&#10;&#10;Description automatically generated">
            <a:extLst>
              <a:ext uri="{FF2B5EF4-FFF2-40B4-BE49-F238E27FC236}">
                <a16:creationId xmlns:a16="http://schemas.microsoft.com/office/drawing/2014/main" id="{321E195E-32A7-7229-F382-5C0C4A0B688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4" y="-614245"/>
            <a:ext cx="4647105" cy="3285890"/>
          </a:xfrm>
          <a:prstGeom prst="rect">
            <a:avLst/>
          </a:prstGeom>
        </p:spPr>
      </p:pic>
      <p:sp>
        <p:nvSpPr>
          <p:cNvPr id="3" name="TextBox 3"/>
          <p:cNvSpPr txBox="1"/>
          <p:nvPr/>
        </p:nvSpPr>
        <p:spPr>
          <a:xfrm>
            <a:off x="346567" y="171441"/>
            <a:ext cx="5350256" cy="1958998"/>
          </a:xfrm>
          <a:prstGeom prst="rect">
            <a:avLst/>
          </a:prstGeom>
        </p:spPr>
        <p:txBody>
          <a:bodyPr lIns="0" tIns="0" rIns="0" bIns="0" rtlCol="0" anchor="t">
            <a:spAutoFit/>
          </a:bodyPr>
          <a:lstStyle/>
          <a:p>
            <a:pPr>
              <a:lnSpc>
                <a:spcPts val="7491"/>
              </a:lnSpc>
            </a:pPr>
            <a:r>
              <a:rPr lang="en-US" sz="5351" dirty="0">
                <a:solidFill>
                  <a:srgbClr val="0B8CA0"/>
                </a:solidFill>
                <a:latin typeface="Source Sans Pro"/>
              </a:rPr>
              <a:t>Platinum Award</a:t>
            </a:r>
          </a:p>
          <a:p>
            <a:pPr algn="just">
              <a:lnSpc>
                <a:spcPts val="8331"/>
              </a:lnSpc>
            </a:pPr>
            <a:r>
              <a:rPr lang="en-US" sz="5951" dirty="0">
                <a:solidFill>
                  <a:srgbClr val="02426A"/>
                </a:solidFill>
                <a:latin typeface="Source Sans Pro Bold"/>
              </a:rPr>
              <a:t>Step 1: Science</a:t>
            </a:r>
          </a:p>
        </p:txBody>
      </p:sp>
      <p:sp>
        <p:nvSpPr>
          <p:cNvPr id="4" name="TextBox 4"/>
          <p:cNvSpPr txBox="1"/>
          <p:nvPr/>
        </p:nvSpPr>
        <p:spPr>
          <a:xfrm>
            <a:off x="5546096" y="1245848"/>
            <a:ext cx="5960105" cy="874214"/>
          </a:xfrm>
          <a:prstGeom prst="rect">
            <a:avLst/>
          </a:prstGeom>
        </p:spPr>
        <p:txBody>
          <a:bodyPr wrap="square" lIns="0" tIns="0" rIns="0" bIns="0" rtlCol="0" anchor="t">
            <a:spAutoFit/>
          </a:bodyPr>
          <a:lstStyle/>
          <a:p>
            <a:pPr algn="ctr">
              <a:lnSpc>
                <a:spcPts val="7280"/>
              </a:lnSpc>
            </a:pPr>
            <a:r>
              <a:rPr lang="en-US" sz="5199" i="1" dirty="0">
                <a:solidFill>
                  <a:srgbClr val="CD0158"/>
                </a:solidFill>
                <a:latin typeface="Open Sans Italics"/>
              </a:rPr>
              <a:t>Living Things</a:t>
            </a:r>
          </a:p>
        </p:txBody>
      </p:sp>
      <p:sp>
        <p:nvSpPr>
          <p:cNvPr id="10" name="Text Placeholder 4">
            <a:extLst>
              <a:ext uri="{FF2B5EF4-FFF2-40B4-BE49-F238E27FC236}">
                <a16:creationId xmlns:a16="http://schemas.microsoft.com/office/drawing/2014/main" id="{B26040FD-AAFA-26ED-5D62-BEBD8132584A}"/>
              </a:ext>
            </a:extLst>
          </p:cNvPr>
          <p:cNvSpPr txBox="1">
            <a:spLocks/>
          </p:cNvSpPr>
          <p:nvPr/>
        </p:nvSpPr>
        <p:spPr>
          <a:xfrm>
            <a:off x="838200" y="2361283"/>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45">
              <a:lnSpc>
                <a:spcPct val="100000"/>
              </a:lnSpc>
              <a:spcBef>
                <a:spcPts val="1001"/>
              </a:spcBef>
              <a:buNone/>
              <a:defRPr/>
            </a:pPr>
            <a:r>
              <a:rPr lang="en-GB" sz="3000" b="1" i="1" dirty="0">
                <a:solidFill>
                  <a:srgbClr val="E7E6E6">
                    <a:lumMod val="50000"/>
                  </a:srgbClr>
                </a:solidFill>
                <a:latin typeface="Calibri Light" panose="020F0302020204030204"/>
              </a:rPr>
              <a:t>Provide evidence (e.g. photos or videos) of student’s hands-on investigation for the Living Things strand and clearly label. Add new slides where appropriate. </a:t>
            </a:r>
          </a:p>
        </p:txBody>
      </p:sp>
      <p:sp>
        <p:nvSpPr>
          <p:cNvPr id="11" name="Text Placeholder 4">
            <a:extLst>
              <a:ext uri="{FF2B5EF4-FFF2-40B4-BE49-F238E27FC236}">
                <a16:creationId xmlns:a16="http://schemas.microsoft.com/office/drawing/2014/main" id="{04547CA0-0E14-CDCE-F4EA-7CEDD8E91964}"/>
              </a:ext>
            </a:extLst>
          </p:cNvPr>
          <p:cNvSpPr txBox="1">
            <a:spLocks/>
          </p:cNvSpPr>
          <p:nvPr/>
        </p:nvSpPr>
        <p:spPr>
          <a:xfrm>
            <a:off x="838200" y="9044618"/>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45">
              <a:spcBef>
                <a:spcPts val="1001"/>
              </a:spcBef>
              <a:buNone/>
              <a:defRPr/>
            </a:pPr>
            <a:r>
              <a:rPr lang="en-GB" sz="3000" b="1" i="1" dirty="0">
                <a:solidFill>
                  <a:srgbClr val="E7E6E6">
                    <a:lumMod val="50000"/>
                  </a:srgbClr>
                </a:solidFill>
                <a:latin typeface="Calibri Light" panose="020F0302020204030204"/>
              </a:rPr>
              <a:t>Label</a:t>
            </a:r>
            <a:endParaRPr lang="en-IE" sz="3000" dirty="0">
              <a:solidFill>
                <a:prstClr val="black"/>
              </a:solidFill>
              <a:latin typeface="Calibri" panose="020F0502020204030204"/>
            </a:endParaRPr>
          </a:p>
        </p:txBody>
      </p:sp>
      <p:pic>
        <p:nvPicPr>
          <p:cNvPr id="12" name="Picture 11" descr="Icon&#10;&#10;Description automatically generated">
            <a:extLst>
              <a:ext uri="{FF2B5EF4-FFF2-40B4-BE49-F238E27FC236}">
                <a16:creationId xmlns:a16="http://schemas.microsoft.com/office/drawing/2014/main" id="{AA47948F-9001-7D0E-F72C-8A86256AF0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40807" y="9293458"/>
            <a:ext cx="887330" cy="88752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4" y="-614245"/>
            <a:ext cx="4647105" cy="3285890"/>
          </a:xfrm>
          <a:prstGeom prst="rect">
            <a:avLst/>
          </a:prstGeom>
        </p:spPr>
      </p:pic>
      <p:sp>
        <p:nvSpPr>
          <p:cNvPr id="3" name="TextBox 3"/>
          <p:cNvSpPr txBox="1"/>
          <p:nvPr/>
        </p:nvSpPr>
        <p:spPr>
          <a:xfrm>
            <a:off x="346567" y="171441"/>
            <a:ext cx="5350256" cy="1958998"/>
          </a:xfrm>
          <a:prstGeom prst="rect">
            <a:avLst/>
          </a:prstGeom>
        </p:spPr>
        <p:txBody>
          <a:bodyPr lIns="0" tIns="0" rIns="0" bIns="0" rtlCol="0" anchor="t">
            <a:spAutoFit/>
          </a:bodyPr>
          <a:lstStyle/>
          <a:p>
            <a:pPr>
              <a:lnSpc>
                <a:spcPts val="7491"/>
              </a:lnSpc>
            </a:pPr>
            <a:r>
              <a:rPr lang="en-US" sz="5351" dirty="0">
                <a:solidFill>
                  <a:srgbClr val="0B8CA0"/>
                </a:solidFill>
                <a:latin typeface="Source Sans Pro"/>
              </a:rPr>
              <a:t>Platinum Award</a:t>
            </a:r>
          </a:p>
          <a:p>
            <a:pPr algn="just">
              <a:lnSpc>
                <a:spcPts val="8331"/>
              </a:lnSpc>
            </a:pPr>
            <a:r>
              <a:rPr lang="en-US" sz="5951" dirty="0">
                <a:solidFill>
                  <a:srgbClr val="02426A"/>
                </a:solidFill>
                <a:latin typeface="Source Sans Pro Bold"/>
              </a:rPr>
              <a:t>Step 1: Science</a:t>
            </a:r>
          </a:p>
        </p:txBody>
      </p:sp>
      <p:sp>
        <p:nvSpPr>
          <p:cNvPr id="4" name="TextBox 4"/>
          <p:cNvSpPr txBox="1"/>
          <p:nvPr/>
        </p:nvSpPr>
        <p:spPr>
          <a:xfrm>
            <a:off x="5546096" y="1245848"/>
            <a:ext cx="7800627" cy="874214"/>
          </a:xfrm>
          <a:prstGeom prst="rect">
            <a:avLst/>
          </a:prstGeom>
        </p:spPr>
        <p:txBody>
          <a:bodyPr wrap="square" lIns="0" tIns="0" rIns="0" bIns="0" rtlCol="0" anchor="t">
            <a:spAutoFit/>
          </a:bodyPr>
          <a:lstStyle/>
          <a:p>
            <a:pPr algn="ctr">
              <a:lnSpc>
                <a:spcPts val="7280"/>
              </a:lnSpc>
            </a:pPr>
            <a:r>
              <a:rPr lang="en-US" sz="5199" i="1" dirty="0">
                <a:solidFill>
                  <a:srgbClr val="CD0158"/>
                </a:solidFill>
                <a:latin typeface="Open Sans Italics"/>
              </a:rPr>
              <a:t>Energy and Forces</a:t>
            </a:r>
          </a:p>
        </p:txBody>
      </p:sp>
      <p:sp>
        <p:nvSpPr>
          <p:cNvPr id="10" name="Text Placeholder 4">
            <a:extLst>
              <a:ext uri="{FF2B5EF4-FFF2-40B4-BE49-F238E27FC236}">
                <a16:creationId xmlns:a16="http://schemas.microsoft.com/office/drawing/2014/main" id="{B26040FD-AAFA-26ED-5D62-BEBD8132584A}"/>
              </a:ext>
            </a:extLst>
          </p:cNvPr>
          <p:cNvSpPr txBox="1">
            <a:spLocks/>
          </p:cNvSpPr>
          <p:nvPr/>
        </p:nvSpPr>
        <p:spPr>
          <a:xfrm>
            <a:off x="838200" y="2361283"/>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45">
              <a:lnSpc>
                <a:spcPct val="100000"/>
              </a:lnSpc>
              <a:spcBef>
                <a:spcPts val="1001"/>
              </a:spcBef>
              <a:buNone/>
              <a:defRPr/>
            </a:pPr>
            <a:r>
              <a:rPr lang="en-GB" sz="3000" b="1" i="1" dirty="0">
                <a:solidFill>
                  <a:srgbClr val="E7E6E6">
                    <a:lumMod val="50000"/>
                  </a:srgbClr>
                </a:solidFill>
                <a:latin typeface="Calibri Light" panose="020F0302020204030204"/>
              </a:rPr>
              <a:t>Provide evidence (e.g. photos or videos) of student’s hands-on investigation for the Energy and Forces strand and clearly label. Add new slides where appropriate. </a:t>
            </a:r>
          </a:p>
        </p:txBody>
      </p:sp>
      <p:sp>
        <p:nvSpPr>
          <p:cNvPr id="11" name="Text Placeholder 4">
            <a:extLst>
              <a:ext uri="{FF2B5EF4-FFF2-40B4-BE49-F238E27FC236}">
                <a16:creationId xmlns:a16="http://schemas.microsoft.com/office/drawing/2014/main" id="{04547CA0-0E14-CDCE-F4EA-7CEDD8E91964}"/>
              </a:ext>
            </a:extLst>
          </p:cNvPr>
          <p:cNvSpPr txBox="1">
            <a:spLocks/>
          </p:cNvSpPr>
          <p:nvPr/>
        </p:nvSpPr>
        <p:spPr>
          <a:xfrm>
            <a:off x="838200" y="9044618"/>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45">
              <a:spcBef>
                <a:spcPts val="1001"/>
              </a:spcBef>
              <a:buNone/>
              <a:defRPr/>
            </a:pPr>
            <a:r>
              <a:rPr lang="en-GB" sz="3000" b="1" i="1" dirty="0">
                <a:solidFill>
                  <a:srgbClr val="E7E6E6">
                    <a:lumMod val="50000"/>
                  </a:srgbClr>
                </a:solidFill>
                <a:latin typeface="Calibri Light" panose="020F0302020204030204"/>
              </a:rPr>
              <a:t>Label</a:t>
            </a:r>
            <a:endParaRPr lang="en-IE" sz="3000" dirty="0">
              <a:solidFill>
                <a:prstClr val="black"/>
              </a:solidFill>
              <a:latin typeface="Calibri" panose="020F0502020204030204"/>
            </a:endParaRPr>
          </a:p>
        </p:txBody>
      </p:sp>
      <p:pic>
        <p:nvPicPr>
          <p:cNvPr id="6" name="Picture 5" descr="Logo, company name&#10;&#10;Description automatically generated">
            <a:extLst>
              <a:ext uri="{FF2B5EF4-FFF2-40B4-BE49-F238E27FC236}">
                <a16:creationId xmlns:a16="http://schemas.microsoft.com/office/drawing/2014/main" id="{61FC8FED-5AB2-2094-C021-29AF3ED2C4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81850" y="9331753"/>
            <a:ext cx="814097" cy="814097"/>
          </a:xfrm>
          <a:prstGeom prst="rect">
            <a:avLst/>
          </a:prstGeom>
        </p:spPr>
      </p:pic>
    </p:spTree>
    <p:extLst>
      <p:ext uri="{BB962C8B-B14F-4D97-AF65-F5344CB8AC3E}">
        <p14:creationId xmlns:p14="http://schemas.microsoft.com/office/powerpoint/2010/main" val="1326955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4" y="-614245"/>
            <a:ext cx="4647105" cy="3285890"/>
          </a:xfrm>
          <a:prstGeom prst="rect">
            <a:avLst/>
          </a:prstGeom>
        </p:spPr>
      </p:pic>
      <p:sp>
        <p:nvSpPr>
          <p:cNvPr id="3" name="TextBox 3"/>
          <p:cNvSpPr txBox="1"/>
          <p:nvPr/>
        </p:nvSpPr>
        <p:spPr>
          <a:xfrm>
            <a:off x="346567" y="171441"/>
            <a:ext cx="5350256" cy="1958998"/>
          </a:xfrm>
          <a:prstGeom prst="rect">
            <a:avLst/>
          </a:prstGeom>
        </p:spPr>
        <p:txBody>
          <a:bodyPr lIns="0" tIns="0" rIns="0" bIns="0" rtlCol="0" anchor="t">
            <a:spAutoFit/>
          </a:bodyPr>
          <a:lstStyle/>
          <a:p>
            <a:pPr>
              <a:lnSpc>
                <a:spcPts val="7491"/>
              </a:lnSpc>
            </a:pPr>
            <a:r>
              <a:rPr lang="en-US" sz="5351" dirty="0">
                <a:solidFill>
                  <a:srgbClr val="0B8CA0"/>
                </a:solidFill>
                <a:latin typeface="Source Sans Pro"/>
              </a:rPr>
              <a:t>Platinum Award</a:t>
            </a:r>
          </a:p>
          <a:p>
            <a:pPr algn="just">
              <a:lnSpc>
                <a:spcPts val="8331"/>
              </a:lnSpc>
            </a:pPr>
            <a:r>
              <a:rPr lang="en-US" sz="5951" dirty="0">
                <a:solidFill>
                  <a:srgbClr val="02426A"/>
                </a:solidFill>
                <a:latin typeface="Source Sans Pro Bold"/>
              </a:rPr>
              <a:t>Step 1: Science</a:t>
            </a:r>
          </a:p>
        </p:txBody>
      </p:sp>
      <p:sp>
        <p:nvSpPr>
          <p:cNvPr id="4" name="TextBox 4"/>
          <p:cNvSpPr txBox="1"/>
          <p:nvPr/>
        </p:nvSpPr>
        <p:spPr>
          <a:xfrm>
            <a:off x="5540828" y="1245848"/>
            <a:ext cx="6346373" cy="874214"/>
          </a:xfrm>
          <a:prstGeom prst="rect">
            <a:avLst/>
          </a:prstGeom>
        </p:spPr>
        <p:txBody>
          <a:bodyPr wrap="square" lIns="0" tIns="0" rIns="0" bIns="0" rtlCol="0" anchor="t">
            <a:spAutoFit/>
          </a:bodyPr>
          <a:lstStyle/>
          <a:p>
            <a:pPr algn="ctr">
              <a:lnSpc>
                <a:spcPts val="7280"/>
              </a:lnSpc>
            </a:pPr>
            <a:r>
              <a:rPr lang="en-US" sz="5199" i="1" dirty="0">
                <a:solidFill>
                  <a:srgbClr val="CD0158"/>
                </a:solidFill>
                <a:latin typeface="Open Sans Italics"/>
              </a:rPr>
              <a:t>Materials</a:t>
            </a:r>
          </a:p>
        </p:txBody>
      </p:sp>
      <p:sp>
        <p:nvSpPr>
          <p:cNvPr id="5" name="Text Placeholder 4">
            <a:extLst>
              <a:ext uri="{FF2B5EF4-FFF2-40B4-BE49-F238E27FC236}">
                <a16:creationId xmlns:a16="http://schemas.microsoft.com/office/drawing/2014/main" id="{C3488476-7AE3-A466-19E6-C17DF4AC4BB7}"/>
              </a:ext>
            </a:extLst>
          </p:cNvPr>
          <p:cNvSpPr txBox="1">
            <a:spLocks/>
          </p:cNvSpPr>
          <p:nvPr/>
        </p:nvSpPr>
        <p:spPr>
          <a:xfrm>
            <a:off x="838200" y="2361283"/>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45">
              <a:lnSpc>
                <a:spcPct val="100000"/>
              </a:lnSpc>
              <a:spcBef>
                <a:spcPts val="1001"/>
              </a:spcBef>
              <a:buNone/>
              <a:defRPr/>
            </a:pPr>
            <a:r>
              <a:rPr lang="en-GB" sz="3000" b="1" i="1" dirty="0">
                <a:solidFill>
                  <a:srgbClr val="E7E6E6">
                    <a:lumMod val="50000"/>
                  </a:srgbClr>
                </a:solidFill>
                <a:latin typeface="Calibri Light" panose="020F0302020204030204"/>
              </a:rPr>
              <a:t>Provide evidence (e.g. photos or videos) of student’s hands-on investigation for the Materials strand and clearly label. Add new slides where appropriate. </a:t>
            </a:r>
          </a:p>
        </p:txBody>
      </p:sp>
      <p:sp>
        <p:nvSpPr>
          <p:cNvPr id="6" name="Text Placeholder 4">
            <a:extLst>
              <a:ext uri="{FF2B5EF4-FFF2-40B4-BE49-F238E27FC236}">
                <a16:creationId xmlns:a16="http://schemas.microsoft.com/office/drawing/2014/main" id="{E489B4E4-E30C-5E32-4D7C-889A6F30D97F}"/>
              </a:ext>
            </a:extLst>
          </p:cNvPr>
          <p:cNvSpPr txBox="1">
            <a:spLocks/>
          </p:cNvSpPr>
          <p:nvPr/>
        </p:nvSpPr>
        <p:spPr>
          <a:xfrm>
            <a:off x="838200" y="9044618"/>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45">
              <a:spcBef>
                <a:spcPts val="1001"/>
              </a:spcBef>
              <a:buNone/>
              <a:defRPr/>
            </a:pPr>
            <a:r>
              <a:rPr lang="en-GB" sz="3000" b="1" i="1" dirty="0">
                <a:solidFill>
                  <a:srgbClr val="E7E6E6">
                    <a:lumMod val="50000"/>
                  </a:srgbClr>
                </a:solidFill>
                <a:latin typeface="Calibri Light" panose="020F0302020204030204"/>
              </a:rPr>
              <a:t>Label</a:t>
            </a:r>
            <a:endParaRPr lang="en-IE" sz="3000" dirty="0">
              <a:solidFill>
                <a:prstClr val="black"/>
              </a:solidFill>
              <a:latin typeface="Calibri" panose="020F0502020204030204"/>
            </a:endParaRPr>
          </a:p>
        </p:txBody>
      </p:sp>
      <p:pic>
        <p:nvPicPr>
          <p:cNvPr id="8" name="Picture 7" descr="Icon&#10;&#10;Description automatically generated">
            <a:extLst>
              <a:ext uri="{FF2B5EF4-FFF2-40B4-BE49-F238E27FC236}">
                <a16:creationId xmlns:a16="http://schemas.microsoft.com/office/drawing/2014/main" id="{A2DEFFD9-EDC4-A368-E24E-63175294768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70963" y="9331753"/>
            <a:ext cx="795434" cy="79543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4" y="-614245"/>
            <a:ext cx="4647105" cy="3285890"/>
          </a:xfrm>
          <a:prstGeom prst="rect">
            <a:avLst/>
          </a:prstGeom>
        </p:spPr>
      </p:pic>
      <p:sp>
        <p:nvSpPr>
          <p:cNvPr id="3" name="TextBox 3"/>
          <p:cNvSpPr txBox="1"/>
          <p:nvPr/>
        </p:nvSpPr>
        <p:spPr>
          <a:xfrm>
            <a:off x="346567" y="171441"/>
            <a:ext cx="5350256" cy="1958998"/>
          </a:xfrm>
          <a:prstGeom prst="rect">
            <a:avLst/>
          </a:prstGeom>
        </p:spPr>
        <p:txBody>
          <a:bodyPr lIns="0" tIns="0" rIns="0" bIns="0" rtlCol="0" anchor="t">
            <a:spAutoFit/>
          </a:bodyPr>
          <a:lstStyle/>
          <a:p>
            <a:pPr>
              <a:lnSpc>
                <a:spcPts val="7491"/>
              </a:lnSpc>
            </a:pPr>
            <a:r>
              <a:rPr lang="en-US" sz="5351" dirty="0">
                <a:solidFill>
                  <a:srgbClr val="0B8CA0"/>
                </a:solidFill>
                <a:latin typeface="Source Sans Pro"/>
              </a:rPr>
              <a:t>Platinum Award</a:t>
            </a:r>
          </a:p>
          <a:p>
            <a:pPr algn="just">
              <a:lnSpc>
                <a:spcPts val="8331"/>
              </a:lnSpc>
            </a:pPr>
            <a:r>
              <a:rPr lang="en-US" sz="5951" dirty="0">
                <a:solidFill>
                  <a:srgbClr val="02426A"/>
                </a:solidFill>
                <a:latin typeface="Source Sans Pro Bold"/>
              </a:rPr>
              <a:t>Step 1: Science</a:t>
            </a:r>
          </a:p>
        </p:txBody>
      </p:sp>
      <p:sp>
        <p:nvSpPr>
          <p:cNvPr id="4" name="TextBox 4"/>
          <p:cNvSpPr txBox="1"/>
          <p:nvPr/>
        </p:nvSpPr>
        <p:spPr>
          <a:xfrm>
            <a:off x="5696822" y="1245848"/>
            <a:ext cx="8639037" cy="841192"/>
          </a:xfrm>
          <a:prstGeom prst="rect">
            <a:avLst/>
          </a:prstGeom>
        </p:spPr>
        <p:txBody>
          <a:bodyPr wrap="square" lIns="0" tIns="0" rIns="0" bIns="0" rtlCol="0" anchor="t">
            <a:spAutoFit/>
          </a:bodyPr>
          <a:lstStyle/>
          <a:p>
            <a:pPr algn="ctr">
              <a:lnSpc>
                <a:spcPts val="7280"/>
              </a:lnSpc>
            </a:pPr>
            <a:r>
              <a:rPr lang="en-US" sz="4200" i="1" dirty="0">
                <a:solidFill>
                  <a:srgbClr val="CD0158"/>
                </a:solidFill>
                <a:latin typeface="Open Sans Italics"/>
              </a:rPr>
              <a:t>Environmental Awareness and Care</a:t>
            </a:r>
          </a:p>
        </p:txBody>
      </p:sp>
      <p:sp>
        <p:nvSpPr>
          <p:cNvPr id="5" name="Text Placeholder 4">
            <a:extLst>
              <a:ext uri="{FF2B5EF4-FFF2-40B4-BE49-F238E27FC236}">
                <a16:creationId xmlns:a16="http://schemas.microsoft.com/office/drawing/2014/main" id="{297DD9F9-6EDC-F8A2-25A8-516AA7278EF0}"/>
              </a:ext>
            </a:extLst>
          </p:cNvPr>
          <p:cNvSpPr txBox="1">
            <a:spLocks/>
          </p:cNvSpPr>
          <p:nvPr/>
        </p:nvSpPr>
        <p:spPr>
          <a:xfrm>
            <a:off x="838200" y="2361283"/>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IE" sz="3000" i="1" dirty="0">
                <a:solidFill>
                  <a:schemeClr val="tx1">
                    <a:lumMod val="50000"/>
                    <a:lumOff val="50000"/>
                  </a:schemeClr>
                </a:solidFill>
                <a:latin typeface="+mj-lt"/>
              </a:rPr>
              <a:t>Provide evidence (e.g. photos or videos) of student’s hands-on investigation for the Environmental Awareness and Care strand and clearly label. Add new slides where appropriate. </a:t>
            </a:r>
          </a:p>
        </p:txBody>
      </p:sp>
      <p:sp>
        <p:nvSpPr>
          <p:cNvPr id="6" name="Text Placeholder 4">
            <a:extLst>
              <a:ext uri="{FF2B5EF4-FFF2-40B4-BE49-F238E27FC236}">
                <a16:creationId xmlns:a16="http://schemas.microsoft.com/office/drawing/2014/main" id="{42B9D111-B3A6-3766-0842-B66C260FA75D}"/>
              </a:ext>
            </a:extLst>
          </p:cNvPr>
          <p:cNvSpPr txBox="1">
            <a:spLocks/>
          </p:cNvSpPr>
          <p:nvPr/>
        </p:nvSpPr>
        <p:spPr>
          <a:xfrm>
            <a:off x="838200" y="9044618"/>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45">
              <a:spcBef>
                <a:spcPts val="1001"/>
              </a:spcBef>
              <a:buNone/>
              <a:defRPr/>
            </a:pPr>
            <a:r>
              <a:rPr lang="en-GB" sz="3000" b="1" i="1" dirty="0">
                <a:solidFill>
                  <a:srgbClr val="E7E6E6">
                    <a:lumMod val="50000"/>
                  </a:srgbClr>
                </a:solidFill>
                <a:latin typeface="Calibri Light" panose="020F0302020204030204"/>
              </a:rPr>
              <a:t>Label</a:t>
            </a:r>
            <a:endParaRPr lang="en-IE" sz="3000" dirty="0">
              <a:solidFill>
                <a:prstClr val="black"/>
              </a:solidFill>
              <a:latin typeface="Calibri" panose="020F0502020204030204"/>
            </a:endParaRPr>
          </a:p>
        </p:txBody>
      </p:sp>
      <p:pic>
        <p:nvPicPr>
          <p:cNvPr id="8" name="Picture 7" descr="Logo&#10;&#10;Description automatically generated">
            <a:extLst>
              <a:ext uri="{FF2B5EF4-FFF2-40B4-BE49-F238E27FC236}">
                <a16:creationId xmlns:a16="http://schemas.microsoft.com/office/drawing/2014/main" id="{901B58C6-3DB8-7BDE-85B2-92194340FA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42166" y="9331753"/>
            <a:ext cx="801293" cy="80129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4" y="-614245"/>
            <a:ext cx="4647105" cy="3285890"/>
          </a:xfrm>
          <a:prstGeom prst="rect">
            <a:avLst/>
          </a:prstGeom>
        </p:spPr>
      </p:pic>
      <p:sp>
        <p:nvSpPr>
          <p:cNvPr id="3" name="TextBox 3"/>
          <p:cNvSpPr txBox="1"/>
          <p:nvPr/>
        </p:nvSpPr>
        <p:spPr>
          <a:xfrm>
            <a:off x="346567" y="171441"/>
            <a:ext cx="5350256" cy="1958998"/>
          </a:xfrm>
          <a:prstGeom prst="rect">
            <a:avLst/>
          </a:prstGeom>
        </p:spPr>
        <p:txBody>
          <a:bodyPr lIns="0" tIns="0" rIns="0" bIns="0" rtlCol="0" anchor="t">
            <a:spAutoFit/>
          </a:bodyPr>
          <a:lstStyle/>
          <a:p>
            <a:pPr>
              <a:lnSpc>
                <a:spcPts val="7491"/>
              </a:lnSpc>
            </a:pPr>
            <a:r>
              <a:rPr lang="en-US" sz="5351" dirty="0">
                <a:solidFill>
                  <a:srgbClr val="0B8CA0"/>
                </a:solidFill>
                <a:latin typeface="Source Sans Pro"/>
              </a:rPr>
              <a:t>Platinum Award</a:t>
            </a:r>
          </a:p>
          <a:p>
            <a:pPr algn="just">
              <a:lnSpc>
                <a:spcPts val="8331"/>
              </a:lnSpc>
            </a:pPr>
            <a:r>
              <a:rPr lang="en-US" sz="5951" dirty="0">
                <a:solidFill>
                  <a:srgbClr val="02426A"/>
                </a:solidFill>
                <a:latin typeface="Source Sans Pro Bold"/>
              </a:rPr>
              <a:t>Step 1: Science</a:t>
            </a:r>
          </a:p>
        </p:txBody>
      </p:sp>
      <p:sp>
        <p:nvSpPr>
          <p:cNvPr id="4" name="TextBox 4"/>
          <p:cNvSpPr txBox="1"/>
          <p:nvPr/>
        </p:nvSpPr>
        <p:spPr>
          <a:xfrm>
            <a:off x="5696821" y="1245848"/>
            <a:ext cx="5051777" cy="841192"/>
          </a:xfrm>
          <a:prstGeom prst="rect">
            <a:avLst/>
          </a:prstGeom>
        </p:spPr>
        <p:txBody>
          <a:bodyPr wrap="square" lIns="0" tIns="0" rIns="0" bIns="0" rtlCol="0" anchor="t">
            <a:spAutoFit/>
          </a:bodyPr>
          <a:lstStyle/>
          <a:p>
            <a:pPr algn="ctr">
              <a:lnSpc>
                <a:spcPts val="7280"/>
              </a:lnSpc>
            </a:pPr>
            <a:r>
              <a:rPr lang="en-US" sz="4200" i="1" dirty="0">
                <a:solidFill>
                  <a:srgbClr val="CD0158"/>
                </a:solidFill>
                <a:latin typeface="Open Sans Italics"/>
              </a:rPr>
              <a:t>Science Activity 1</a:t>
            </a:r>
          </a:p>
        </p:txBody>
      </p:sp>
      <p:sp>
        <p:nvSpPr>
          <p:cNvPr id="5" name="Text Placeholder 4">
            <a:extLst>
              <a:ext uri="{FF2B5EF4-FFF2-40B4-BE49-F238E27FC236}">
                <a16:creationId xmlns:a16="http://schemas.microsoft.com/office/drawing/2014/main" id="{297DD9F9-6EDC-F8A2-25A8-516AA7278EF0}"/>
              </a:ext>
            </a:extLst>
          </p:cNvPr>
          <p:cNvSpPr txBox="1">
            <a:spLocks/>
          </p:cNvSpPr>
          <p:nvPr/>
        </p:nvSpPr>
        <p:spPr>
          <a:xfrm>
            <a:off x="838200" y="2361283"/>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000" i="1" dirty="0">
                <a:solidFill>
                  <a:schemeClr val="tx1">
                    <a:lumMod val="50000"/>
                    <a:lumOff val="50000"/>
                  </a:schemeClr>
                </a:solidFill>
                <a:latin typeface="+mj-lt"/>
              </a:rPr>
              <a:t>Provide evidence (e.g. photos or video) for the first of two science activities that the school participated in. Please label clearly. </a:t>
            </a:r>
            <a:endParaRPr lang="en-IE" sz="3000" dirty="0">
              <a:solidFill>
                <a:schemeClr val="tx1">
                  <a:lumMod val="50000"/>
                  <a:lumOff val="50000"/>
                </a:schemeClr>
              </a:solidFill>
            </a:endParaRPr>
          </a:p>
        </p:txBody>
      </p:sp>
      <p:sp>
        <p:nvSpPr>
          <p:cNvPr id="6" name="Text Placeholder 4">
            <a:extLst>
              <a:ext uri="{FF2B5EF4-FFF2-40B4-BE49-F238E27FC236}">
                <a16:creationId xmlns:a16="http://schemas.microsoft.com/office/drawing/2014/main" id="{42B9D111-B3A6-3766-0842-B66C260FA75D}"/>
              </a:ext>
            </a:extLst>
          </p:cNvPr>
          <p:cNvSpPr txBox="1">
            <a:spLocks/>
          </p:cNvSpPr>
          <p:nvPr/>
        </p:nvSpPr>
        <p:spPr>
          <a:xfrm>
            <a:off x="838200" y="9044618"/>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45">
              <a:spcBef>
                <a:spcPts val="1001"/>
              </a:spcBef>
              <a:buNone/>
              <a:defRPr/>
            </a:pPr>
            <a:r>
              <a:rPr lang="en-GB" sz="3000" b="1" i="1" dirty="0">
                <a:solidFill>
                  <a:srgbClr val="E7E6E6">
                    <a:lumMod val="50000"/>
                  </a:srgbClr>
                </a:solidFill>
                <a:latin typeface="Calibri Light" panose="020F0302020204030204"/>
              </a:rPr>
              <a:t>Label</a:t>
            </a:r>
            <a:endParaRPr lang="en-IE" sz="3000" dirty="0">
              <a:solidFill>
                <a:prstClr val="black"/>
              </a:solidFill>
              <a:latin typeface="Calibri" panose="020F0502020204030204"/>
            </a:endParaRPr>
          </a:p>
        </p:txBody>
      </p:sp>
      <p:pic>
        <p:nvPicPr>
          <p:cNvPr id="8" name="Picture 7" descr="Icon&#10;&#10;Description automatically generated">
            <a:extLst>
              <a:ext uri="{FF2B5EF4-FFF2-40B4-BE49-F238E27FC236}">
                <a16:creationId xmlns:a16="http://schemas.microsoft.com/office/drawing/2014/main" id="{21D63363-83A6-877D-265D-940E3872F8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26642" y="9335277"/>
            <a:ext cx="769776" cy="769776"/>
          </a:xfrm>
          <a:prstGeom prst="rect">
            <a:avLst/>
          </a:prstGeom>
        </p:spPr>
      </p:pic>
    </p:spTree>
    <p:extLst>
      <p:ext uri="{BB962C8B-B14F-4D97-AF65-F5344CB8AC3E}">
        <p14:creationId xmlns:p14="http://schemas.microsoft.com/office/powerpoint/2010/main" val="25523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4" y="-614245"/>
            <a:ext cx="4647105" cy="3285890"/>
          </a:xfrm>
          <a:prstGeom prst="rect">
            <a:avLst/>
          </a:prstGeom>
        </p:spPr>
      </p:pic>
      <p:sp>
        <p:nvSpPr>
          <p:cNvPr id="3" name="TextBox 3"/>
          <p:cNvSpPr txBox="1"/>
          <p:nvPr/>
        </p:nvSpPr>
        <p:spPr>
          <a:xfrm>
            <a:off x="346567" y="171441"/>
            <a:ext cx="5350256" cy="1958998"/>
          </a:xfrm>
          <a:prstGeom prst="rect">
            <a:avLst/>
          </a:prstGeom>
        </p:spPr>
        <p:txBody>
          <a:bodyPr lIns="0" tIns="0" rIns="0" bIns="0" rtlCol="0" anchor="t">
            <a:spAutoFit/>
          </a:bodyPr>
          <a:lstStyle/>
          <a:p>
            <a:pPr>
              <a:lnSpc>
                <a:spcPts val="7491"/>
              </a:lnSpc>
            </a:pPr>
            <a:r>
              <a:rPr lang="en-US" sz="5351" dirty="0">
                <a:solidFill>
                  <a:srgbClr val="0B8CA0"/>
                </a:solidFill>
                <a:latin typeface="Source Sans Pro"/>
              </a:rPr>
              <a:t>Platinum Award</a:t>
            </a:r>
          </a:p>
          <a:p>
            <a:pPr algn="just">
              <a:lnSpc>
                <a:spcPts val="8331"/>
              </a:lnSpc>
            </a:pPr>
            <a:r>
              <a:rPr lang="en-US" sz="5951" dirty="0">
                <a:solidFill>
                  <a:srgbClr val="02426A"/>
                </a:solidFill>
                <a:latin typeface="Source Sans Pro Bold"/>
              </a:rPr>
              <a:t>Step 1: Science</a:t>
            </a:r>
          </a:p>
        </p:txBody>
      </p:sp>
      <p:sp>
        <p:nvSpPr>
          <p:cNvPr id="4" name="TextBox 4"/>
          <p:cNvSpPr txBox="1"/>
          <p:nvPr/>
        </p:nvSpPr>
        <p:spPr>
          <a:xfrm>
            <a:off x="5696821" y="1245848"/>
            <a:ext cx="5051777" cy="841192"/>
          </a:xfrm>
          <a:prstGeom prst="rect">
            <a:avLst/>
          </a:prstGeom>
        </p:spPr>
        <p:txBody>
          <a:bodyPr wrap="square" lIns="0" tIns="0" rIns="0" bIns="0" rtlCol="0" anchor="t">
            <a:spAutoFit/>
          </a:bodyPr>
          <a:lstStyle/>
          <a:p>
            <a:pPr algn="ctr">
              <a:lnSpc>
                <a:spcPts val="7280"/>
              </a:lnSpc>
            </a:pPr>
            <a:r>
              <a:rPr lang="en-US" sz="4200" i="1" dirty="0">
                <a:solidFill>
                  <a:srgbClr val="CD0158"/>
                </a:solidFill>
                <a:latin typeface="Open Sans Italics"/>
              </a:rPr>
              <a:t>Science Activity 2</a:t>
            </a:r>
          </a:p>
        </p:txBody>
      </p:sp>
      <p:sp>
        <p:nvSpPr>
          <p:cNvPr id="5" name="Text Placeholder 4">
            <a:extLst>
              <a:ext uri="{FF2B5EF4-FFF2-40B4-BE49-F238E27FC236}">
                <a16:creationId xmlns:a16="http://schemas.microsoft.com/office/drawing/2014/main" id="{297DD9F9-6EDC-F8A2-25A8-516AA7278EF0}"/>
              </a:ext>
            </a:extLst>
          </p:cNvPr>
          <p:cNvSpPr txBox="1">
            <a:spLocks/>
          </p:cNvSpPr>
          <p:nvPr/>
        </p:nvSpPr>
        <p:spPr>
          <a:xfrm>
            <a:off x="838200" y="2361283"/>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000" i="1" dirty="0">
                <a:solidFill>
                  <a:schemeClr val="tx1">
                    <a:lumMod val="50000"/>
                    <a:lumOff val="50000"/>
                  </a:schemeClr>
                </a:solidFill>
                <a:latin typeface="+mj-lt"/>
              </a:rPr>
              <a:t>Provide evidence (e.g. photos or video) for the second of two science activities that the school participated in. Please label clearly. </a:t>
            </a:r>
          </a:p>
        </p:txBody>
      </p:sp>
      <p:sp>
        <p:nvSpPr>
          <p:cNvPr id="6" name="Text Placeholder 4">
            <a:extLst>
              <a:ext uri="{FF2B5EF4-FFF2-40B4-BE49-F238E27FC236}">
                <a16:creationId xmlns:a16="http://schemas.microsoft.com/office/drawing/2014/main" id="{42B9D111-B3A6-3766-0842-B66C260FA75D}"/>
              </a:ext>
            </a:extLst>
          </p:cNvPr>
          <p:cNvSpPr txBox="1">
            <a:spLocks/>
          </p:cNvSpPr>
          <p:nvPr/>
        </p:nvSpPr>
        <p:spPr>
          <a:xfrm>
            <a:off x="838200" y="9044618"/>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45">
              <a:spcBef>
                <a:spcPts val="1001"/>
              </a:spcBef>
              <a:buNone/>
              <a:defRPr/>
            </a:pPr>
            <a:r>
              <a:rPr lang="en-GB" sz="3000" b="1" i="1" dirty="0">
                <a:solidFill>
                  <a:srgbClr val="E7E6E6">
                    <a:lumMod val="50000"/>
                  </a:srgbClr>
                </a:solidFill>
                <a:latin typeface="Calibri Light" panose="020F0302020204030204"/>
              </a:rPr>
              <a:t>Label</a:t>
            </a:r>
            <a:endParaRPr lang="en-IE" sz="3000" dirty="0">
              <a:solidFill>
                <a:prstClr val="black"/>
              </a:solidFill>
              <a:latin typeface="Calibri" panose="020F0502020204030204"/>
            </a:endParaRPr>
          </a:p>
        </p:txBody>
      </p:sp>
      <p:pic>
        <p:nvPicPr>
          <p:cNvPr id="7" name="Picture 6" descr="Icon&#10;&#10;Description automatically generated">
            <a:extLst>
              <a:ext uri="{FF2B5EF4-FFF2-40B4-BE49-F238E27FC236}">
                <a16:creationId xmlns:a16="http://schemas.microsoft.com/office/drawing/2014/main" id="{F4E63963-C874-4A73-95F0-AD67ACEFCC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26642" y="9335277"/>
            <a:ext cx="769776" cy="769776"/>
          </a:xfrm>
          <a:prstGeom prst="rect">
            <a:avLst/>
          </a:prstGeom>
        </p:spPr>
      </p:pic>
    </p:spTree>
    <p:extLst>
      <p:ext uri="{BB962C8B-B14F-4D97-AF65-F5344CB8AC3E}">
        <p14:creationId xmlns:p14="http://schemas.microsoft.com/office/powerpoint/2010/main" val="3525240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D0158"/>
        </a:solidFill>
        <a:effectLst/>
      </p:bgPr>
    </p:bg>
    <p:spTree>
      <p:nvGrpSpPr>
        <p:cNvPr id="1" name=""/>
        <p:cNvGrpSpPr/>
        <p:nvPr/>
      </p:nvGrpSpPr>
      <p:grpSpPr>
        <a:xfrm>
          <a:off x="0" y="0"/>
          <a:ext cx="0" cy="0"/>
          <a:chOff x="0" y="0"/>
          <a:chExt cx="0" cy="0"/>
        </a:xfrm>
      </p:grpSpPr>
      <p:grpSp>
        <p:nvGrpSpPr>
          <p:cNvPr id="2" name="Group 2"/>
          <p:cNvGrpSpPr/>
          <p:nvPr/>
        </p:nvGrpSpPr>
        <p:grpSpPr>
          <a:xfrm>
            <a:off x="177016" y="238003"/>
            <a:ext cx="3951341" cy="3478968"/>
            <a:chOff x="0" y="0"/>
            <a:chExt cx="5268455" cy="4638624"/>
          </a:xfrm>
        </p:grpSpPr>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36747"/>
            <a:stretch>
              <a:fillRect/>
            </a:stretch>
          </p:blipFill>
          <p:spPr>
            <a:xfrm>
              <a:off x="0" y="0"/>
              <a:ext cx="5268455" cy="2082320"/>
            </a:xfrm>
            <a:prstGeom prst="rect">
              <a:avLst/>
            </a:prstGeom>
          </p:spPr>
        </p:pic>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36747"/>
            <a:stretch>
              <a:fillRect/>
            </a:stretch>
          </p:blipFill>
          <p:spPr>
            <a:xfrm>
              <a:off x="0" y="2556304"/>
              <a:ext cx="5268455" cy="2082320"/>
            </a:xfrm>
            <a:prstGeom prst="rect">
              <a:avLst/>
            </a:prstGeom>
          </p:spPr>
        </p:pic>
      </p:grpSp>
      <p:grpSp>
        <p:nvGrpSpPr>
          <p:cNvPr id="5" name="Group 5"/>
          <p:cNvGrpSpPr>
            <a:grpSpLocks noChangeAspect="1"/>
          </p:cNvGrpSpPr>
          <p:nvPr/>
        </p:nvGrpSpPr>
        <p:grpSpPr>
          <a:xfrm>
            <a:off x="2630439" y="0"/>
            <a:ext cx="5143500" cy="10287000"/>
            <a:chOff x="0" y="0"/>
            <a:chExt cx="3331210" cy="6662420"/>
          </a:xfrm>
        </p:grpSpPr>
        <p:sp>
          <p:nvSpPr>
            <p:cNvPr id="6" name="Freeform 6"/>
            <p:cNvSpPr/>
            <p:nvPr/>
          </p:nvSpPr>
          <p:spPr>
            <a:xfrm>
              <a:off x="0" y="0"/>
              <a:ext cx="3331210" cy="6662420"/>
            </a:xfrm>
            <a:custGeom>
              <a:avLst/>
              <a:gdLst/>
              <a:ahLst/>
              <a:cxnLst/>
              <a:rect l="l" t="t" r="r" b="b"/>
              <a:pathLst>
                <a:path w="3331210" h="6662420">
                  <a:moveTo>
                    <a:pt x="3331210" y="3331210"/>
                  </a:moveTo>
                  <a:lnTo>
                    <a:pt x="3331210" y="6662420"/>
                  </a:lnTo>
                  <a:cubicBezTo>
                    <a:pt x="1490980" y="6662420"/>
                    <a:pt x="0" y="5170170"/>
                    <a:pt x="0" y="3331210"/>
                  </a:cubicBezTo>
                  <a:cubicBezTo>
                    <a:pt x="0" y="1492250"/>
                    <a:pt x="1490980" y="0"/>
                    <a:pt x="3331210" y="0"/>
                  </a:cubicBezTo>
                  <a:lnTo>
                    <a:pt x="3331210" y="3331210"/>
                  </a:lnTo>
                  <a:close/>
                </a:path>
              </a:pathLst>
            </a:custGeom>
            <a:blipFill>
              <a:blip r:embed="rId4"/>
              <a:stretch>
                <a:fillRect l="-100000" r="-100000"/>
              </a:stretch>
            </a:blipFill>
          </p:spPr>
          <p:txBody>
            <a:bodyPr/>
            <a:lstStyle/>
            <a:p>
              <a:endParaRPr lang="en-IE"/>
            </a:p>
          </p:txBody>
        </p:sp>
      </p:grpSp>
      <p:pic>
        <p:nvPicPr>
          <p:cNvPr id="7" name="Picture 7"/>
          <p:cNvPicPr>
            <a:picLocks noChangeAspect="1"/>
          </p:cNvPicPr>
          <p:nvPr/>
        </p:nvPicPr>
        <p:blipFill>
          <a:blip r:embed="rId5"/>
          <a:srcRect/>
          <a:stretch>
            <a:fillRect/>
          </a:stretch>
        </p:blipFill>
        <p:spPr>
          <a:xfrm>
            <a:off x="12090526" y="6519114"/>
            <a:ext cx="6197474" cy="4382131"/>
          </a:xfrm>
          <a:prstGeom prst="rect">
            <a:avLst/>
          </a:prstGeom>
        </p:spPr>
      </p:pic>
      <p:pic>
        <p:nvPicPr>
          <p:cNvPr id="8" name="Picture 8"/>
          <p:cNvPicPr>
            <a:picLocks noChangeAspect="1"/>
          </p:cNvPicPr>
          <p:nvPr/>
        </p:nvPicPr>
        <p:blipFill>
          <a:blip r:embed="rId6"/>
          <a:srcRect/>
          <a:stretch>
            <a:fillRect/>
          </a:stretch>
        </p:blipFill>
        <p:spPr>
          <a:xfrm>
            <a:off x="13234655" y="3009545"/>
            <a:ext cx="2751503" cy="2750356"/>
          </a:xfrm>
          <a:prstGeom prst="rect">
            <a:avLst/>
          </a:prstGeom>
        </p:spPr>
      </p:pic>
      <p:pic>
        <p:nvPicPr>
          <p:cNvPr id="9" name="Picture 9"/>
          <p:cNvPicPr>
            <a:picLocks noChangeAspect="1"/>
          </p:cNvPicPr>
          <p:nvPr/>
        </p:nvPicPr>
        <p:blipFill>
          <a:blip r:embed="rId7"/>
          <a:srcRect/>
          <a:stretch>
            <a:fillRect/>
          </a:stretch>
        </p:blipFill>
        <p:spPr>
          <a:xfrm>
            <a:off x="9690404" y="3716971"/>
            <a:ext cx="3253765" cy="3253765"/>
          </a:xfrm>
          <a:prstGeom prst="rect">
            <a:avLst/>
          </a:prstGeom>
        </p:spPr>
      </p:pic>
      <p:pic>
        <p:nvPicPr>
          <p:cNvPr id="10" name="Picture 10"/>
          <p:cNvPicPr>
            <a:picLocks noChangeAspect="1"/>
          </p:cNvPicPr>
          <p:nvPr/>
        </p:nvPicPr>
        <p:blipFill>
          <a:blip r:embed="rId8">
            <a:alphaModFix amt="53000"/>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6788270" y="7296741"/>
            <a:ext cx="4711460" cy="2826876"/>
          </a:xfrm>
          <a:prstGeom prst="rect">
            <a:avLst/>
          </a:prstGeom>
        </p:spPr>
      </p:pic>
      <p:sp>
        <p:nvSpPr>
          <p:cNvPr id="11" name="TextBox 11"/>
          <p:cNvSpPr txBox="1"/>
          <p:nvPr/>
        </p:nvSpPr>
        <p:spPr>
          <a:xfrm>
            <a:off x="8147513" y="1466495"/>
            <a:ext cx="9593312" cy="1543050"/>
          </a:xfrm>
          <a:prstGeom prst="rect">
            <a:avLst/>
          </a:prstGeom>
        </p:spPr>
        <p:txBody>
          <a:bodyPr lIns="0" tIns="0" rIns="0" bIns="0" rtlCol="0" anchor="t">
            <a:spAutoFit/>
          </a:bodyPr>
          <a:lstStyle/>
          <a:p>
            <a:pPr algn="ctr">
              <a:lnSpc>
                <a:spcPts val="12599"/>
              </a:lnSpc>
            </a:pPr>
            <a:r>
              <a:rPr lang="en-US" sz="9000">
                <a:solidFill>
                  <a:srgbClr val="FFFFFF"/>
                </a:solidFill>
                <a:latin typeface="Source Sans Pro Bold"/>
              </a:rPr>
              <a:t>Step 2: Technology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4" y="-614245"/>
            <a:ext cx="4647105" cy="3285890"/>
          </a:xfrm>
          <a:prstGeom prst="rect">
            <a:avLst/>
          </a:prstGeom>
        </p:spPr>
      </p:pic>
      <p:sp>
        <p:nvSpPr>
          <p:cNvPr id="3" name="TextBox 3"/>
          <p:cNvSpPr txBox="1"/>
          <p:nvPr/>
        </p:nvSpPr>
        <p:spPr>
          <a:xfrm>
            <a:off x="346567" y="171441"/>
            <a:ext cx="7866356" cy="1958998"/>
          </a:xfrm>
          <a:prstGeom prst="rect">
            <a:avLst/>
          </a:prstGeom>
        </p:spPr>
        <p:txBody>
          <a:bodyPr lIns="0" tIns="0" rIns="0" bIns="0" rtlCol="0" anchor="t">
            <a:spAutoFit/>
          </a:bodyPr>
          <a:lstStyle/>
          <a:p>
            <a:pPr>
              <a:lnSpc>
                <a:spcPts val="7491"/>
              </a:lnSpc>
            </a:pPr>
            <a:r>
              <a:rPr lang="en-US" sz="5351" dirty="0">
                <a:solidFill>
                  <a:srgbClr val="0B8CA0"/>
                </a:solidFill>
                <a:latin typeface="Source Sans Pro"/>
              </a:rPr>
              <a:t>Platinum Award</a:t>
            </a:r>
          </a:p>
          <a:p>
            <a:pPr algn="just">
              <a:lnSpc>
                <a:spcPts val="8331"/>
              </a:lnSpc>
            </a:pPr>
            <a:r>
              <a:rPr lang="en-US" sz="5951" dirty="0">
                <a:solidFill>
                  <a:srgbClr val="02426A"/>
                </a:solidFill>
                <a:latin typeface="Source Sans Pro Bold"/>
              </a:rPr>
              <a:t>Step 2: Technology</a:t>
            </a:r>
          </a:p>
        </p:txBody>
      </p:sp>
      <p:sp>
        <p:nvSpPr>
          <p:cNvPr id="4" name="Text Placeholder 4">
            <a:extLst>
              <a:ext uri="{FF2B5EF4-FFF2-40B4-BE49-F238E27FC236}">
                <a16:creationId xmlns:a16="http://schemas.microsoft.com/office/drawing/2014/main" id="{AC7A4733-E81D-AE25-D0A8-259B1CE764FE}"/>
              </a:ext>
            </a:extLst>
          </p:cNvPr>
          <p:cNvSpPr txBox="1">
            <a:spLocks/>
          </p:cNvSpPr>
          <p:nvPr/>
        </p:nvSpPr>
        <p:spPr>
          <a:xfrm>
            <a:off x="838200" y="2361283"/>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000" i="1" dirty="0">
                <a:solidFill>
                  <a:schemeClr val="tx1">
                    <a:lumMod val="50000"/>
                    <a:lumOff val="50000"/>
                  </a:schemeClr>
                </a:solidFill>
                <a:latin typeface="+mj-lt"/>
              </a:rPr>
              <a:t>Provide evidence for the first example of </a:t>
            </a:r>
            <a:r>
              <a:rPr lang="en-GB" sz="3000" i="1" u="sng" dirty="0">
                <a:solidFill>
                  <a:schemeClr val="tx1">
                    <a:lumMod val="50000"/>
                    <a:lumOff val="50000"/>
                  </a:schemeClr>
                </a:solidFill>
                <a:latin typeface="+mj-lt"/>
              </a:rPr>
              <a:t>the learners </a:t>
            </a:r>
            <a:r>
              <a:rPr lang="en-GB" sz="3000" i="1" dirty="0">
                <a:solidFill>
                  <a:schemeClr val="tx1">
                    <a:lumMod val="50000"/>
                    <a:lumOff val="50000"/>
                  </a:schemeClr>
                </a:solidFill>
                <a:latin typeface="+mj-lt"/>
              </a:rPr>
              <a:t>using technology for any subject and label clearly. By technology we are referring to the use of Information Communications Technologies (ICT), coding or robotics.</a:t>
            </a:r>
            <a:endParaRPr lang="en-IE" sz="3000" dirty="0">
              <a:solidFill>
                <a:schemeClr val="tx1">
                  <a:lumMod val="50000"/>
                  <a:lumOff val="50000"/>
                </a:schemeClr>
              </a:solidFill>
            </a:endParaRPr>
          </a:p>
        </p:txBody>
      </p:sp>
      <p:sp>
        <p:nvSpPr>
          <p:cNvPr id="5" name="Text Placeholder 4">
            <a:extLst>
              <a:ext uri="{FF2B5EF4-FFF2-40B4-BE49-F238E27FC236}">
                <a16:creationId xmlns:a16="http://schemas.microsoft.com/office/drawing/2014/main" id="{22A8F1B8-96DA-764E-1C5F-CF8AB5F31AF7}"/>
              </a:ext>
            </a:extLst>
          </p:cNvPr>
          <p:cNvSpPr txBox="1">
            <a:spLocks/>
          </p:cNvSpPr>
          <p:nvPr/>
        </p:nvSpPr>
        <p:spPr>
          <a:xfrm>
            <a:off x="838200" y="9044618"/>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45">
              <a:spcBef>
                <a:spcPts val="1001"/>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7" name="Picture 6" descr="Icon&#10;&#10;Description automatically generated">
            <a:extLst>
              <a:ext uri="{FF2B5EF4-FFF2-40B4-BE49-F238E27FC236}">
                <a16:creationId xmlns:a16="http://schemas.microsoft.com/office/drawing/2014/main" id="{0C004083-7794-6148-8340-4A2D31DC65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30335" y="9331752"/>
            <a:ext cx="773301" cy="773301"/>
          </a:xfrm>
          <a:prstGeom prst="rect">
            <a:avLst/>
          </a:prstGeom>
        </p:spPr>
      </p:pic>
      <p:sp>
        <p:nvSpPr>
          <p:cNvPr id="13" name="TextBox 12">
            <a:extLst>
              <a:ext uri="{FF2B5EF4-FFF2-40B4-BE49-F238E27FC236}">
                <a16:creationId xmlns:a16="http://schemas.microsoft.com/office/drawing/2014/main" id="{EE224306-86B3-4A6F-B671-37B62C013DD2}"/>
              </a:ext>
            </a:extLst>
          </p:cNvPr>
          <p:cNvSpPr txBox="1"/>
          <p:nvPr/>
        </p:nvSpPr>
        <p:spPr>
          <a:xfrm>
            <a:off x="6324600" y="1265968"/>
            <a:ext cx="6920344" cy="993092"/>
          </a:xfrm>
          <a:prstGeom prst="rect">
            <a:avLst/>
          </a:prstGeom>
          <a:noFill/>
        </p:spPr>
        <p:txBody>
          <a:bodyPr wrap="square">
            <a:spAutoFit/>
          </a:bodyPr>
          <a:lstStyle/>
          <a:p>
            <a:pPr algn="ctr">
              <a:lnSpc>
                <a:spcPts val="7280"/>
              </a:lnSpc>
            </a:pPr>
            <a:r>
              <a:rPr lang="en-US" sz="5950" i="1" dirty="0">
                <a:solidFill>
                  <a:srgbClr val="CD0158"/>
                </a:solidFill>
                <a:latin typeface="Open Sans Italics"/>
              </a:rPr>
              <a:t>First Activity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4" y="-614245"/>
            <a:ext cx="4647105" cy="3285890"/>
          </a:xfrm>
          <a:prstGeom prst="rect">
            <a:avLst/>
          </a:prstGeom>
        </p:spPr>
      </p:pic>
      <p:sp>
        <p:nvSpPr>
          <p:cNvPr id="3" name="TextBox 3"/>
          <p:cNvSpPr txBox="1"/>
          <p:nvPr/>
        </p:nvSpPr>
        <p:spPr>
          <a:xfrm>
            <a:off x="346567" y="171441"/>
            <a:ext cx="7866356" cy="1958998"/>
          </a:xfrm>
          <a:prstGeom prst="rect">
            <a:avLst/>
          </a:prstGeom>
        </p:spPr>
        <p:txBody>
          <a:bodyPr lIns="0" tIns="0" rIns="0" bIns="0" rtlCol="0" anchor="t">
            <a:spAutoFit/>
          </a:bodyPr>
          <a:lstStyle/>
          <a:p>
            <a:pPr>
              <a:lnSpc>
                <a:spcPts val="7491"/>
              </a:lnSpc>
            </a:pPr>
            <a:r>
              <a:rPr lang="en-US" sz="5351" dirty="0">
                <a:solidFill>
                  <a:srgbClr val="0B8CA0"/>
                </a:solidFill>
                <a:latin typeface="Source Sans Pro"/>
              </a:rPr>
              <a:t>Platinum Award</a:t>
            </a:r>
          </a:p>
          <a:p>
            <a:pPr algn="just">
              <a:lnSpc>
                <a:spcPts val="8331"/>
              </a:lnSpc>
            </a:pPr>
            <a:r>
              <a:rPr lang="en-US" sz="5951" dirty="0">
                <a:solidFill>
                  <a:srgbClr val="02426A"/>
                </a:solidFill>
                <a:latin typeface="Source Sans Pro Bold"/>
              </a:rPr>
              <a:t>Step 2: Technology</a:t>
            </a:r>
          </a:p>
        </p:txBody>
      </p:sp>
      <p:sp>
        <p:nvSpPr>
          <p:cNvPr id="4" name="Text Placeholder 4">
            <a:extLst>
              <a:ext uri="{FF2B5EF4-FFF2-40B4-BE49-F238E27FC236}">
                <a16:creationId xmlns:a16="http://schemas.microsoft.com/office/drawing/2014/main" id="{AC7A4733-E81D-AE25-D0A8-259B1CE764FE}"/>
              </a:ext>
            </a:extLst>
          </p:cNvPr>
          <p:cNvSpPr txBox="1">
            <a:spLocks/>
          </p:cNvSpPr>
          <p:nvPr/>
        </p:nvSpPr>
        <p:spPr>
          <a:xfrm>
            <a:off x="838200" y="2361283"/>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000" i="1" dirty="0">
                <a:solidFill>
                  <a:schemeClr val="tx1">
                    <a:lumMod val="50000"/>
                    <a:lumOff val="50000"/>
                  </a:schemeClr>
                </a:solidFill>
                <a:latin typeface="+mj-lt"/>
              </a:rPr>
              <a:t>Provide evidence for the second example of </a:t>
            </a:r>
            <a:r>
              <a:rPr lang="en-GB" sz="3000" i="1" u="sng" dirty="0">
                <a:solidFill>
                  <a:schemeClr val="tx1">
                    <a:lumMod val="50000"/>
                    <a:lumOff val="50000"/>
                  </a:schemeClr>
                </a:solidFill>
                <a:latin typeface="+mj-lt"/>
              </a:rPr>
              <a:t>the learners </a:t>
            </a:r>
            <a:r>
              <a:rPr lang="en-GB" sz="3000" i="1" dirty="0">
                <a:solidFill>
                  <a:schemeClr val="tx1">
                    <a:lumMod val="50000"/>
                    <a:lumOff val="50000"/>
                  </a:schemeClr>
                </a:solidFill>
                <a:latin typeface="+mj-lt"/>
              </a:rPr>
              <a:t>using technology for any subject and label clearly. By technology we are referring to the use of Information Communications Technologies (ICT), coding or robotics.</a:t>
            </a:r>
            <a:endParaRPr lang="en-IE" sz="3000" i="1" dirty="0">
              <a:solidFill>
                <a:schemeClr val="tx1">
                  <a:lumMod val="50000"/>
                  <a:lumOff val="50000"/>
                </a:schemeClr>
              </a:solidFill>
            </a:endParaRPr>
          </a:p>
        </p:txBody>
      </p:sp>
      <p:sp>
        <p:nvSpPr>
          <p:cNvPr id="5" name="Text Placeholder 4">
            <a:extLst>
              <a:ext uri="{FF2B5EF4-FFF2-40B4-BE49-F238E27FC236}">
                <a16:creationId xmlns:a16="http://schemas.microsoft.com/office/drawing/2014/main" id="{22A8F1B8-96DA-764E-1C5F-CF8AB5F31AF7}"/>
              </a:ext>
            </a:extLst>
          </p:cNvPr>
          <p:cNvSpPr txBox="1">
            <a:spLocks/>
          </p:cNvSpPr>
          <p:nvPr/>
        </p:nvSpPr>
        <p:spPr>
          <a:xfrm>
            <a:off x="838200" y="9044618"/>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45">
              <a:spcBef>
                <a:spcPts val="1001"/>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6" name="Picture 5" descr="Icon&#10;&#10;Description automatically generated">
            <a:extLst>
              <a:ext uri="{FF2B5EF4-FFF2-40B4-BE49-F238E27FC236}">
                <a16:creationId xmlns:a16="http://schemas.microsoft.com/office/drawing/2014/main" id="{8D6820D2-E962-4AA4-0793-4844D20373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30335" y="9331752"/>
            <a:ext cx="773301" cy="773301"/>
          </a:xfrm>
          <a:prstGeom prst="rect">
            <a:avLst/>
          </a:prstGeom>
        </p:spPr>
      </p:pic>
      <p:sp>
        <p:nvSpPr>
          <p:cNvPr id="10" name="TextBox 9">
            <a:extLst>
              <a:ext uri="{FF2B5EF4-FFF2-40B4-BE49-F238E27FC236}">
                <a16:creationId xmlns:a16="http://schemas.microsoft.com/office/drawing/2014/main" id="{AF6B48CB-F97D-5962-7766-3350DB4E4B59}"/>
              </a:ext>
            </a:extLst>
          </p:cNvPr>
          <p:cNvSpPr txBox="1"/>
          <p:nvPr/>
        </p:nvSpPr>
        <p:spPr>
          <a:xfrm>
            <a:off x="6691107" y="1253184"/>
            <a:ext cx="6767944" cy="991425"/>
          </a:xfrm>
          <a:prstGeom prst="rect">
            <a:avLst/>
          </a:prstGeom>
          <a:noFill/>
        </p:spPr>
        <p:txBody>
          <a:bodyPr wrap="square">
            <a:spAutoFit/>
          </a:bodyPr>
          <a:lstStyle/>
          <a:p>
            <a:pPr marL="0" marR="0" lvl="0" indent="0" algn="ctr" defTabSz="914400" rtl="0" eaLnBrk="1" fontAlgn="auto" latinLnBrk="0" hangingPunct="1">
              <a:lnSpc>
                <a:spcPts val="7280"/>
              </a:lnSpc>
              <a:spcBef>
                <a:spcPts val="0"/>
              </a:spcBef>
              <a:spcAft>
                <a:spcPts val="0"/>
              </a:spcAft>
              <a:buClrTx/>
              <a:buSzTx/>
              <a:buFontTx/>
              <a:buNone/>
              <a:tabLst/>
              <a:defRPr/>
            </a:pPr>
            <a:r>
              <a:rPr kumimoji="0" lang="en-US" sz="5950" b="0" i="1" u="none" strike="noStrike" kern="1200" cap="none" spc="0" normalizeH="0" baseline="0" noProof="0" dirty="0">
                <a:ln>
                  <a:noFill/>
                </a:ln>
                <a:solidFill>
                  <a:srgbClr val="CD0158"/>
                </a:solidFill>
                <a:effectLst/>
                <a:uLnTx/>
                <a:uFillTx/>
                <a:latin typeface="Open Sans Italics"/>
                <a:ea typeface="+mn-ea"/>
                <a:cs typeface="+mn-cs"/>
              </a:rPr>
              <a:t>Second Activity</a:t>
            </a:r>
          </a:p>
        </p:txBody>
      </p:sp>
    </p:spTree>
    <p:extLst>
      <p:ext uri="{BB962C8B-B14F-4D97-AF65-F5344CB8AC3E}">
        <p14:creationId xmlns:p14="http://schemas.microsoft.com/office/powerpoint/2010/main" val="478724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B8CA0"/>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rot="-1528963">
            <a:off x="3056847" y="2708639"/>
            <a:ext cx="12174305" cy="4869722"/>
            <a:chOff x="0" y="0"/>
            <a:chExt cx="6350000" cy="2540000"/>
          </a:xfrm>
        </p:grpSpPr>
        <p:sp>
          <p:nvSpPr>
            <p:cNvPr id="3" name="Freeform 3"/>
            <p:cNvSpPr/>
            <p:nvPr/>
          </p:nvSpPr>
          <p:spPr>
            <a:xfrm>
              <a:off x="0" y="0"/>
              <a:ext cx="6350000" cy="2540000"/>
            </a:xfrm>
            <a:custGeom>
              <a:avLst/>
              <a:gdLst/>
              <a:ahLst/>
              <a:cxnLst/>
              <a:rect l="l" t="t" r="r" b="b"/>
              <a:pathLst>
                <a:path w="6350000" h="254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blipFill>
              <a:blip r:embed="rId2"/>
              <a:stretch>
                <a:fillRect t="-33333" b="-33333"/>
              </a:stretch>
            </a:blipFill>
          </p:spPr>
          <p:txBody>
            <a:bodyPr/>
            <a:lstStyle/>
            <a:p>
              <a:endParaRPr lang="en-IE"/>
            </a:p>
          </p:txBody>
        </p:sp>
        <p:sp>
          <p:nvSpPr>
            <p:cNvPr id="4" name="Freeform 4"/>
            <p:cNvSpPr/>
            <p:nvPr/>
          </p:nvSpPr>
          <p:spPr>
            <a:xfrm>
              <a:off x="0" y="0"/>
              <a:ext cx="6350000" cy="2540000"/>
            </a:xfrm>
            <a:custGeom>
              <a:avLst/>
              <a:gdLst/>
              <a:ahLst/>
              <a:cxnLst/>
              <a:rect l="l" t="t" r="r" b="b"/>
              <a:pathLst>
                <a:path w="6350000" h="2540000">
                  <a:moveTo>
                    <a:pt x="5080000" y="19050"/>
                  </a:moveTo>
                  <a:cubicBezTo>
                    <a:pt x="5769610" y="19050"/>
                    <a:pt x="6330950" y="580390"/>
                    <a:pt x="6330950" y="1270000"/>
                  </a:cubicBezTo>
                  <a:cubicBezTo>
                    <a:pt x="6330950" y="1959610"/>
                    <a:pt x="5769610" y="2520950"/>
                    <a:pt x="5080000" y="2520950"/>
                  </a:cubicBezTo>
                  <a:lnTo>
                    <a:pt x="1270000" y="2520950"/>
                  </a:lnTo>
                  <a:cubicBezTo>
                    <a:pt x="580390" y="2520950"/>
                    <a:pt x="19050" y="1959610"/>
                    <a:pt x="19050" y="1270000"/>
                  </a:cubicBezTo>
                  <a:cubicBezTo>
                    <a:pt x="19050" y="580390"/>
                    <a:pt x="580390" y="19050"/>
                    <a:pt x="1270000" y="19050"/>
                  </a:cubicBezTo>
                  <a:lnTo>
                    <a:pt x="5080000" y="19050"/>
                  </a:lnTo>
                  <a:moveTo>
                    <a:pt x="5080000" y="0"/>
                  </a:moveTo>
                  <a:lnTo>
                    <a:pt x="1270000" y="0"/>
                  </a:lnTo>
                  <a:cubicBezTo>
                    <a:pt x="568960" y="0"/>
                    <a:pt x="0" y="568960"/>
                    <a:pt x="0" y="1270000"/>
                  </a:cubicBezTo>
                  <a:cubicBezTo>
                    <a:pt x="0" y="1971040"/>
                    <a:pt x="568960" y="2540000"/>
                    <a:pt x="1270000" y="2540000"/>
                  </a:cubicBezTo>
                  <a:lnTo>
                    <a:pt x="5080000" y="2540000"/>
                  </a:lnTo>
                  <a:cubicBezTo>
                    <a:pt x="5781040" y="2540000"/>
                    <a:pt x="6350000" y="1971040"/>
                    <a:pt x="6350000" y="1270000"/>
                  </a:cubicBezTo>
                  <a:cubicBezTo>
                    <a:pt x="6350000" y="568960"/>
                    <a:pt x="5781040" y="0"/>
                    <a:pt x="5080000" y="0"/>
                  </a:cubicBezTo>
                  <a:lnTo>
                    <a:pt x="5080000" y="0"/>
                  </a:lnTo>
                  <a:close/>
                </a:path>
              </a:pathLst>
            </a:custGeom>
            <a:solidFill>
              <a:srgbClr val="0B8CA0"/>
            </a:solidFill>
          </p:spPr>
          <p:txBody>
            <a:bodyPr/>
            <a:lstStyle/>
            <a:p>
              <a:endParaRPr lang="en-IE"/>
            </a:p>
          </p:txBody>
        </p:sp>
      </p:grpSp>
      <p:pic>
        <p:nvPicPr>
          <p:cNvPr id="5" name="Picture 5"/>
          <p:cNvPicPr>
            <a:picLocks noChangeAspect="1"/>
          </p:cNvPicPr>
          <p:nvPr/>
        </p:nvPicPr>
        <p:blipFill>
          <a:blip r:embed="rId3"/>
          <a:srcRect/>
          <a:stretch>
            <a:fillRect/>
          </a:stretch>
        </p:blipFill>
        <p:spPr>
          <a:xfrm>
            <a:off x="12090526" y="6519114"/>
            <a:ext cx="6197474" cy="4382131"/>
          </a:xfrm>
          <a:prstGeom prst="rect">
            <a:avLst/>
          </a:prstGeom>
        </p:spPr>
      </p:pic>
      <p:pic>
        <p:nvPicPr>
          <p:cNvPr id="6" name="Picture 6"/>
          <p:cNvPicPr>
            <a:picLocks noChangeAspect="1"/>
          </p:cNvPicPr>
          <p:nvPr/>
        </p:nvPicPr>
        <p:blipFill>
          <a:blip r:embed="rId4"/>
          <a:srcRect/>
          <a:stretch>
            <a:fillRect/>
          </a:stretch>
        </p:blipFill>
        <p:spPr>
          <a:xfrm>
            <a:off x="14744051" y="512045"/>
            <a:ext cx="2083436" cy="2083436"/>
          </a:xfrm>
          <a:prstGeom prst="rect">
            <a:avLst/>
          </a:prstGeom>
        </p:spPr>
      </p:pic>
      <p:grpSp>
        <p:nvGrpSpPr>
          <p:cNvPr id="7" name="Group 7"/>
          <p:cNvGrpSpPr/>
          <p:nvPr/>
        </p:nvGrpSpPr>
        <p:grpSpPr>
          <a:xfrm>
            <a:off x="16953124" y="548929"/>
            <a:ext cx="2009669" cy="2009669"/>
            <a:chOff x="0" y="0"/>
            <a:chExt cx="812800" cy="812800"/>
          </a:xfrm>
        </p:grpSpPr>
        <p:sp>
          <p:nvSpPr>
            <p:cNvPr id="8" name="Freeform 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B3E4EB"/>
            </a:solidFill>
          </p:spPr>
          <p:txBody>
            <a:bodyPr/>
            <a:lstStyle/>
            <a:p>
              <a:endParaRPr lang="en-IE"/>
            </a:p>
          </p:txBody>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pic>
        <p:nvPicPr>
          <p:cNvPr id="10" name="Picture 10"/>
          <p:cNvPicPr>
            <a:picLocks noChangeAspect="1"/>
          </p:cNvPicPr>
          <p:nvPr/>
        </p:nvPicPr>
        <p:blipFill>
          <a:blip r:embed="rId5"/>
          <a:srcRect/>
          <a:stretch>
            <a:fillRect/>
          </a:stretch>
        </p:blipFill>
        <p:spPr>
          <a:xfrm>
            <a:off x="-476752" y="6911320"/>
            <a:ext cx="4687390" cy="5163751"/>
          </a:xfrm>
          <a:prstGeom prst="rect">
            <a:avLst/>
          </a:prstGeom>
        </p:spPr>
      </p:pic>
      <p:sp>
        <p:nvSpPr>
          <p:cNvPr id="11" name="TextBox 11"/>
          <p:cNvSpPr txBox="1"/>
          <p:nvPr/>
        </p:nvSpPr>
        <p:spPr>
          <a:xfrm>
            <a:off x="0" y="540324"/>
            <a:ext cx="10077277" cy="1543050"/>
          </a:xfrm>
          <a:prstGeom prst="rect">
            <a:avLst/>
          </a:prstGeom>
        </p:spPr>
        <p:txBody>
          <a:bodyPr lIns="0" tIns="0" rIns="0" bIns="0" rtlCol="0" anchor="t">
            <a:spAutoFit/>
          </a:bodyPr>
          <a:lstStyle/>
          <a:p>
            <a:pPr algn="ctr">
              <a:lnSpc>
                <a:spcPts val="12599"/>
              </a:lnSpc>
            </a:pPr>
            <a:r>
              <a:rPr lang="en-US" sz="9000">
                <a:solidFill>
                  <a:srgbClr val="FFFFFF"/>
                </a:solidFill>
                <a:latin typeface="Source Sans Pro Bold"/>
              </a:rPr>
              <a:t>Step 3: Engineering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4" y="-614245"/>
            <a:ext cx="4647105" cy="3285890"/>
          </a:xfrm>
          <a:prstGeom prst="rect">
            <a:avLst/>
          </a:prstGeom>
        </p:spPr>
      </p:pic>
      <p:sp>
        <p:nvSpPr>
          <p:cNvPr id="3" name="TextBox 3"/>
          <p:cNvSpPr txBox="1"/>
          <p:nvPr/>
        </p:nvSpPr>
        <p:spPr>
          <a:xfrm>
            <a:off x="346567" y="171441"/>
            <a:ext cx="7866356" cy="1958998"/>
          </a:xfrm>
          <a:prstGeom prst="rect">
            <a:avLst/>
          </a:prstGeom>
        </p:spPr>
        <p:txBody>
          <a:bodyPr lIns="0" tIns="0" rIns="0" bIns="0" rtlCol="0" anchor="t">
            <a:spAutoFit/>
          </a:bodyPr>
          <a:lstStyle/>
          <a:p>
            <a:pPr>
              <a:lnSpc>
                <a:spcPts val="7491"/>
              </a:lnSpc>
            </a:pPr>
            <a:r>
              <a:rPr lang="en-US" sz="5351" dirty="0">
                <a:solidFill>
                  <a:srgbClr val="0B8CA0"/>
                </a:solidFill>
                <a:latin typeface="Source Sans Pro"/>
              </a:rPr>
              <a:t>Platinum Award</a:t>
            </a:r>
          </a:p>
          <a:p>
            <a:pPr algn="just">
              <a:lnSpc>
                <a:spcPts val="8331"/>
              </a:lnSpc>
            </a:pPr>
            <a:r>
              <a:rPr lang="en-US" sz="5951" dirty="0">
                <a:solidFill>
                  <a:srgbClr val="02426A"/>
                </a:solidFill>
                <a:latin typeface="Source Sans Pro Bold"/>
              </a:rPr>
              <a:t>Step 3: Engineering</a:t>
            </a:r>
          </a:p>
        </p:txBody>
      </p:sp>
      <p:sp>
        <p:nvSpPr>
          <p:cNvPr id="4" name="Text Placeholder 4">
            <a:extLst>
              <a:ext uri="{FF2B5EF4-FFF2-40B4-BE49-F238E27FC236}">
                <a16:creationId xmlns:a16="http://schemas.microsoft.com/office/drawing/2014/main" id="{038DF263-B48F-B38E-623A-93F249903228}"/>
              </a:ext>
            </a:extLst>
          </p:cNvPr>
          <p:cNvSpPr txBox="1">
            <a:spLocks/>
          </p:cNvSpPr>
          <p:nvPr/>
        </p:nvSpPr>
        <p:spPr>
          <a:xfrm>
            <a:off x="838200" y="2361283"/>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000" i="1" dirty="0">
                <a:solidFill>
                  <a:schemeClr val="tx1">
                    <a:lumMod val="50000"/>
                    <a:lumOff val="50000"/>
                  </a:schemeClr>
                </a:solidFill>
                <a:latin typeface="+mj-lt"/>
              </a:rPr>
              <a:t>Provide evidence for the first example of how the learners investigated engineering in class or in the local area and label clearly. </a:t>
            </a:r>
            <a:endParaRPr lang="en-IE" sz="3000" dirty="0">
              <a:solidFill>
                <a:schemeClr val="tx1">
                  <a:lumMod val="50000"/>
                  <a:lumOff val="50000"/>
                </a:schemeClr>
              </a:solidFill>
            </a:endParaRPr>
          </a:p>
        </p:txBody>
      </p:sp>
      <p:sp>
        <p:nvSpPr>
          <p:cNvPr id="5" name="Text Placeholder 4">
            <a:extLst>
              <a:ext uri="{FF2B5EF4-FFF2-40B4-BE49-F238E27FC236}">
                <a16:creationId xmlns:a16="http://schemas.microsoft.com/office/drawing/2014/main" id="{DEBBDFC4-E884-2EB7-08C9-AC1EBC4858BA}"/>
              </a:ext>
            </a:extLst>
          </p:cNvPr>
          <p:cNvSpPr txBox="1">
            <a:spLocks/>
          </p:cNvSpPr>
          <p:nvPr/>
        </p:nvSpPr>
        <p:spPr>
          <a:xfrm>
            <a:off x="838200" y="9044618"/>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45">
              <a:spcBef>
                <a:spcPts val="1001"/>
              </a:spcBef>
              <a:buNone/>
              <a:defRPr/>
            </a:pPr>
            <a:r>
              <a:rPr lang="en-GB" sz="3000" b="1" i="1" dirty="0">
                <a:solidFill>
                  <a:srgbClr val="E7E6E6">
                    <a:lumMod val="50000"/>
                  </a:srgbClr>
                </a:solidFill>
                <a:latin typeface="Calibri Light" panose="020F0302020204030204"/>
              </a:rPr>
              <a:t>Label</a:t>
            </a:r>
            <a:endParaRPr lang="en-IE" sz="3000" dirty="0">
              <a:solidFill>
                <a:prstClr val="black"/>
              </a:solidFill>
              <a:latin typeface="Calibri" panose="020F0502020204030204"/>
            </a:endParaRPr>
          </a:p>
        </p:txBody>
      </p:sp>
      <p:pic>
        <p:nvPicPr>
          <p:cNvPr id="7" name="Picture 6">
            <a:extLst>
              <a:ext uri="{FF2B5EF4-FFF2-40B4-BE49-F238E27FC236}">
                <a16:creationId xmlns:a16="http://schemas.microsoft.com/office/drawing/2014/main" id="{44666AE6-E29E-57CF-9E5E-C9F19FDEAEB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7201168" y="9285636"/>
            <a:ext cx="825137" cy="825321"/>
          </a:xfrm>
          <a:prstGeom prst="rect">
            <a:avLst/>
          </a:prstGeom>
        </p:spPr>
      </p:pic>
      <p:sp>
        <p:nvSpPr>
          <p:cNvPr id="8" name="TextBox 7">
            <a:extLst>
              <a:ext uri="{FF2B5EF4-FFF2-40B4-BE49-F238E27FC236}">
                <a16:creationId xmlns:a16="http://schemas.microsoft.com/office/drawing/2014/main" id="{ACBEB0D7-5CE0-7C2C-7ED6-139FE8629A34}"/>
              </a:ext>
            </a:extLst>
          </p:cNvPr>
          <p:cNvSpPr txBox="1"/>
          <p:nvPr/>
        </p:nvSpPr>
        <p:spPr>
          <a:xfrm>
            <a:off x="4457595" y="787941"/>
            <a:ext cx="10380516" cy="1337802"/>
          </a:xfrm>
          <a:prstGeom prst="rect">
            <a:avLst/>
          </a:prstGeom>
          <a:noFill/>
        </p:spPr>
        <p:txBody>
          <a:bodyPr wrap="square">
            <a:spAutoFit/>
          </a:bodyPr>
          <a:lstStyle/>
          <a:p>
            <a:pPr algn="ctr">
              <a:lnSpc>
                <a:spcPts val="10920"/>
              </a:lnSpc>
            </a:pPr>
            <a:r>
              <a:rPr lang="en-US" sz="5955" i="1" dirty="0">
                <a:solidFill>
                  <a:srgbClr val="CD0158"/>
                </a:solidFill>
                <a:latin typeface="Open Sans Italics"/>
              </a:rPr>
              <a:t>First Activity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4" y="-614245"/>
            <a:ext cx="4647105" cy="3285890"/>
          </a:xfrm>
          <a:prstGeom prst="rect">
            <a:avLst/>
          </a:prstGeom>
        </p:spPr>
      </p:pic>
      <p:sp>
        <p:nvSpPr>
          <p:cNvPr id="3" name="TextBox 3"/>
          <p:cNvSpPr txBox="1"/>
          <p:nvPr/>
        </p:nvSpPr>
        <p:spPr>
          <a:xfrm>
            <a:off x="346567" y="171441"/>
            <a:ext cx="7866356" cy="1958998"/>
          </a:xfrm>
          <a:prstGeom prst="rect">
            <a:avLst/>
          </a:prstGeom>
        </p:spPr>
        <p:txBody>
          <a:bodyPr lIns="0" tIns="0" rIns="0" bIns="0" rtlCol="0" anchor="t">
            <a:spAutoFit/>
          </a:bodyPr>
          <a:lstStyle/>
          <a:p>
            <a:pPr>
              <a:lnSpc>
                <a:spcPts val="7491"/>
              </a:lnSpc>
            </a:pPr>
            <a:r>
              <a:rPr lang="en-US" sz="5351" dirty="0">
                <a:solidFill>
                  <a:srgbClr val="0B8CA0"/>
                </a:solidFill>
                <a:latin typeface="Source Sans Pro"/>
              </a:rPr>
              <a:t>Platinum Award</a:t>
            </a:r>
          </a:p>
          <a:p>
            <a:pPr algn="just">
              <a:lnSpc>
                <a:spcPts val="8331"/>
              </a:lnSpc>
            </a:pPr>
            <a:r>
              <a:rPr lang="en-US" sz="5951" dirty="0">
                <a:solidFill>
                  <a:srgbClr val="02426A"/>
                </a:solidFill>
                <a:latin typeface="Source Sans Pro Bold"/>
              </a:rPr>
              <a:t>Step 3: Engineering</a:t>
            </a:r>
          </a:p>
        </p:txBody>
      </p:sp>
      <p:sp>
        <p:nvSpPr>
          <p:cNvPr id="4" name="Text Placeholder 4">
            <a:extLst>
              <a:ext uri="{FF2B5EF4-FFF2-40B4-BE49-F238E27FC236}">
                <a16:creationId xmlns:a16="http://schemas.microsoft.com/office/drawing/2014/main" id="{038DF263-B48F-B38E-623A-93F249903228}"/>
              </a:ext>
            </a:extLst>
          </p:cNvPr>
          <p:cNvSpPr txBox="1">
            <a:spLocks/>
          </p:cNvSpPr>
          <p:nvPr/>
        </p:nvSpPr>
        <p:spPr>
          <a:xfrm>
            <a:off x="838200" y="2361283"/>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000" i="1" dirty="0">
                <a:solidFill>
                  <a:schemeClr val="tx1">
                    <a:lumMod val="50000"/>
                    <a:lumOff val="50000"/>
                  </a:schemeClr>
                </a:solidFill>
                <a:latin typeface="+mj-lt"/>
              </a:rPr>
              <a:t>Provide evidence for the second example of how the learners investigated engineering in class or in the local area and label clearly. </a:t>
            </a:r>
            <a:endParaRPr lang="en-IE" sz="3000" dirty="0">
              <a:solidFill>
                <a:schemeClr val="tx1">
                  <a:lumMod val="50000"/>
                  <a:lumOff val="50000"/>
                </a:schemeClr>
              </a:solidFill>
            </a:endParaRPr>
          </a:p>
        </p:txBody>
      </p:sp>
      <p:sp>
        <p:nvSpPr>
          <p:cNvPr id="5" name="Text Placeholder 4">
            <a:extLst>
              <a:ext uri="{FF2B5EF4-FFF2-40B4-BE49-F238E27FC236}">
                <a16:creationId xmlns:a16="http://schemas.microsoft.com/office/drawing/2014/main" id="{DEBBDFC4-E884-2EB7-08C9-AC1EBC4858BA}"/>
              </a:ext>
            </a:extLst>
          </p:cNvPr>
          <p:cNvSpPr txBox="1">
            <a:spLocks/>
          </p:cNvSpPr>
          <p:nvPr/>
        </p:nvSpPr>
        <p:spPr>
          <a:xfrm>
            <a:off x="838200" y="9044618"/>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45">
              <a:spcBef>
                <a:spcPts val="1001"/>
              </a:spcBef>
              <a:buNone/>
              <a:defRPr/>
            </a:pPr>
            <a:r>
              <a:rPr lang="en-GB" sz="3000" b="1" i="1" dirty="0">
                <a:solidFill>
                  <a:srgbClr val="E7E6E6">
                    <a:lumMod val="50000"/>
                  </a:srgbClr>
                </a:solidFill>
                <a:latin typeface="Calibri Light" panose="020F0302020204030204"/>
              </a:rPr>
              <a:t>Label</a:t>
            </a:r>
            <a:endParaRPr lang="en-IE" sz="3000" dirty="0">
              <a:solidFill>
                <a:prstClr val="black"/>
              </a:solidFill>
              <a:latin typeface="Calibri" panose="020F0502020204030204"/>
            </a:endParaRPr>
          </a:p>
        </p:txBody>
      </p:sp>
      <p:pic>
        <p:nvPicPr>
          <p:cNvPr id="6" name="Picture 5" descr="Icon&#10;&#10;Description automatically generated">
            <a:extLst>
              <a:ext uri="{FF2B5EF4-FFF2-40B4-BE49-F238E27FC236}">
                <a16:creationId xmlns:a16="http://schemas.microsoft.com/office/drawing/2014/main" id="{A9352755-EE91-40DF-6B06-7549C80F3D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00984" y="9285636"/>
            <a:ext cx="825506" cy="825321"/>
          </a:xfrm>
          <a:prstGeom prst="rect">
            <a:avLst/>
          </a:prstGeom>
        </p:spPr>
      </p:pic>
      <p:pic>
        <p:nvPicPr>
          <p:cNvPr id="7" name="Picture 6">
            <a:extLst>
              <a:ext uri="{FF2B5EF4-FFF2-40B4-BE49-F238E27FC236}">
                <a16:creationId xmlns:a16="http://schemas.microsoft.com/office/drawing/2014/main" id="{5922D569-7AD4-DB08-FF4E-4B66701F6B4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17201168" y="9285636"/>
            <a:ext cx="825137" cy="825321"/>
          </a:xfrm>
          <a:prstGeom prst="rect">
            <a:avLst/>
          </a:prstGeom>
        </p:spPr>
      </p:pic>
      <p:sp>
        <p:nvSpPr>
          <p:cNvPr id="8" name="TextBox 7">
            <a:extLst>
              <a:ext uri="{FF2B5EF4-FFF2-40B4-BE49-F238E27FC236}">
                <a16:creationId xmlns:a16="http://schemas.microsoft.com/office/drawing/2014/main" id="{A8FDAA57-F541-88CE-3CC2-F4404036B1E9}"/>
              </a:ext>
            </a:extLst>
          </p:cNvPr>
          <p:cNvSpPr txBox="1"/>
          <p:nvPr/>
        </p:nvSpPr>
        <p:spPr>
          <a:xfrm>
            <a:off x="6927979" y="787942"/>
            <a:ext cx="5744789" cy="1337802"/>
          </a:xfrm>
          <a:prstGeom prst="rect">
            <a:avLst/>
          </a:prstGeom>
          <a:noFill/>
        </p:spPr>
        <p:txBody>
          <a:bodyPr wrap="square">
            <a:spAutoFit/>
          </a:bodyPr>
          <a:lstStyle/>
          <a:p>
            <a:pPr algn="ctr" defTabSz="1371600">
              <a:lnSpc>
                <a:spcPts val="10920"/>
              </a:lnSpc>
              <a:defRPr/>
            </a:pPr>
            <a:r>
              <a:rPr lang="en-US" sz="5955" i="1" dirty="0">
                <a:solidFill>
                  <a:srgbClr val="CD0158"/>
                </a:solidFill>
                <a:latin typeface="Open Sans Italics"/>
              </a:rPr>
              <a:t>Second Activity</a:t>
            </a:r>
          </a:p>
        </p:txBody>
      </p:sp>
    </p:spTree>
    <p:extLst>
      <p:ext uri="{BB962C8B-B14F-4D97-AF65-F5344CB8AC3E}">
        <p14:creationId xmlns:p14="http://schemas.microsoft.com/office/powerpoint/2010/main" val="1742585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BC4BC"/>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028700" y="-2259351"/>
            <a:ext cx="9782686" cy="9782647"/>
            <a:chOff x="0" y="0"/>
            <a:chExt cx="6350000" cy="6349975"/>
          </a:xfrm>
        </p:grpSpPr>
        <p:sp>
          <p:nvSpPr>
            <p:cNvPr id="3" name="Freeform 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24976" r="-24976"/>
              </a:stretch>
            </a:blipFill>
          </p:spPr>
          <p:txBody>
            <a:bodyPr/>
            <a:lstStyle/>
            <a:p>
              <a:endParaRPr lang="en-IE"/>
            </a:p>
          </p:txBody>
        </p:sp>
      </p:grpSp>
      <p:pic>
        <p:nvPicPr>
          <p:cNvPr id="4" name="Picture 4"/>
          <p:cNvPicPr>
            <a:picLocks noChangeAspect="1"/>
          </p:cNvPicPr>
          <p:nvPr/>
        </p:nvPicPr>
        <p:blipFill>
          <a:blip r:embed="rId3">
            <a:alphaModFix amt="75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28700" y="6431424"/>
            <a:ext cx="4711460" cy="2826876"/>
          </a:xfrm>
          <a:prstGeom prst="rect">
            <a:avLst/>
          </a:prstGeom>
        </p:spPr>
      </p:pic>
      <p:pic>
        <p:nvPicPr>
          <p:cNvPr id="5" name="Picture 5"/>
          <p:cNvPicPr>
            <a:picLocks noChangeAspect="1"/>
          </p:cNvPicPr>
          <p:nvPr/>
        </p:nvPicPr>
        <p:blipFill>
          <a:blip r:embed="rId5"/>
          <a:srcRect/>
          <a:stretch>
            <a:fillRect/>
          </a:stretch>
        </p:blipFill>
        <p:spPr>
          <a:xfrm>
            <a:off x="12090526" y="6519114"/>
            <a:ext cx="6197474" cy="4382131"/>
          </a:xfrm>
          <a:prstGeom prst="rect">
            <a:avLst/>
          </a:prstGeom>
        </p:spPr>
      </p:pic>
      <p:pic>
        <p:nvPicPr>
          <p:cNvPr id="6" name="Picture 6"/>
          <p:cNvPicPr>
            <a:picLocks noChangeAspect="1"/>
          </p:cNvPicPr>
          <p:nvPr/>
        </p:nvPicPr>
        <p:blipFill>
          <a:blip r:embed="rId6"/>
          <a:srcRect/>
          <a:stretch>
            <a:fillRect/>
          </a:stretch>
        </p:blipFill>
        <p:spPr>
          <a:xfrm>
            <a:off x="14516127" y="405367"/>
            <a:ext cx="3247538" cy="3246185"/>
          </a:xfrm>
          <a:prstGeom prst="rect">
            <a:avLst/>
          </a:prstGeom>
        </p:spPr>
      </p:pic>
      <p:pic>
        <p:nvPicPr>
          <p:cNvPr id="7" name="Picture 7"/>
          <p:cNvPicPr>
            <a:picLocks noChangeAspect="1"/>
          </p:cNvPicPr>
          <p:nvPr/>
        </p:nvPicPr>
        <p:blipFill>
          <a:blip r:embed="rId7"/>
          <a:srcRect/>
          <a:stretch>
            <a:fillRect/>
          </a:stretch>
        </p:blipFill>
        <p:spPr>
          <a:xfrm>
            <a:off x="12592462" y="2337368"/>
            <a:ext cx="2100003" cy="2099128"/>
          </a:xfrm>
          <a:prstGeom prst="rect">
            <a:avLst/>
          </a:prstGeom>
        </p:spPr>
      </p:pic>
      <p:sp>
        <p:nvSpPr>
          <p:cNvPr id="8" name="TextBox 8"/>
          <p:cNvSpPr txBox="1"/>
          <p:nvPr/>
        </p:nvSpPr>
        <p:spPr>
          <a:xfrm>
            <a:off x="8980550" y="5013888"/>
            <a:ext cx="10077277" cy="1543050"/>
          </a:xfrm>
          <a:prstGeom prst="rect">
            <a:avLst/>
          </a:prstGeom>
        </p:spPr>
        <p:txBody>
          <a:bodyPr lIns="0" tIns="0" rIns="0" bIns="0" rtlCol="0" anchor="t">
            <a:spAutoFit/>
          </a:bodyPr>
          <a:lstStyle/>
          <a:p>
            <a:pPr algn="ctr">
              <a:lnSpc>
                <a:spcPts val="12599"/>
              </a:lnSpc>
            </a:pPr>
            <a:r>
              <a:rPr lang="en-US" sz="9000">
                <a:solidFill>
                  <a:srgbClr val="FFFFFF"/>
                </a:solidFill>
                <a:latin typeface="Source Sans Pro Bold"/>
              </a:rPr>
              <a:t>Step 4: Maths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4" y="-614245"/>
            <a:ext cx="4647105" cy="3285890"/>
          </a:xfrm>
          <a:prstGeom prst="rect">
            <a:avLst/>
          </a:prstGeom>
        </p:spPr>
      </p:pic>
      <p:sp>
        <p:nvSpPr>
          <p:cNvPr id="3" name="TextBox 3"/>
          <p:cNvSpPr txBox="1"/>
          <p:nvPr/>
        </p:nvSpPr>
        <p:spPr>
          <a:xfrm>
            <a:off x="346567" y="171441"/>
            <a:ext cx="7866356" cy="1958998"/>
          </a:xfrm>
          <a:prstGeom prst="rect">
            <a:avLst/>
          </a:prstGeom>
        </p:spPr>
        <p:txBody>
          <a:bodyPr lIns="0" tIns="0" rIns="0" bIns="0" rtlCol="0" anchor="t">
            <a:spAutoFit/>
          </a:bodyPr>
          <a:lstStyle/>
          <a:p>
            <a:pPr>
              <a:lnSpc>
                <a:spcPts val="7491"/>
              </a:lnSpc>
            </a:pPr>
            <a:r>
              <a:rPr lang="en-US" sz="5351" dirty="0">
                <a:solidFill>
                  <a:srgbClr val="0B8CA0"/>
                </a:solidFill>
                <a:latin typeface="Source Sans Pro"/>
              </a:rPr>
              <a:t>Platinum Award</a:t>
            </a:r>
          </a:p>
          <a:p>
            <a:pPr algn="just">
              <a:lnSpc>
                <a:spcPts val="8331"/>
              </a:lnSpc>
            </a:pPr>
            <a:r>
              <a:rPr lang="en-US" sz="5951" dirty="0">
                <a:solidFill>
                  <a:srgbClr val="02426A"/>
                </a:solidFill>
                <a:latin typeface="Source Sans Pro Bold"/>
              </a:rPr>
              <a:t>Step 4: </a:t>
            </a:r>
            <a:r>
              <a:rPr lang="en-US" sz="5951" dirty="0" err="1">
                <a:solidFill>
                  <a:srgbClr val="02426A"/>
                </a:solidFill>
                <a:latin typeface="Source Sans Pro Bold"/>
              </a:rPr>
              <a:t>Maths</a:t>
            </a:r>
            <a:endParaRPr lang="en-US" sz="5951" dirty="0">
              <a:solidFill>
                <a:srgbClr val="02426A"/>
              </a:solidFill>
              <a:latin typeface="Source Sans Pro Bold"/>
            </a:endParaRPr>
          </a:p>
        </p:txBody>
      </p:sp>
      <p:sp>
        <p:nvSpPr>
          <p:cNvPr id="4" name="Text Placeholder 4">
            <a:extLst>
              <a:ext uri="{FF2B5EF4-FFF2-40B4-BE49-F238E27FC236}">
                <a16:creationId xmlns:a16="http://schemas.microsoft.com/office/drawing/2014/main" id="{51CC3FE1-BFBC-D749-5614-EA2318348D85}"/>
              </a:ext>
            </a:extLst>
          </p:cNvPr>
          <p:cNvSpPr txBox="1">
            <a:spLocks/>
          </p:cNvSpPr>
          <p:nvPr/>
        </p:nvSpPr>
        <p:spPr>
          <a:xfrm>
            <a:off x="838200" y="2361283"/>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000" i="1" dirty="0">
                <a:solidFill>
                  <a:schemeClr val="tx1">
                    <a:lumMod val="50000"/>
                    <a:lumOff val="50000"/>
                  </a:schemeClr>
                </a:solidFill>
                <a:latin typeface="+mj-lt"/>
              </a:rPr>
              <a:t>Provide evidence for the first example of how the learners have applied their maths knowledge and skills in practical ways and label clearly.</a:t>
            </a:r>
            <a:endParaRPr lang="en-IE" sz="3000" dirty="0">
              <a:solidFill>
                <a:schemeClr val="tx1">
                  <a:lumMod val="50000"/>
                  <a:lumOff val="50000"/>
                </a:schemeClr>
              </a:solidFill>
            </a:endParaRPr>
          </a:p>
        </p:txBody>
      </p:sp>
      <p:sp>
        <p:nvSpPr>
          <p:cNvPr id="5" name="Text Placeholder 4">
            <a:extLst>
              <a:ext uri="{FF2B5EF4-FFF2-40B4-BE49-F238E27FC236}">
                <a16:creationId xmlns:a16="http://schemas.microsoft.com/office/drawing/2014/main" id="{52B74615-3AA3-87FF-F782-B70ABD8BADF8}"/>
              </a:ext>
            </a:extLst>
          </p:cNvPr>
          <p:cNvSpPr txBox="1">
            <a:spLocks/>
          </p:cNvSpPr>
          <p:nvPr/>
        </p:nvSpPr>
        <p:spPr>
          <a:xfrm>
            <a:off x="838200" y="9044618"/>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45">
              <a:spcBef>
                <a:spcPts val="1001"/>
              </a:spcBef>
              <a:buNone/>
              <a:defRPr/>
            </a:pPr>
            <a:r>
              <a:rPr lang="en-GB" sz="3000" b="1" i="1" dirty="0">
                <a:solidFill>
                  <a:srgbClr val="E7E6E6">
                    <a:lumMod val="50000"/>
                  </a:srgbClr>
                </a:solidFill>
                <a:latin typeface="Calibri Light" panose="020F0302020204030204"/>
              </a:rPr>
              <a:t>Label</a:t>
            </a:r>
            <a:endParaRPr lang="en-IE" sz="3000" dirty="0">
              <a:solidFill>
                <a:prstClr val="black"/>
              </a:solidFill>
              <a:latin typeface="Calibri" panose="020F0502020204030204"/>
            </a:endParaRPr>
          </a:p>
        </p:txBody>
      </p:sp>
      <p:pic>
        <p:nvPicPr>
          <p:cNvPr id="6" name="Picture 5" descr="Icon&#10;&#10;Description automatically generated">
            <a:extLst>
              <a:ext uri="{FF2B5EF4-FFF2-40B4-BE49-F238E27FC236}">
                <a16:creationId xmlns:a16="http://schemas.microsoft.com/office/drawing/2014/main" id="{9FA2B967-870D-E51B-BDCA-FCACD4FECF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00984" y="9285636"/>
            <a:ext cx="825506" cy="825321"/>
          </a:xfrm>
          <a:prstGeom prst="rect">
            <a:avLst/>
          </a:prstGeom>
        </p:spPr>
      </p:pic>
      <p:sp>
        <p:nvSpPr>
          <p:cNvPr id="7" name="TextBox 6">
            <a:extLst>
              <a:ext uri="{FF2B5EF4-FFF2-40B4-BE49-F238E27FC236}">
                <a16:creationId xmlns:a16="http://schemas.microsoft.com/office/drawing/2014/main" id="{12FAA3C0-B10D-8F5D-5E66-A185AA5D902A}"/>
              </a:ext>
            </a:extLst>
          </p:cNvPr>
          <p:cNvSpPr txBox="1"/>
          <p:nvPr/>
        </p:nvSpPr>
        <p:spPr>
          <a:xfrm>
            <a:off x="2470175" y="787941"/>
            <a:ext cx="10380516" cy="1337802"/>
          </a:xfrm>
          <a:prstGeom prst="rect">
            <a:avLst/>
          </a:prstGeom>
          <a:noFill/>
        </p:spPr>
        <p:txBody>
          <a:bodyPr wrap="square">
            <a:spAutoFit/>
          </a:bodyPr>
          <a:lstStyle/>
          <a:p>
            <a:pPr algn="ctr">
              <a:lnSpc>
                <a:spcPts val="10920"/>
              </a:lnSpc>
            </a:pPr>
            <a:r>
              <a:rPr lang="en-US" sz="5955" i="1" dirty="0">
                <a:solidFill>
                  <a:srgbClr val="CD0158"/>
                </a:solidFill>
                <a:latin typeface="Open Sans Italics"/>
              </a:rPr>
              <a:t>First Activity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4" y="-614245"/>
            <a:ext cx="4647105" cy="3285890"/>
          </a:xfrm>
          <a:prstGeom prst="rect">
            <a:avLst/>
          </a:prstGeom>
        </p:spPr>
      </p:pic>
      <p:sp>
        <p:nvSpPr>
          <p:cNvPr id="3" name="TextBox 3"/>
          <p:cNvSpPr txBox="1"/>
          <p:nvPr/>
        </p:nvSpPr>
        <p:spPr>
          <a:xfrm>
            <a:off x="346567" y="171441"/>
            <a:ext cx="7866356" cy="1958998"/>
          </a:xfrm>
          <a:prstGeom prst="rect">
            <a:avLst/>
          </a:prstGeom>
        </p:spPr>
        <p:txBody>
          <a:bodyPr lIns="0" tIns="0" rIns="0" bIns="0" rtlCol="0" anchor="t">
            <a:spAutoFit/>
          </a:bodyPr>
          <a:lstStyle/>
          <a:p>
            <a:pPr>
              <a:lnSpc>
                <a:spcPts val="7491"/>
              </a:lnSpc>
            </a:pPr>
            <a:r>
              <a:rPr lang="en-US" sz="5351" dirty="0">
                <a:solidFill>
                  <a:srgbClr val="0B8CA0"/>
                </a:solidFill>
                <a:latin typeface="Source Sans Pro"/>
              </a:rPr>
              <a:t>Platinum Award</a:t>
            </a:r>
          </a:p>
          <a:p>
            <a:pPr algn="just">
              <a:lnSpc>
                <a:spcPts val="8331"/>
              </a:lnSpc>
            </a:pPr>
            <a:r>
              <a:rPr lang="en-US" sz="5951" dirty="0">
                <a:solidFill>
                  <a:srgbClr val="02426A"/>
                </a:solidFill>
                <a:latin typeface="Source Sans Pro Bold"/>
              </a:rPr>
              <a:t>Step 4: </a:t>
            </a:r>
            <a:r>
              <a:rPr lang="en-US" sz="5951" dirty="0" err="1">
                <a:solidFill>
                  <a:srgbClr val="02426A"/>
                </a:solidFill>
                <a:latin typeface="Source Sans Pro Bold"/>
              </a:rPr>
              <a:t>Maths</a:t>
            </a:r>
            <a:endParaRPr lang="en-US" sz="5951" dirty="0">
              <a:solidFill>
                <a:srgbClr val="02426A"/>
              </a:solidFill>
              <a:latin typeface="Source Sans Pro Bold"/>
            </a:endParaRPr>
          </a:p>
        </p:txBody>
      </p:sp>
      <p:sp>
        <p:nvSpPr>
          <p:cNvPr id="4" name="Text Placeholder 4">
            <a:extLst>
              <a:ext uri="{FF2B5EF4-FFF2-40B4-BE49-F238E27FC236}">
                <a16:creationId xmlns:a16="http://schemas.microsoft.com/office/drawing/2014/main" id="{51CC3FE1-BFBC-D749-5614-EA2318348D85}"/>
              </a:ext>
            </a:extLst>
          </p:cNvPr>
          <p:cNvSpPr txBox="1">
            <a:spLocks/>
          </p:cNvSpPr>
          <p:nvPr/>
        </p:nvSpPr>
        <p:spPr>
          <a:xfrm>
            <a:off x="838200" y="2361283"/>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000" i="1" dirty="0">
                <a:solidFill>
                  <a:schemeClr val="tx1">
                    <a:lumMod val="50000"/>
                    <a:lumOff val="50000"/>
                  </a:schemeClr>
                </a:solidFill>
                <a:latin typeface="+mj-lt"/>
              </a:rPr>
              <a:t>Provide evidence for the second example of how the learners have applied their maths knowledge and skills in practical ways and label clearly.</a:t>
            </a:r>
            <a:endParaRPr lang="en-IE" sz="3000" dirty="0">
              <a:solidFill>
                <a:schemeClr val="tx1">
                  <a:lumMod val="50000"/>
                  <a:lumOff val="50000"/>
                </a:schemeClr>
              </a:solidFill>
            </a:endParaRPr>
          </a:p>
        </p:txBody>
      </p:sp>
      <p:sp>
        <p:nvSpPr>
          <p:cNvPr id="5" name="Text Placeholder 4">
            <a:extLst>
              <a:ext uri="{FF2B5EF4-FFF2-40B4-BE49-F238E27FC236}">
                <a16:creationId xmlns:a16="http://schemas.microsoft.com/office/drawing/2014/main" id="{52B74615-3AA3-87FF-F782-B70ABD8BADF8}"/>
              </a:ext>
            </a:extLst>
          </p:cNvPr>
          <p:cNvSpPr txBox="1">
            <a:spLocks/>
          </p:cNvSpPr>
          <p:nvPr/>
        </p:nvSpPr>
        <p:spPr>
          <a:xfrm>
            <a:off x="838200" y="9044618"/>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45">
              <a:spcBef>
                <a:spcPts val="1001"/>
              </a:spcBef>
              <a:buNone/>
              <a:defRPr/>
            </a:pPr>
            <a:r>
              <a:rPr lang="en-GB" sz="3000" b="1" i="1" dirty="0">
                <a:solidFill>
                  <a:srgbClr val="E7E6E6">
                    <a:lumMod val="50000"/>
                  </a:srgbClr>
                </a:solidFill>
                <a:latin typeface="Calibri Light" panose="020F0302020204030204"/>
              </a:rPr>
              <a:t>Label</a:t>
            </a:r>
            <a:endParaRPr lang="en-IE" sz="3000" b="1" dirty="0">
              <a:solidFill>
                <a:prstClr val="black"/>
              </a:solidFill>
              <a:latin typeface="Calibri" panose="020F0502020204030204"/>
            </a:endParaRPr>
          </a:p>
        </p:txBody>
      </p:sp>
      <p:pic>
        <p:nvPicPr>
          <p:cNvPr id="6" name="Picture 5" descr="Icon&#10;&#10;Description automatically generated">
            <a:extLst>
              <a:ext uri="{FF2B5EF4-FFF2-40B4-BE49-F238E27FC236}">
                <a16:creationId xmlns:a16="http://schemas.microsoft.com/office/drawing/2014/main" id="{16465EED-0947-36A0-397A-9CAF10F2D8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00984" y="9285636"/>
            <a:ext cx="825506" cy="825321"/>
          </a:xfrm>
          <a:prstGeom prst="rect">
            <a:avLst/>
          </a:prstGeom>
        </p:spPr>
      </p:pic>
      <p:sp>
        <p:nvSpPr>
          <p:cNvPr id="7" name="TextBox 6">
            <a:extLst>
              <a:ext uri="{FF2B5EF4-FFF2-40B4-BE49-F238E27FC236}">
                <a16:creationId xmlns:a16="http://schemas.microsoft.com/office/drawing/2014/main" id="{1D82B14D-4E19-73D4-B80B-06F77B5EAEA9}"/>
              </a:ext>
            </a:extLst>
          </p:cNvPr>
          <p:cNvSpPr txBox="1"/>
          <p:nvPr/>
        </p:nvSpPr>
        <p:spPr>
          <a:xfrm>
            <a:off x="5340527" y="787942"/>
            <a:ext cx="5744789" cy="1337802"/>
          </a:xfrm>
          <a:prstGeom prst="rect">
            <a:avLst/>
          </a:prstGeom>
          <a:noFill/>
        </p:spPr>
        <p:txBody>
          <a:bodyPr wrap="square">
            <a:spAutoFit/>
          </a:bodyPr>
          <a:lstStyle/>
          <a:p>
            <a:pPr algn="ctr" defTabSz="1371600">
              <a:lnSpc>
                <a:spcPts val="10920"/>
              </a:lnSpc>
              <a:defRPr/>
            </a:pPr>
            <a:r>
              <a:rPr lang="en-US" sz="5955" i="1" dirty="0">
                <a:solidFill>
                  <a:srgbClr val="CD0158"/>
                </a:solidFill>
                <a:latin typeface="Open Sans Italics"/>
              </a:rPr>
              <a:t>Second Activity</a:t>
            </a:r>
          </a:p>
        </p:txBody>
      </p:sp>
    </p:spTree>
    <p:extLst>
      <p:ext uri="{BB962C8B-B14F-4D97-AF65-F5344CB8AC3E}">
        <p14:creationId xmlns:p14="http://schemas.microsoft.com/office/powerpoint/2010/main" val="4172214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B3E4EB"/>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0567" b="10945"/>
          <a:stretch>
            <a:fillRect/>
          </a:stretch>
        </p:blipFill>
        <p:spPr>
          <a:xfrm>
            <a:off x="-297698" y="7756508"/>
            <a:ext cx="4968260" cy="2757242"/>
          </a:xfrm>
          <a:prstGeom prst="rect">
            <a:avLst/>
          </a:prstGeom>
        </p:spPr>
      </p:pic>
      <p:grpSp>
        <p:nvGrpSpPr>
          <p:cNvPr id="5" name="Group 5"/>
          <p:cNvGrpSpPr>
            <a:grpSpLocks noChangeAspect="1"/>
          </p:cNvGrpSpPr>
          <p:nvPr/>
        </p:nvGrpSpPr>
        <p:grpSpPr>
          <a:xfrm>
            <a:off x="4431826" y="2220090"/>
            <a:ext cx="9663751" cy="6750057"/>
            <a:chOff x="0" y="0"/>
            <a:chExt cx="15163800" cy="10591800"/>
          </a:xfrm>
        </p:grpSpPr>
        <p:sp>
          <p:nvSpPr>
            <p:cNvPr id="6" name="Freeform 6"/>
            <p:cNvSpPr/>
            <p:nvPr/>
          </p:nvSpPr>
          <p:spPr>
            <a:xfrm>
              <a:off x="0" y="0"/>
              <a:ext cx="15163800" cy="10591800"/>
            </a:xfrm>
            <a:custGeom>
              <a:avLst/>
              <a:gdLst/>
              <a:ahLst/>
              <a:cxnLst/>
              <a:rect l="l" t="t" r="r" b="b"/>
              <a:pathLst>
                <a:path w="15163800" h="10591800">
                  <a:moveTo>
                    <a:pt x="15163800" y="254000"/>
                  </a:moveTo>
                  <a:lnTo>
                    <a:pt x="15163800" y="10337800"/>
                  </a:lnTo>
                  <a:cubicBezTo>
                    <a:pt x="15163800" y="10478135"/>
                    <a:pt x="15050136" y="10591800"/>
                    <a:pt x="14909800" y="10591800"/>
                  </a:cubicBezTo>
                  <a:lnTo>
                    <a:pt x="254000" y="10591800"/>
                  </a:lnTo>
                  <a:cubicBezTo>
                    <a:pt x="113665" y="10591800"/>
                    <a:pt x="0" y="10478135"/>
                    <a:pt x="0" y="10337800"/>
                  </a:cubicBezTo>
                  <a:lnTo>
                    <a:pt x="0" y="254000"/>
                  </a:lnTo>
                  <a:cubicBezTo>
                    <a:pt x="0" y="113665"/>
                    <a:pt x="113665" y="0"/>
                    <a:pt x="254000" y="0"/>
                  </a:cubicBezTo>
                  <a:lnTo>
                    <a:pt x="14909800" y="0"/>
                  </a:lnTo>
                  <a:cubicBezTo>
                    <a:pt x="15050136" y="0"/>
                    <a:pt x="15163800" y="113665"/>
                    <a:pt x="15163800" y="254000"/>
                  </a:cubicBezTo>
                  <a:close/>
                </a:path>
              </a:pathLst>
            </a:custGeom>
            <a:blipFill>
              <a:blip r:embed="rId3"/>
              <a:stretch>
                <a:fillRect l="-2321" r="-2321"/>
              </a:stretch>
            </a:blipFill>
          </p:spPr>
          <p:txBody>
            <a:bodyPr/>
            <a:lstStyle/>
            <a:p>
              <a:endParaRPr lang="en-IE"/>
            </a:p>
          </p:txBody>
        </p:sp>
      </p:grpSp>
      <p:sp>
        <p:nvSpPr>
          <p:cNvPr id="7" name="TextBox 7"/>
          <p:cNvSpPr txBox="1"/>
          <p:nvPr/>
        </p:nvSpPr>
        <p:spPr>
          <a:xfrm>
            <a:off x="3338140" y="228777"/>
            <a:ext cx="13921160" cy="1543050"/>
          </a:xfrm>
          <a:prstGeom prst="rect">
            <a:avLst/>
          </a:prstGeom>
        </p:spPr>
        <p:txBody>
          <a:bodyPr lIns="0" tIns="0" rIns="0" bIns="0" rtlCol="0" anchor="t">
            <a:spAutoFit/>
          </a:bodyPr>
          <a:lstStyle/>
          <a:p>
            <a:pPr algn="ctr">
              <a:lnSpc>
                <a:spcPts val="12599"/>
              </a:lnSpc>
            </a:pPr>
            <a:r>
              <a:rPr lang="en-US" sz="9000">
                <a:solidFill>
                  <a:srgbClr val="02426A"/>
                </a:solidFill>
                <a:latin typeface="Source Sans Pro Bold"/>
              </a:rPr>
              <a:t>Step 5: STEM Show and Tell</a:t>
            </a:r>
          </a:p>
        </p:txBody>
      </p:sp>
      <p:pic>
        <p:nvPicPr>
          <p:cNvPr id="11" name="Picture 10" descr="A group of people sitting at desks in a classroom&#10;&#10;Description automatically generated with medium confidence">
            <a:extLst>
              <a:ext uri="{FF2B5EF4-FFF2-40B4-BE49-F238E27FC236}">
                <a16:creationId xmlns:a16="http://schemas.microsoft.com/office/drawing/2014/main" id="{92F18E6C-F30B-F11C-32B8-B2AAABE733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4" y="-614245"/>
            <a:ext cx="4647105" cy="3285890"/>
          </a:xfrm>
          <a:prstGeom prst="rect">
            <a:avLst/>
          </a:prstGeom>
        </p:spPr>
      </p:pic>
      <p:sp>
        <p:nvSpPr>
          <p:cNvPr id="3" name="TextBox 3"/>
          <p:cNvSpPr txBox="1"/>
          <p:nvPr/>
        </p:nvSpPr>
        <p:spPr>
          <a:xfrm>
            <a:off x="346567" y="171441"/>
            <a:ext cx="10671920" cy="1958998"/>
          </a:xfrm>
          <a:prstGeom prst="rect">
            <a:avLst/>
          </a:prstGeom>
        </p:spPr>
        <p:txBody>
          <a:bodyPr lIns="0" tIns="0" rIns="0" bIns="0" rtlCol="0" anchor="t">
            <a:spAutoFit/>
          </a:bodyPr>
          <a:lstStyle/>
          <a:p>
            <a:pPr>
              <a:lnSpc>
                <a:spcPts val="7491"/>
              </a:lnSpc>
            </a:pPr>
            <a:r>
              <a:rPr lang="en-US" sz="5351" dirty="0">
                <a:solidFill>
                  <a:srgbClr val="0B8CA0"/>
                </a:solidFill>
                <a:latin typeface="Source Sans Pro"/>
              </a:rPr>
              <a:t>Platinum Award</a:t>
            </a:r>
          </a:p>
          <a:p>
            <a:pPr algn="just">
              <a:lnSpc>
                <a:spcPts val="8331"/>
              </a:lnSpc>
            </a:pPr>
            <a:r>
              <a:rPr lang="en-US" sz="5951" dirty="0">
                <a:solidFill>
                  <a:srgbClr val="02426A"/>
                </a:solidFill>
                <a:latin typeface="Source Sans Pro Bold"/>
              </a:rPr>
              <a:t>Step 5: STEM Show and Tell</a:t>
            </a:r>
          </a:p>
        </p:txBody>
      </p:sp>
      <p:sp>
        <p:nvSpPr>
          <p:cNvPr id="4" name="Text Placeholder 4">
            <a:extLst>
              <a:ext uri="{FF2B5EF4-FFF2-40B4-BE49-F238E27FC236}">
                <a16:creationId xmlns:a16="http://schemas.microsoft.com/office/drawing/2014/main" id="{19383141-91E1-9CA8-4CF8-F01ABDBD7F87}"/>
              </a:ext>
            </a:extLst>
          </p:cNvPr>
          <p:cNvSpPr txBox="1">
            <a:spLocks/>
          </p:cNvSpPr>
          <p:nvPr/>
        </p:nvSpPr>
        <p:spPr>
          <a:xfrm>
            <a:off x="838200" y="2361283"/>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000" i="1" dirty="0">
                <a:solidFill>
                  <a:schemeClr val="tx1">
                    <a:lumMod val="50000"/>
                    <a:lumOff val="50000"/>
                  </a:schemeClr>
                </a:solidFill>
                <a:latin typeface="+mj-lt"/>
              </a:rPr>
              <a:t>Provide evidence for one or more example of how the learners have presented and explained their STEM work to others (beyond their own class) and label clearly.</a:t>
            </a:r>
            <a:endParaRPr lang="en-IE" sz="3000" dirty="0">
              <a:solidFill>
                <a:schemeClr val="tx1">
                  <a:lumMod val="50000"/>
                  <a:lumOff val="50000"/>
                </a:schemeClr>
              </a:solidFill>
            </a:endParaRPr>
          </a:p>
        </p:txBody>
      </p:sp>
      <p:sp>
        <p:nvSpPr>
          <p:cNvPr id="5" name="Text Placeholder 4">
            <a:extLst>
              <a:ext uri="{FF2B5EF4-FFF2-40B4-BE49-F238E27FC236}">
                <a16:creationId xmlns:a16="http://schemas.microsoft.com/office/drawing/2014/main" id="{9729893C-67D5-59AD-F4BC-8614EF691C4E}"/>
              </a:ext>
            </a:extLst>
          </p:cNvPr>
          <p:cNvSpPr txBox="1">
            <a:spLocks/>
          </p:cNvSpPr>
          <p:nvPr/>
        </p:nvSpPr>
        <p:spPr>
          <a:xfrm>
            <a:off x="838200" y="9044618"/>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45">
              <a:spcBef>
                <a:spcPts val="1001"/>
              </a:spcBef>
              <a:buNone/>
              <a:defRPr/>
            </a:pPr>
            <a:r>
              <a:rPr lang="en-GB" sz="3000" b="1" i="1" dirty="0">
                <a:solidFill>
                  <a:srgbClr val="E7E6E6">
                    <a:lumMod val="50000"/>
                  </a:srgbClr>
                </a:solidFill>
                <a:latin typeface="Calibri Light" panose="020F0302020204030204"/>
              </a:rPr>
              <a:t>Label</a:t>
            </a:r>
            <a:endParaRPr lang="en-IE" sz="3000" dirty="0">
              <a:solidFill>
                <a:prstClr val="black"/>
              </a:solidFill>
              <a:latin typeface="Calibri" panose="020F0502020204030204"/>
            </a:endParaRPr>
          </a:p>
        </p:txBody>
      </p:sp>
      <p:pic>
        <p:nvPicPr>
          <p:cNvPr id="9" name="Picture 8" descr="Logo&#10;&#10;Description automatically generated">
            <a:extLst>
              <a:ext uri="{FF2B5EF4-FFF2-40B4-BE49-F238E27FC236}">
                <a16:creationId xmlns:a16="http://schemas.microsoft.com/office/drawing/2014/main" id="{DE78DAE9-D4BE-7879-FA89-C9A22A6EC6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86988" y="9279461"/>
            <a:ext cx="851415" cy="82701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D0158"/>
        </a:solidFill>
        <a:effectLst/>
      </p:bgPr>
    </p:bg>
    <p:spTree>
      <p:nvGrpSpPr>
        <p:cNvPr id="1" name=""/>
        <p:cNvGrpSpPr/>
        <p:nvPr/>
      </p:nvGrpSpPr>
      <p:grpSpPr>
        <a:xfrm>
          <a:off x="0" y="0"/>
          <a:ext cx="0" cy="0"/>
          <a:chOff x="0" y="0"/>
          <a:chExt cx="0" cy="0"/>
        </a:xfrm>
      </p:grpSpPr>
      <p:grpSp>
        <p:nvGrpSpPr>
          <p:cNvPr id="2" name="Group 2"/>
          <p:cNvGrpSpPr/>
          <p:nvPr/>
        </p:nvGrpSpPr>
        <p:grpSpPr>
          <a:xfrm>
            <a:off x="14836813" y="-491607"/>
            <a:ext cx="4231510" cy="3725643"/>
            <a:chOff x="0" y="0"/>
            <a:chExt cx="5642014" cy="4967525"/>
          </a:xfrm>
        </p:grpSpPr>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36747"/>
            <a:stretch>
              <a:fillRect/>
            </a:stretch>
          </p:blipFill>
          <p:spPr>
            <a:xfrm>
              <a:off x="0" y="0"/>
              <a:ext cx="5642014" cy="2229967"/>
            </a:xfrm>
            <a:prstGeom prst="rect">
              <a:avLst/>
            </a:prstGeom>
          </p:spPr>
        </p:pic>
        <p:pic>
          <p:nvPicPr>
            <p:cNvPr id="4"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36747"/>
            <a:stretch>
              <a:fillRect/>
            </a:stretch>
          </p:blipFill>
          <p:spPr>
            <a:xfrm>
              <a:off x="0" y="2737558"/>
              <a:ext cx="5642014" cy="2229967"/>
            </a:xfrm>
            <a:prstGeom prst="rect">
              <a:avLst/>
            </a:prstGeom>
          </p:spPr>
        </p:pic>
      </p:grpSp>
      <p:grpSp>
        <p:nvGrpSpPr>
          <p:cNvPr id="5" name="Group 5"/>
          <p:cNvGrpSpPr>
            <a:grpSpLocks noChangeAspect="1"/>
          </p:cNvGrpSpPr>
          <p:nvPr/>
        </p:nvGrpSpPr>
        <p:grpSpPr>
          <a:xfrm rot="-1528963">
            <a:off x="3056847" y="2708639"/>
            <a:ext cx="12174305" cy="4869722"/>
            <a:chOff x="0" y="0"/>
            <a:chExt cx="6350000" cy="2540000"/>
          </a:xfrm>
        </p:grpSpPr>
        <p:sp>
          <p:nvSpPr>
            <p:cNvPr id="6" name="Freeform 6"/>
            <p:cNvSpPr/>
            <p:nvPr/>
          </p:nvSpPr>
          <p:spPr>
            <a:xfrm>
              <a:off x="0" y="0"/>
              <a:ext cx="6350000" cy="2540000"/>
            </a:xfrm>
            <a:custGeom>
              <a:avLst/>
              <a:gdLst/>
              <a:ahLst/>
              <a:cxnLst/>
              <a:rect l="l" t="t" r="r" b="b"/>
              <a:pathLst>
                <a:path w="6350000" h="254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blipFill>
              <a:blip r:embed="rId5"/>
              <a:stretch>
                <a:fillRect t="-33203" b="-33203"/>
              </a:stretch>
            </a:blipFill>
          </p:spPr>
          <p:txBody>
            <a:bodyPr/>
            <a:lstStyle/>
            <a:p>
              <a:endParaRPr lang="en-IE"/>
            </a:p>
          </p:txBody>
        </p:sp>
        <p:sp>
          <p:nvSpPr>
            <p:cNvPr id="7" name="Freeform 7"/>
            <p:cNvSpPr/>
            <p:nvPr/>
          </p:nvSpPr>
          <p:spPr>
            <a:xfrm>
              <a:off x="0" y="0"/>
              <a:ext cx="6350000" cy="2540000"/>
            </a:xfrm>
            <a:custGeom>
              <a:avLst/>
              <a:gdLst/>
              <a:ahLst/>
              <a:cxnLst/>
              <a:rect l="l" t="t" r="r" b="b"/>
              <a:pathLst>
                <a:path w="6350000" h="2540000">
                  <a:moveTo>
                    <a:pt x="5080000" y="19050"/>
                  </a:moveTo>
                  <a:cubicBezTo>
                    <a:pt x="5769610" y="19050"/>
                    <a:pt x="6330950" y="580390"/>
                    <a:pt x="6330950" y="1270000"/>
                  </a:cubicBezTo>
                  <a:cubicBezTo>
                    <a:pt x="6330950" y="1959610"/>
                    <a:pt x="5769610" y="2520950"/>
                    <a:pt x="5080000" y="2520950"/>
                  </a:cubicBezTo>
                  <a:lnTo>
                    <a:pt x="1270000" y="2520950"/>
                  </a:lnTo>
                  <a:cubicBezTo>
                    <a:pt x="580390" y="2520950"/>
                    <a:pt x="19050" y="1959610"/>
                    <a:pt x="19050" y="1270000"/>
                  </a:cubicBezTo>
                  <a:cubicBezTo>
                    <a:pt x="19050" y="580390"/>
                    <a:pt x="580390" y="19050"/>
                    <a:pt x="1270000" y="19050"/>
                  </a:cubicBezTo>
                  <a:lnTo>
                    <a:pt x="5080000" y="19050"/>
                  </a:lnTo>
                  <a:moveTo>
                    <a:pt x="5080000" y="0"/>
                  </a:moveTo>
                  <a:lnTo>
                    <a:pt x="1270000" y="0"/>
                  </a:lnTo>
                  <a:cubicBezTo>
                    <a:pt x="568960" y="0"/>
                    <a:pt x="0" y="568960"/>
                    <a:pt x="0" y="1270000"/>
                  </a:cubicBezTo>
                  <a:cubicBezTo>
                    <a:pt x="0" y="1971040"/>
                    <a:pt x="568960" y="2540000"/>
                    <a:pt x="1270000" y="2540000"/>
                  </a:cubicBezTo>
                  <a:lnTo>
                    <a:pt x="5080000" y="2540000"/>
                  </a:lnTo>
                  <a:cubicBezTo>
                    <a:pt x="5781040" y="2540000"/>
                    <a:pt x="6350000" y="1971040"/>
                    <a:pt x="6350000" y="1270000"/>
                  </a:cubicBezTo>
                  <a:cubicBezTo>
                    <a:pt x="6350000" y="568960"/>
                    <a:pt x="5781040" y="0"/>
                    <a:pt x="5080000" y="0"/>
                  </a:cubicBezTo>
                  <a:lnTo>
                    <a:pt x="5080000" y="0"/>
                  </a:lnTo>
                  <a:close/>
                </a:path>
              </a:pathLst>
            </a:custGeom>
            <a:solidFill>
              <a:srgbClr val="0B8CA0"/>
            </a:solidFill>
          </p:spPr>
          <p:txBody>
            <a:bodyPr/>
            <a:lstStyle/>
            <a:p>
              <a:endParaRPr lang="en-IE"/>
            </a:p>
          </p:txBody>
        </p:sp>
      </p:grpSp>
      <p:pic>
        <p:nvPicPr>
          <p:cNvPr id="8" name="Picture 8"/>
          <p:cNvPicPr>
            <a:picLocks noChangeAspect="1"/>
          </p:cNvPicPr>
          <p:nvPr/>
        </p:nvPicPr>
        <p:blipFill>
          <a:blip r:embed="rId6"/>
          <a:srcRect/>
          <a:stretch>
            <a:fillRect/>
          </a:stretch>
        </p:blipFill>
        <p:spPr>
          <a:xfrm>
            <a:off x="12090526" y="6519114"/>
            <a:ext cx="6197474" cy="4382131"/>
          </a:xfrm>
          <a:prstGeom prst="rect">
            <a:avLst/>
          </a:prstGeom>
        </p:spPr>
      </p:pic>
      <p:grpSp>
        <p:nvGrpSpPr>
          <p:cNvPr id="9" name="Group 9"/>
          <p:cNvGrpSpPr/>
          <p:nvPr/>
        </p:nvGrpSpPr>
        <p:grpSpPr>
          <a:xfrm>
            <a:off x="-234753" y="7760095"/>
            <a:ext cx="2526905" cy="2526905"/>
            <a:chOff x="0" y="0"/>
            <a:chExt cx="812800" cy="812800"/>
          </a:xfrm>
        </p:grpSpPr>
        <p:sp>
          <p:nvSpPr>
            <p:cNvPr id="10" name="Freeform 10"/>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08B9F"/>
            </a:solidFill>
          </p:spPr>
          <p:txBody>
            <a:bodyPr/>
            <a:lstStyle/>
            <a:p>
              <a:endParaRPr lang="en-IE"/>
            </a:p>
          </p:txBody>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pic>
        <p:nvPicPr>
          <p:cNvPr id="12" name="Picture 1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5400000">
            <a:off x="1714855" y="8391821"/>
            <a:ext cx="2526905" cy="1263453"/>
          </a:xfrm>
          <a:prstGeom prst="rect">
            <a:avLst/>
          </a:prstGeom>
        </p:spPr>
      </p:pic>
      <p:sp>
        <p:nvSpPr>
          <p:cNvPr id="13" name="TextBox 13"/>
          <p:cNvSpPr txBox="1"/>
          <p:nvPr/>
        </p:nvSpPr>
        <p:spPr>
          <a:xfrm>
            <a:off x="264620" y="261854"/>
            <a:ext cx="8224935" cy="3143250"/>
          </a:xfrm>
          <a:prstGeom prst="rect">
            <a:avLst/>
          </a:prstGeom>
        </p:spPr>
        <p:txBody>
          <a:bodyPr lIns="0" tIns="0" rIns="0" bIns="0" rtlCol="0" anchor="t">
            <a:spAutoFit/>
          </a:bodyPr>
          <a:lstStyle/>
          <a:p>
            <a:pPr algn="ctr">
              <a:lnSpc>
                <a:spcPts val="12599"/>
              </a:lnSpc>
            </a:pPr>
            <a:r>
              <a:rPr lang="en-US" sz="9000">
                <a:solidFill>
                  <a:srgbClr val="FFFFFF"/>
                </a:solidFill>
                <a:latin typeface="Source Sans Pro Bold"/>
              </a:rPr>
              <a:t>Platinum Award Reflections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3" y="-614245"/>
            <a:ext cx="4647105" cy="3285890"/>
          </a:xfrm>
          <a:prstGeom prst="rect">
            <a:avLst/>
          </a:prstGeom>
        </p:spPr>
      </p:pic>
      <p:pic>
        <p:nvPicPr>
          <p:cNvPr id="3" name="Picture 3"/>
          <p:cNvPicPr>
            <a:picLocks noChangeAspect="1"/>
          </p:cNvPicPr>
          <p:nvPr/>
        </p:nvPicPr>
        <p:blipFill>
          <a:blip r:embed="rId4"/>
          <a:srcRect/>
          <a:stretch>
            <a:fillRect/>
          </a:stretch>
        </p:blipFill>
        <p:spPr>
          <a:xfrm>
            <a:off x="17027323" y="9121039"/>
            <a:ext cx="1041718" cy="1041284"/>
          </a:xfrm>
          <a:prstGeom prst="rect">
            <a:avLst/>
          </a:prstGeom>
        </p:spPr>
      </p:pic>
      <p:sp>
        <p:nvSpPr>
          <p:cNvPr id="4" name="TextBox 4"/>
          <p:cNvSpPr txBox="1"/>
          <p:nvPr/>
        </p:nvSpPr>
        <p:spPr>
          <a:xfrm>
            <a:off x="346566" y="171440"/>
            <a:ext cx="7616066" cy="1961502"/>
          </a:xfrm>
          <a:prstGeom prst="rect">
            <a:avLst/>
          </a:prstGeom>
        </p:spPr>
        <p:txBody>
          <a:bodyPr lIns="0" tIns="0" rIns="0" bIns="0" rtlCol="0" anchor="t">
            <a:spAutoFit/>
          </a:bodyPr>
          <a:lstStyle/>
          <a:p>
            <a:pPr>
              <a:lnSpc>
                <a:spcPts val="7490"/>
              </a:lnSpc>
            </a:pPr>
            <a:r>
              <a:rPr lang="en-US" sz="5350" dirty="0">
                <a:solidFill>
                  <a:srgbClr val="0B8CA0"/>
                </a:solidFill>
                <a:latin typeface="Source Sans Pro"/>
              </a:rPr>
              <a:t>Platinum Award</a:t>
            </a:r>
          </a:p>
          <a:p>
            <a:pPr algn="just">
              <a:lnSpc>
                <a:spcPts val="8330"/>
              </a:lnSpc>
            </a:pPr>
            <a:r>
              <a:rPr lang="en-US" sz="5950" dirty="0">
                <a:solidFill>
                  <a:srgbClr val="02426A"/>
                </a:solidFill>
                <a:latin typeface="Source Sans Pro Bold"/>
              </a:rPr>
              <a:t>Reflections - Learners</a:t>
            </a:r>
          </a:p>
        </p:txBody>
      </p:sp>
      <p:sp>
        <p:nvSpPr>
          <p:cNvPr id="5" name="Text Placeholder 4">
            <a:extLst>
              <a:ext uri="{FF2B5EF4-FFF2-40B4-BE49-F238E27FC236}">
                <a16:creationId xmlns:a16="http://schemas.microsoft.com/office/drawing/2014/main" id="{92F20B95-8C23-63B1-2BCC-84EB118A2898}"/>
              </a:ext>
            </a:extLst>
          </p:cNvPr>
          <p:cNvSpPr txBox="1">
            <a:spLocks/>
          </p:cNvSpPr>
          <p:nvPr/>
        </p:nvSpPr>
        <p:spPr>
          <a:xfrm>
            <a:off x="838200" y="2361283"/>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000" i="1" dirty="0">
                <a:solidFill>
                  <a:schemeClr val="tx1">
                    <a:lumMod val="50000"/>
                    <a:lumOff val="50000"/>
                  </a:schemeClr>
                </a:solidFill>
                <a:latin typeface="+mj-lt"/>
              </a:rPr>
              <a:t>Add reflections from learners on what has changed/improved. </a:t>
            </a:r>
            <a:endParaRPr lang="en-IE" sz="3000" dirty="0">
              <a:solidFill>
                <a:schemeClr val="tx1">
                  <a:lumMod val="50000"/>
                  <a:lumOff val="50000"/>
                </a:schemeClr>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3" y="-614245"/>
            <a:ext cx="4647105" cy="3285890"/>
          </a:xfrm>
          <a:prstGeom prst="rect">
            <a:avLst/>
          </a:prstGeom>
        </p:spPr>
      </p:pic>
      <p:pic>
        <p:nvPicPr>
          <p:cNvPr id="3" name="Picture 3"/>
          <p:cNvPicPr>
            <a:picLocks noChangeAspect="1"/>
          </p:cNvPicPr>
          <p:nvPr/>
        </p:nvPicPr>
        <p:blipFill>
          <a:blip r:embed="rId4"/>
          <a:srcRect/>
          <a:stretch>
            <a:fillRect/>
          </a:stretch>
        </p:blipFill>
        <p:spPr>
          <a:xfrm>
            <a:off x="17027323" y="9121039"/>
            <a:ext cx="1041718" cy="1041284"/>
          </a:xfrm>
          <a:prstGeom prst="rect">
            <a:avLst/>
          </a:prstGeom>
        </p:spPr>
      </p:pic>
      <p:sp>
        <p:nvSpPr>
          <p:cNvPr id="4" name="TextBox 4"/>
          <p:cNvSpPr txBox="1"/>
          <p:nvPr/>
        </p:nvSpPr>
        <p:spPr>
          <a:xfrm>
            <a:off x="346566" y="171440"/>
            <a:ext cx="7616066" cy="1961502"/>
          </a:xfrm>
          <a:prstGeom prst="rect">
            <a:avLst/>
          </a:prstGeom>
        </p:spPr>
        <p:txBody>
          <a:bodyPr lIns="0" tIns="0" rIns="0" bIns="0" rtlCol="0" anchor="t">
            <a:spAutoFit/>
          </a:bodyPr>
          <a:lstStyle/>
          <a:p>
            <a:pPr>
              <a:lnSpc>
                <a:spcPts val="7490"/>
              </a:lnSpc>
            </a:pPr>
            <a:r>
              <a:rPr lang="en-US" sz="5350" dirty="0">
                <a:solidFill>
                  <a:srgbClr val="0B8CA0"/>
                </a:solidFill>
                <a:latin typeface="Source Sans Pro"/>
              </a:rPr>
              <a:t>Platinum Award</a:t>
            </a:r>
          </a:p>
          <a:p>
            <a:pPr algn="just">
              <a:lnSpc>
                <a:spcPts val="8330"/>
              </a:lnSpc>
            </a:pPr>
            <a:r>
              <a:rPr lang="en-US" sz="5950" dirty="0">
                <a:solidFill>
                  <a:srgbClr val="02426A"/>
                </a:solidFill>
                <a:latin typeface="Source Sans Pro Bold"/>
              </a:rPr>
              <a:t>Reflections - Teachers</a:t>
            </a:r>
          </a:p>
        </p:txBody>
      </p:sp>
      <p:sp>
        <p:nvSpPr>
          <p:cNvPr id="5" name="Text Placeholder 4">
            <a:extLst>
              <a:ext uri="{FF2B5EF4-FFF2-40B4-BE49-F238E27FC236}">
                <a16:creationId xmlns:a16="http://schemas.microsoft.com/office/drawing/2014/main" id="{92F20B95-8C23-63B1-2BCC-84EB118A2898}"/>
              </a:ext>
            </a:extLst>
          </p:cNvPr>
          <p:cNvSpPr txBox="1">
            <a:spLocks/>
          </p:cNvSpPr>
          <p:nvPr/>
        </p:nvSpPr>
        <p:spPr>
          <a:xfrm>
            <a:off x="838200" y="2361283"/>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000" i="1" dirty="0">
                <a:solidFill>
                  <a:schemeClr val="tx1">
                    <a:lumMod val="50000"/>
                    <a:lumOff val="50000"/>
                  </a:schemeClr>
                </a:solidFill>
                <a:latin typeface="+mj-lt"/>
              </a:rPr>
              <a:t>Add reflections from teachers on what has changed/improved. </a:t>
            </a:r>
            <a:endParaRPr lang="en-IE" sz="3000" dirty="0">
              <a:solidFill>
                <a:schemeClr val="tx1">
                  <a:lumMod val="50000"/>
                  <a:lumOff val="50000"/>
                </a:schemeClr>
              </a:solidFill>
            </a:endParaRPr>
          </a:p>
        </p:txBody>
      </p:sp>
    </p:spTree>
    <p:extLst>
      <p:ext uri="{BB962C8B-B14F-4D97-AF65-F5344CB8AC3E}">
        <p14:creationId xmlns:p14="http://schemas.microsoft.com/office/powerpoint/2010/main" val="6646158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3" y="-614245"/>
            <a:ext cx="4647105" cy="3285890"/>
          </a:xfrm>
          <a:prstGeom prst="rect">
            <a:avLst/>
          </a:prstGeom>
        </p:spPr>
      </p:pic>
      <p:pic>
        <p:nvPicPr>
          <p:cNvPr id="3" name="Picture 3"/>
          <p:cNvPicPr>
            <a:picLocks noChangeAspect="1"/>
          </p:cNvPicPr>
          <p:nvPr/>
        </p:nvPicPr>
        <p:blipFill>
          <a:blip r:embed="rId4"/>
          <a:srcRect/>
          <a:stretch>
            <a:fillRect/>
          </a:stretch>
        </p:blipFill>
        <p:spPr>
          <a:xfrm>
            <a:off x="17027323" y="9121039"/>
            <a:ext cx="1041718" cy="1041284"/>
          </a:xfrm>
          <a:prstGeom prst="rect">
            <a:avLst/>
          </a:prstGeom>
        </p:spPr>
      </p:pic>
      <p:sp>
        <p:nvSpPr>
          <p:cNvPr id="4" name="TextBox 4"/>
          <p:cNvSpPr txBox="1"/>
          <p:nvPr/>
        </p:nvSpPr>
        <p:spPr>
          <a:xfrm>
            <a:off x="346566" y="171440"/>
            <a:ext cx="7616066" cy="1961502"/>
          </a:xfrm>
          <a:prstGeom prst="rect">
            <a:avLst/>
          </a:prstGeom>
        </p:spPr>
        <p:txBody>
          <a:bodyPr lIns="0" tIns="0" rIns="0" bIns="0" rtlCol="0" anchor="t">
            <a:spAutoFit/>
          </a:bodyPr>
          <a:lstStyle/>
          <a:p>
            <a:pPr>
              <a:lnSpc>
                <a:spcPts val="7490"/>
              </a:lnSpc>
            </a:pPr>
            <a:r>
              <a:rPr lang="en-US" sz="5350" dirty="0">
                <a:solidFill>
                  <a:srgbClr val="0B8CA0"/>
                </a:solidFill>
                <a:latin typeface="Source Sans Pro"/>
              </a:rPr>
              <a:t>Platinum Award</a:t>
            </a:r>
          </a:p>
          <a:p>
            <a:pPr algn="just">
              <a:lnSpc>
                <a:spcPts val="8330"/>
              </a:lnSpc>
            </a:pPr>
            <a:r>
              <a:rPr lang="en-US" sz="5950" dirty="0">
                <a:solidFill>
                  <a:srgbClr val="02426A"/>
                </a:solidFill>
                <a:latin typeface="Source Sans Pro Bold"/>
              </a:rPr>
              <a:t>Reflections - Parents</a:t>
            </a:r>
          </a:p>
        </p:txBody>
      </p:sp>
      <p:sp>
        <p:nvSpPr>
          <p:cNvPr id="5" name="Text Placeholder 4">
            <a:extLst>
              <a:ext uri="{FF2B5EF4-FFF2-40B4-BE49-F238E27FC236}">
                <a16:creationId xmlns:a16="http://schemas.microsoft.com/office/drawing/2014/main" id="{92F20B95-8C23-63B1-2BCC-84EB118A2898}"/>
              </a:ext>
            </a:extLst>
          </p:cNvPr>
          <p:cNvSpPr txBox="1">
            <a:spLocks/>
          </p:cNvSpPr>
          <p:nvPr/>
        </p:nvSpPr>
        <p:spPr>
          <a:xfrm>
            <a:off x="838200" y="2361283"/>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000" i="1" dirty="0">
                <a:solidFill>
                  <a:schemeClr val="tx1">
                    <a:lumMod val="50000"/>
                    <a:lumOff val="50000"/>
                  </a:schemeClr>
                </a:solidFill>
                <a:latin typeface="+mj-lt"/>
              </a:rPr>
              <a:t>Add reflections from parents on what has changed/improved. </a:t>
            </a:r>
            <a:endParaRPr lang="en-IE" sz="3000" dirty="0">
              <a:solidFill>
                <a:schemeClr val="tx1">
                  <a:lumMod val="50000"/>
                  <a:lumOff val="50000"/>
                </a:schemeClr>
              </a:solidFill>
            </a:endParaRPr>
          </a:p>
        </p:txBody>
      </p:sp>
    </p:spTree>
    <p:extLst>
      <p:ext uri="{BB962C8B-B14F-4D97-AF65-F5344CB8AC3E}">
        <p14:creationId xmlns:p14="http://schemas.microsoft.com/office/powerpoint/2010/main" val="7468636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718653" y="3146676"/>
            <a:ext cx="8544967" cy="1996824"/>
          </a:xfrm>
          <a:prstGeom prst="rect">
            <a:avLst/>
          </a:prstGeom>
        </p:spPr>
        <p:txBody>
          <a:bodyPr lIns="0" tIns="0" rIns="0" bIns="0" rtlCol="0" anchor="t">
            <a:spAutoFit/>
          </a:bodyPr>
          <a:lstStyle/>
          <a:p>
            <a:pPr algn="ctr">
              <a:lnSpc>
                <a:spcPts val="8273"/>
              </a:lnSpc>
            </a:pPr>
            <a:r>
              <a:rPr lang="en-US" sz="5909">
                <a:solidFill>
                  <a:srgbClr val="02426A"/>
                </a:solidFill>
                <a:latin typeface="Source Sans Pro Bold"/>
              </a:rPr>
              <a:t>Platinum Award Checklist</a:t>
            </a:r>
          </a:p>
          <a:p>
            <a:pPr algn="ctr">
              <a:lnSpc>
                <a:spcPts val="7853"/>
              </a:lnSpc>
            </a:pPr>
            <a:endParaRPr lang="en-US" sz="5909">
              <a:solidFill>
                <a:srgbClr val="02426A"/>
              </a:solidFill>
              <a:latin typeface="Source Sans Pro Bold"/>
            </a:endParaRPr>
          </a:p>
        </p:txBody>
      </p:sp>
      <p:sp>
        <p:nvSpPr>
          <p:cNvPr id="3" name="TextBox 3"/>
          <p:cNvSpPr txBox="1"/>
          <p:nvPr/>
        </p:nvSpPr>
        <p:spPr>
          <a:xfrm>
            <a:off x="1718653" y="4369628"/>
            <a:ext cx="8820930" cy="6174254"/>
          </a:xfrm>
          <a:prstGeom prst="rect">
            <a:avLst/>
          </a:prstGeom>
        </p:spPr>
        <p:txBody>
          <a:bodyPr lIns="0" tIns="0" rIns="0" bIns="0" rtlCol="0" anchor="t">
            <a:spAutoFit/>
          </a:bodyPr>
          <a:lstStyle/>
          <a:p>
            <a:pPr>
              <a:lnSpc>
                <a:spcPct val="300000"/>
              </a:lnSpc>
            </a:pPr>
            <a:r>
              <a:rPr lang="en-US" sz="2000" dirty="0">
                <a:solidFill>
                  <a:schemeClr val="tx1">
                    <a:lumMod val="50000"/>
                    <a:lumOff val="50000"/>
                  </a:schemeClr>
                </a:solidFill>
                <a:latin typeface="Source Sans Pro"/>
              </a:rPr>
              <a:t>Complete Pre-Platinum Award form by 25 October 2024</a:t>
            </a:r>
          </a:p>
          <a:p>
            <a:pPr>
              <a:lnSpc>
                <a:spcPct val="300000"/>
              </a:lnSpc>
            </a:pPr>
            <a:r>
              <a:rPr lang="en-US" sz="2000" dirty="0">
                <a:solidFill>
                  <a:schemeClr val="tx1">
                    <a:lumMod val="50000"/>
                    <a:lumOff val="50000"/>
                  </a:schemeClr>
                </a:solidFill>
                <a:latin typeface="Source Sans Pro"/>
              </a:rPr>
              <a:t>Complete Steps 1 - 5 activities and log of evidence</a:t>
            </a:r>
          </a:p>
          <a:p>
            <a:pPr>
              <a:lnSpc>
                <a:spcPct val="300000"/>
              </a:lnSpc>
            </a:pPr>
            <a:r>
              <a:rPr lang="en-US" sz="2000" dirty="0">
                <a:solidFill>
                  <a:schemeClr val="tx1">
                    <a:lumMod val="50000"/>
                    <a:lumOff val="50000"/>
                  </a:schemeClr>
                </a:solidFill>
                <a:latin typeface="Source Sans Pro"/>
              </a:rPr>
              <a:t>Engage with your assigned SFI facilitator throughout</a:t>
            </a:r>
          </a:p>
          <a:p>
            <a:pPr>
              <a:lnSpc>
                <a:spcPct val="300000"/>
              </a:lnSpc>
            </a:pPr>
            <a:r>
              <a:rPr lang="en-US" sz="2000" dirty="0">
                <a:solidFill>
                  <a:schemeClr val="tx1">
                    <a:lumMod val="50000"/>
                    <a:lumOff val="50000"/>
                  </a:schemeClr>
                </a:solidFill>
                <a:latin typeface="Source Sans Pro"/>
              </a:rPr>
              <a:t>Gather reflections from learners, teachers and parents</a:t>
            </a:r>
          </a:p>
          <a:p>
            <a:pPr>
              <a:lnSpc>
                <a:spcPct val="300000"/>
              </a:lnSpc>
            </a:pPr>
            <a:r>
              <a:rPr lang="en-US" sz="2000" dirty="0">
                <a:solidFill>
                  <a:schemeClr val="tx1">
                    <a:lumMod val="50000"/>
                    <a:lumOff val="50000"/>
                  </a:schemeClr>
                </a:solidFill>
                <a:latin typeface="Source Sans Pro"/>
              </a:rPr>
              <a:t>Complete the Platinum Award Curious Minds Log of Evidence Template</a:t>
            </a:r>
          </a:p>
          <a:p>
            <a:pPr>
              <a:lnSpc>
                <a:spcPct val="300000"/>
              </a:lnSpc>
            </a:pPr>
            <a:r>
              <a:rPr lang="en-US" sz="2000" dirty="0">
                <a:solidFill>
                  <a:schemeClr val="tx1">
                    <a:lumMod val="50000"/>
                    <a:lumOff val="50000"/>
                  </a:schemeClr>
                </a:solidFill>
                <a:latin typeface="Source Sans Pro"/>
              </a:rPr>
              <a:t>Complete the Full Platinum form on SESAME and submit by 18 April 2025</a:t>
            </a:r>
            <a:endParaRPr lang="en-US" sz="2000" dirty="0">
              <a:solidFill>
                <a:schemeClr val="tx1">
                  <a:lumMod val="50000"/>
                  <a:lumOff val="50000"/>
                </a:schemeClr>
              </a:solidFill>
              <a:latin typeface="Source Sans Pro"/>
              <a:ea typeface="Source Sans Pro"/>
            </a:endParaRPr>
          </a:p>
          <a:p>
            <a:pPr>
              <a:lnSpc>
                <a:spcPts val="5929"/>
              </a:lnSpc>
            </a:pPr>
            <a:endParaRPr lang="en-US" sz="2000" dirty="0">
              <a:solidFill>
                <a:srgbClr val="000000"/>
              </a:solidFill>
              <a:latin typeface="Source Sans Pro"/>
            </a:endParaRPr>
          </a:p>
        </p:txBody>
      </p:sp>
      <p:pic>
        <p:nvPicPr>
          <p:cNvPr id="4" name="Picture 4"/>
          <p:cNvPicPr>
            <a:picLocks noChangeAspect="1"/>
          </p:cNvPicPr>
          <p:nvPr/>
        </p:nvPicPr>
        <p:blipFill>
          <a:blip r:embed="rId2"/>
          <a:srcRect/>
          <a:stretch>
            <a:fillRect/>
          </a:stretch>
        </p:blipFill>
        <p:spPr>
          <a:xfrm>
            <a:off x="-181926" y="-1230541"/>
            <a:ext cx="7610268" cy="5381094"/>
          </a:xfrm>
          <a:prstGeom prst="rect">
            <a:avLst/>
          </a:prstGeom>
        </p:spPr>
      </p:pic>
      <p:pic>
        <p:nvPicPr>
          <p:cNvPr id="5" name="Picture 5"/>
          <p:cNvPicPr>
            <a:picLocks noChangeAspect="1"/>
          </p:cNvPicPr>
          <p:nvPr/>
        </p:nvPicPr>
        <p:blipFill>
          <a:blip r:embed="rId3"/>
          <a:srcRect/>
          <a:stretch>
            <a:fillRect/>
          </a:stretch>
        </p:blipFill>
        <p:spPr>
          <a:xfrm>
            <a:off x="805516" y="4563667"/>
            <a:ext cx="686144" cy="686144"/>
          </a:xfrm>
          <a:prstGeom prst="rect">
            <a:avLst/>
          </a:prstGeom>
        </p:spPr>
      </p:pic>
      <p:pic>
        <p:nvPicPr>
          <p:cNvPr id="6" name="Picture 6"/>
          <p:cNvPicPr>
            <a:picLocks noChangeAspect="1"/>
          </p:cNvPicPr>
          <p:nvPr/>
        </p:nvPicPr>
        <p:blipFill>
          <a:blip r:embed="rId3"/>
          <a:srcRect/>
          <a:stretch>
            <a:fillRect/>
          </a:stretch>
        </p:blipFill>
        <p:spPr>
          <a:xfrm>
            <a:off x="840079" y="5473894"/>
            <a:ext cx="686144" cy="686144"/>
          </a:xfrm>
          <a:prstGeom prst="rect">
            <a:avLst/>
          </a:prstGeom>
        </p:spPr>
      </p:pic>
      <p:pic>
        <p:nvPicPr>
          <p:cNvPr id="7" name="Picture 7"/>
          <p:cNvPicPr>
            <a:picLocks noChangeAspect="1"/>
          </p:cNvPicPr>
          <p:nvPr/>
        </p:nvPicPr>
        <p:blipFill>
          <a:blip r:embed="rId3"/>
          <a:srcRect/>
          <a:stretch>
            <a:fillRect/>
          </a:stretch>
        </p:blipFill>
        <p:spPr>
          <a:xfrm>
            <a:off x="805516" y="7345058"/>
            <a:ext cx="686144" cy="686144"/>
          </a:xfrm>
          <a:prstGeom prst="rect">
            <a:avLst/>
          </a:prstGeom>
        </p:spPr>
      </p:pic>
      <p:pic>
        <p:nvPicPr>
          <p:cNvPr id="8" name="Picture 8"/>
          <p:cNvPicPr>
            <a:picLocks noChangeAspect="1"/>
          </p:cNvPicPr>
          <p:nvPr/>
        </p:nvPicPr>
        <p:blipFill>
          <a:blip r:embed="rId3"/>
          <a:srcRect/>
          <a:stretch>
            <a:fillRect/>
          </a:stretch>
        </p:blipFill>
        <p:spPr>
          <a:xfrm>
            <a:off x="805516" y="8226316"/>
            <a:ext cx="686144" cy="686144"/>
          </a:xfrm>
          <a:prstGeom prst="rect">
            <a:avLst/>
          </a:prstGeom>
        </p:spPr>
      </p:pic>
      <p:grpSp>
        <p:nvGrpSpPr>
          <p:cNvPr id="9" name="Group 9"/>
          <p:cNvGrpSpPr/>
          <p:nvPr/>
        </p:nvGrpSpPr>
        <p:grpSpPr>
          <a:xfrm>
            <a:off x="14921505" y="1706010"/>
            <a:ext cx="3366495" cy="3364996"/>
            <a:chOff x="0" y="0"/>
            <a:chExt cx="886649" cy="886254"/>
          </a:xfrm>
        </p:grpSpPr>
        <p:sp>
          <p:nvSpPr>
            <p:cNvPr id="10" name="Freeform 10"/>
            <p:cNvSpPr/>
            <p:nvPr/>
          </p:nvSpPr>
          <p:spPr>
            <a:xfrm>
              <a:off x="0" y="0"/>
              <a:ext cx="886649" cy="886254"/>
            </a:xfrm>
            <a:custGeom>
              <a:avLst/>
              <a:gdLst/>
              <a:ahLst/>
              <a:cxnLst/>
              <a:rect l="l" t="t" r="r" b="b"/>
              <a:pathLst>
                <a:path w="886649" h="886254">
                  <a:moveTo>
                    <a:pt x="0" y="0"/>
                  </a:moveTo>
                  <a:lnTo>
                    <a:pt x="886649" y="0"/>
                  </a:lnTo>
                  <a:lnTo>
                    <a:pt x="886649" y="886254"/>
                  </a:lnTo>
                  <a:lnTo>
                    <a:pt x="0" y="886254"/>
                  </a:lnTo>
                  <a:close/>
                </a:path>
              </a:pathLst>
            </a:custGeom>
            <a:solidFill>
              <a:srgbClr val="02426A"/>
            </a:solidFill>
          </p:spPr>
          <p:txBody>
            <a:bodyPr/>
            <a:lstStyle/>
            <a:p>
              <a:endParaRPr lang="en-IE"/>
            </a:p>
          </p:txBody>
        </p:sp>
        <p:sp>
          <p:nvSpPr>
            <p:cNvPr id="11" name="TextBox 11"/>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1555011" y="3388508"/>
            <a:ext cx="3415409" cy="3415409"/>
            <a:chOff x="0" y="0"/>
            <a:chExt cx="4553879" cy="4553879"/>
          </a:xfrm>
        </p:grpSpPr>
        <p:grpSp>
          <p:nvGrpSpPr>
            <p:cNvPr id="13" name="Group 13"/>
            <p:cNvGrpSpPr/>
            <p:nvPr/>
          </p:nvGrpSpPr>
          <p:grpSpPr>
            <a:xfrm>
              <a:off x="0" y="0"/>
              <a:ext cx="4553879" cy="4553879"/>
              <a:chOff x="0" y="0"/>
              <a:chExt cx="812800" cy="812800"/>
            </a:xfrm>
          </p:grpSpPr>
          <p:sp>
            <p:nvSpPr>
              <p:cNvPr id="14" name="Freeform 14"/>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CD0158"/>
              </a:solidFill>
            </p:spPr>
            <p:txBody>
              <a:bodyPr/>
              <a:lstStyle/>
              <a:p>
                <a:endParaRPr lang="en-IE"/>
              </a:p>
            </p:txBody>
          </p:sp>
          <p:sp>
            <p:nvSpPr>
              <p:cNvPr id="15" name="TextBox 15"/>
              <p:cNvSpPr txBox="1"/>
              <p:nvPr/>
            </p:nvSpPr>
            <p:spPr>
              <a:xfrm>
                <a:off x="76200" y="38100"/>
                <a:ext cx="660400" cy="698500"/>
              </a:xfrm>
              <a:prstGeom prst="rect">
                <a:avLst/>
              </a:prstGeom>
            </p:spPr>
            <p:txBody>
              <a:bodyPr lIns="50800" tIns="50800" rIns="50800" bIns="50800" rtlCol="0" anchor="ctr"/>
              <a:lstStyle/>
              <a:p>
                <a:pPr algn="ctr">
                  <a:lnSpc>
                    <a:spcPts val="2943"/>
                  </a:lnSpc>
                  <a:spcBef>
                    <a:spcPct val="0"/>
                  </a:spcBef>
                </a:pPr>
                <a:endParaRPr/>
              </a:p>
            </p:txBody>
          </p:sp>
        </p:grpSp>
        <p:grpSp>
          <p:nvGrpSpPr>
            <p:cNvPr id="16" name="Group 16"/>
            <p:cNvGrpSpPr/>
            <p:nvPr/>
          </p:nvGrpSpPr>
          <p:grpSpPr>
            <a:xfrm>
              <a:off x="685544" y="845165"/>
              <a:ext cx="3182792" cy="3182792"/>
              <a:chOff x="0" y="0"/>
              <a:chExt cx="812800" cy="812800"/>
            </a:xfrm>
          </p:grpSpPr>
          <p:sp>
            <p:nvSpPr>
              <p:cNvPr id="17" name="Freeform 17"/>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B8CA0"/>
              </a:solidFill>
            </p:spPr>
            <p:txBody>
              <a:bodyPr/>
              <a:lstStyle/>
              <a:p>
                <a:endParaRPr lang="en-IE"/>
              </a:p>
            </p:txBody>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943"/>
                  </a:lnSpc>
                </a:pPr>
                <a:endParaRPr/>
              </a:p>
            </p:txBody>
          </p:sp>
        </p:grpSp>
      </p:grpSp>
      <p:pic>
        <p:nvPicPr>
          <p:cNvPr id="19" name="Picture 19"/>
          <p:cNvPicPr>
            <a:picLocks noChangeAspect="1"/>
          </p:cNvPicPr>
          <p:nvPr/>
        </p:nvPicPr>
        <p:blipFill>
          <a:blip r:embed="rId4"/>
          <a:srcRect l="6972" r="6972"/>
          <a:stretch>
            <a:fillRect/>
          </a:stretch>
        </p:blipFill>
        <p:spPr>
          <a:xfrm>
            <a:off x="11555011" y="5071006"/>
            <a:ext cx="6732989" cy="5215994"/>
          </a:xfrm>
          <a:prstGeom prst="rect">
            <a:avLst/>
          </a:prstGeom>
        </p:spPr>
      </p:pic>
      <p:grpSp>
        <p:nvGrpSpPr>
          <p:cNvPr id="20" name="Group 20"/>
          <p:cNvGrpSpPr/>
          <p:nvPr/>
        </p:nvGrpSpPr>
        <p:grpSpPr>
          <a:xfrm>
            <a:off x="9514341" y="7714487"/>
            <a:ext cx="2921808" cy="2572513"/>
            <a:chOff x="0" y="0"/>
            <a:chExt cx="3895744" cy="3430017"/>
          </a:xfrm>
        </p:grpSpPr>
        <p:pic>
          <p:nvPicPr>
            <p:cNvPr id="21" name="Picture 2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r="36747"/>
            <a:stretch>
              <a:fillRect/>
            </a:stretch>
          </p:blipFill>
          <p:spPr>
            <a:xfrm>
              <a:off x="0" y="0"/>
              <a:ext cx="3895744" cy="1539766"/>
            </a:xfrm>
            <a:prstGeom prst="rect">
              <a:avLst/>
            </a:prstGeom>
          </p:spPr>
        </p:pic>
        <p:pic>
          <p:nvPicPr>
            <p:cNvPr id="22" name="Picture 2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r="36747"/>
            <a:stretch>
              <a:fillRect/>
            </a:stretch>
          </p:blipFill>
          <p:spPr>
            <a:xfrm>
              <a:off x="0" y="1890251"/>
              <a:ext cx="3895744" cy="1539766"/>
            </a:xfrm>
            <a:prstGeom prst="rect">
              <a:avLst/>
            </a:prstGeom>
          </p:spPr>
        </p:pic>
      </p:grpSp>
      <p:pic>
        <p:nvPicPr>
          <p:cNvPr id="23" name="Picture 23"/>
          <p:cNvPicPr>
            <a:picLocks noChangeAspect="1"/>
          </p:cNvPicPr>
          <p:nvPr/>
        </p:nvPicPr>
        <p:blipFill>
          <a:blip r:embed="rId7"/>
          <a:srcRect/>
          <a:stretch>
            <a:fillRect/>
          </a:stretch>
        </p:blipFill>
        <p:spPr>
          <a:xfrm>
            <a:off x="14921601" y="1727402"/>
            <a:ext cx="3366399" cy="3364996"/>
          </a:xfrm>
          <a:prstGeom prst="rect">
            <a:avLst/>
          </a:prstGeom>
        </p:spPr>
      </p:pic>
      <p:pic>
        <p:nvPicPr>
          <p:cNvPr id="24" name="Picture 7">
            <a:extLst>
              <a:ext uri="{FF2B5EF4-FFF2-40B4-BE49-F238E27FC236}">
                <a16:creationId xmlns:a16="http://schemas.microsoft.com/office/drawing/2014/main" id="{D3D27238-E372-02D6-B5BB-8B049DDA6241}"/>
              </a:ext>
            </a:extLst>
          </p:cNvPr>
          <p:cNvPicPr>
            <a:picLocks noChangeAspect="1"/>
          </p:cNvPicPr>
          <p:nvPr/>
        </p:nvPicPr>
        <p:blipFill>
          <a:blip r:embed="rId3"/>
          <a:srcRect/>
          <a:stretch>
            <a:fillRect/>
          </a:stretch>
        </p:blipFill>
        <p:spPr>
          <a:xfrm>
            <a:off x="805516" y="6423846"/>
            <a:ext cx="686144" cy="686144"/>
          </a:xfrm>
          <a:prstGeom prst="rect">
            <a:avLst/>
          </a:prstGeom>
        </p:spPr>
      </p:pic>
      <p:pic>
        <p:nvPicPr>
          <p:cNvPr id="25" name="Picture 7">
            <a:extLst>
              <a:ext uri="{FF2B5EF4-FFF2-40B4-BE49-F238E27FC236}">
                <a16:creationId xmlns:a16="http://schemas.microsoft.com/office/drawing/2014/main" id="{42183679-ECD9-FC9D-804B-0BCE388B58F2}"/>
              </a:ext>
            </a:extLst>
          </p:cNvPr>
          <p:cNvPicPr>
            <a:picLocks noChangeAspect="1"/>
          </p:cNvPicPr>
          <p:nvPr/>
        </p:nvPicPr>
        <p:blipFill>
          <a:blip r:embed="rId3"/>
          <a:srcRect/>
          <a:stretch>
            <a:fillRect/>
          </a:stretch>
        </p:blipFill>
        <p:spPr>
          <a:xfrm>
            <a:off x="805516" y="9132175"/>
            <a:ext cx="686144" cy="68614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a61b629-3332-452e-bb9b-e284b81c509f" xsi:nil="true"/>
    <lcf76f155ced4ddcb4097134ff3c332f xmlns="bcb6bb80-c3f6-4894-8314-b823e9576f0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08D712F606A114E8A9C712F311EEEC4" ma:contentTypeVersion="18" ma:contentTypeDescription="Create a new document." ma:contentTypeScope="" ma:versionID="c1b0dd64b5e0e1bf12a20b0e98f2d9e2">
  <xsd:schema xmlns:xsd="http://www.w3.org/2001/XMLSchema" xmlns:xs="http://www.w3.org/2001/XMLSchema" xmlns:p="http://schemas.microsoft.com/office/2006/metadata/properties" xmlns:ns2="bcb6bb80-c3f6-4894-8314-b823e9576f09" xmlns:ns3="9a61b629-3332-452e-bb9b-e284b81c509f" targetNamespace="http://schemas.microsoft.com/office/2006/metadata/properties" ma:root="true" ma:fieldsID="e5c24ae78a75b75f66ca507eb93d3ef2" ns2:_="" ns3:_="">
    <xsd:import namespace="bcb6bb80-c3f6-4894-8314-b823e9576f09"/>
    <xsd:import namespace="9a61b629-3332-452e-bb9b-e284b81c50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b6bb80-c3f6-4894-8314-b823e9576f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67b5201-1eba-4237-973b-c2bc0dc73b5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61b629-3332-452e-bb9b-e284b81c509f"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88ae1d0-9f48-431e-a83a-aece8168ef63}" ma:internalName="TaxCatchAll" ma:showField="CatchAllData" ma:web="9a61b629-3332-452e-bb9b-e284b81c50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D2A8F7B-EC99-443A-B6F0-31F4EC39894D}">
  <ds:schemaRefs>
    <ds:schemaRef ds:uri="http://schemas.microsoft.com/office/2006/documentManagement/types"/>
    <ds:schemaRef ds:uri="http://www.w3.org/XML/1998/namespace"/>
    <ds:schemaRef ds:uri="http://schemas.openxmlformats.org/package/2006/metadata/core-properties"/>
    <ds:schemaRef ds:uri="http://purl.org/dc/terms/"/>
    <ds:schemaRef ds:uri="http://purl.org/dc/elements/1.1/"/>
    <ds:schemaRef ds:uri="http://purl.org/dc/dcmitype/"/>
    <ds:schemaRef ds:uri="http://schemas.microsoft.com/office/infopath/2007/PartnerControls"/>
    <ds:schemaRef ds:uri="9a61b629-3332-452e-bb9b-e284b81c509f"/>
    <ds:schemaRef ds:uri="1094a34d-5ce2-4a0a-980a-96a4a1dd556b"/>
    <ds:schemaRef ds:uri="http://schemas.microsoft.com/office/2006/metadata/properties"/>
    <ds:schemaRef ds:uri="bcb6bb80-c3f6-4894-8314-b823e9576f09"/>
  </ds:schemaRefs>
</ds:datastoreItem>
</file>

<file path=customXml/itemProps2.xml><?xml version="1.0" encoding="utf-8"?>
<ds:datastoreItem xmlns:ds="http://schemas.openxmlformats.org/officeDocument/2006/customXml" ds:itemID="{62238BF4-6E68-4569-B222-132CD9CE2D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b6bb80-c3f6-4894-8314-b823e9576f09"/>
    <ds:schemaRef ds:uri="9a61b629-3332-452e-bb9b-e284b81c50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8A49860-46D8-4989-8E45-4CAED9591A7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2848</Words>
  <Application>Microsoft Office PowerPoint</Application>
  <PresentationFormat>Custom</PresentationFormat>
  <Paragraphs>208</Paragraphs>
  <Slides>24</Slides>
  <Notes>19</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Curious Minds Platinum Award Log 2022</dc:title>
  <cp:lastModifiedBy>Tanja Calis</cp:lastModifiedBy>
  <cp:revision>25</cp:revision>
  <dcterms:created xsi:type="dcterms:W3CDTF">2006-08-16T00:00:00Z</dcterms:created>
  <dcterms:modified xsi:type="dcterms:W3CDTF">2024-08-27T08:50:17Z</dcterms:modified>
  <dc:identifier>DAFIRsHFfl8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0x010100108D712F606A114E8A9C712F311EEEC4</vt:lpwstr>
  </property>
  <property fmtid="{D5CDD505-2E9C-101B-9397-08002B2CF9AE}" pid="3" name="MediaServiceImageTags">
    <vt:lpwstr/>
  </property>
</Properties>
</file>