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7"/>
  </p:notesMasterIdLst>
  <p:sldIdLst>
    <p:sldId id="256" r:id="rId5"/>
    <p:sldId id="289" r:id="rId6"/>
    <p:sldId id="279" r:id="rId7"/>
    <p:sldId id="280" r:id="rId8"/>
    <p:sldId id="281" r:id="rId9"/>
    <p:sldId id="282" r:id="rId10"/>
    <p:sldId id="283" r:id="rId11"/>
    <p:sldId id="284" r:id="rId12"/>
    <p:sldId id="264" r:id="rId13"/>
    <p:sldId id="263" r:id="rId14"/>
    <p:sldId id="285" r:id="rId15"/>
    <p:sldId id="267" r:id="rId16"/>
    <p:sldId id="265" r:id="rId17"/>
    <p:sldId id="286" r:id="rId18"/>
    <p:sldId id="270" r:id="rId19"/>
    <p:sldId id="287" r:id="rId20"/>
    <p:sldId id="288" r:id="rId21"/>
    <p:sldId id="273" r:id="rId22"/>
    <p:sldId id="269" r:id="rId23"/>
    <p:sldId id="275" r:id="rId24"/>
    <p:sldId id="276" r:id="rId25"/>
    <p:sldId id="277" r:id="rId26"/>
  </p:sldIdLst>
  <p:sldSz cx="18288000" cy="10287000"/>
  <p:notesSz cx="6858000" cy="9144000"/>
  <p:embeddedFontLst>
    <p:embeddedFont>
      <p:font typeface="Gill Sans MT" panose="020B0502020104020203" pitchFamily="34" charset="0"/>
      <p:regular r:id="rId28"/>
      <p:bold r:id="rId29"/>
      <p:italic r:id="rId30"/>
      <p:boldItalic r:id="rId31"/>
    </p:embeddedFont>
    <p:embeddedFont>
      <p:font typeface="Open Sans Italics" panose="020B0604020202020204" charset="0"/>
      <p:regular r:id="rId32"/>
    </p:embeddedFont>
    <p:embeddedFont>
      <p:font typeface="Source Sans Pro" panose="020B0503030403020204" pitchFamily="34" charset="0"/>
      <p:regular r:id="rId33"/>
      <p:bold r:id="rId34"/>
      <p:italic r:id="rId35"/>
      <p:boldItalic r:id="rId36"/>
    </p:embeddedFont>
    <p:embeddedFont>
      <p:font typeface="Source Sans Pro Bold" panose="020B0703030403020204" pitchFamily="34" charset="0"/>
      <p:regular r:id="rId37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105FA8-4B51-673E-7474-99E30F2FF2E5}" v="10" dt="2024-07-23T14:54:39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247" autoAdjust="0"/>
  </p:normalViewPr>
  <p:slideViewPr>
    <p:cSldViewPr>
      <p:cViewPr varScale="1">
        <p:scale>
          <a:sx n="72" d="100"/>
          <a:sy n="72" d="100"/>
        </p:scale>
        <p:origin x="6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777C2-C23C-4C3F-8D02-B77776267DB7}" type="datetimeFigureOut">
              <a:rPr lang="en-IE" smtClean="0"/>
              <a:t>27/08/2024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C303B-BB23-473A-9D68-6BF12A9457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095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ga-IE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C5F2A2-C019-4155-A3E6-DC57476F80B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870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C303B-BB23-473A-9D68-6BF12A945733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071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.png"/><Relationship Id="rId4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4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7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Logo, company name&#10;&#10;Description automatically generated">
            <a:extLst>
              <a:ext uri="{FF2B5EF4-FFF2-40B4-BE49-F238E27FC236}">
                <a16:creationId xmlns:a16="http://schemas.microsoft.com/office/drawing/2014/main" id="{FBA071C9-7085-C4CB-9C3C-FEAD2FE1F0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5302"/>
          <a:stretch/>
        </p:blipFill>
        <p:spPr>
          <a:xfrm>
            <a:off x="0" y="0"/>
            <a:ext cx="9101146" cy="418348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555011" y="3439197"/>
            <a:ext cx="3408606" cy="3408606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D0158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B8CA0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7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4921505" y="2023570"/>
            <a:ext cx="3366495" cy="3047436"/>
            <a:chOff x="0" y="0"/>
            <a:chExt cx="886649" cy="8026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6649" cy="802617"/>
            </a:xfrm>
            <a:custGeom>
              <a:avLst/>
              <a:gdLst/>
              <a:ahLst/>
              <a:cxnLst/>
              <a:rect l="l" t="t" r="r" b="b"/>
              <a:pathLst>
                <a:path w="886649" h="802617">
                  <a:moveTo>
                    <a:pt x="0" y="0"/>
                  </a:moveTo>
                  <a:lnTo>
                    <a:pt x="886649" y="0"/>
                  </a:lnTo>
                  <a:lnTo>
                    <a:pt x="886649" y="802617"/>
                  </a:lnTo>
                  <a:lnTo>
                    <a:pt x="0" y="802617"/>
                  </a:lnTo>
                  <a:close/>
                </a:path>
              </a:pathLst>
            </a:custGeom>
            <a:solidFill>
              <a:srgbClr val="02426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000056" y="2023570"/>
            <a:ext cx="3209393" cy="321073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95953" y="6429550"/>
            <a:ext cx="3859058" cy="385745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rcRect l="8571" r="6727" b="1605"/>
          <a:stretch>
            <a:fillRect/>
          </a:stretch>
        </p:blipFill>
        <p:spPr>
          <a:xfrm>
            <a:off x="11555011" y="5071006"/>
            <a:ext cx="6732989" cy="5215994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3906171" y="6727247"/>
            <a:ext cx="3789781" cy="3559753"/>
            <a:chOff x="0" y="0"/>
            <a:chExt cx="998132" cy="9375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98132" cy="937548"/>
            </a:xfrm>
            <a:custGeom>
              <a:avLst/>
              <a:gdLst/>
              <a:ahLst/>
              <a:cxnLst/>
              <a:rect l="l" t="t" r="r" b="b"/>
              <a:pathLst>
                <a:path w="998132" h="937548">
                  <a:moveTo>
                    <a:pt x="0" y="0"/>
                  </a:moveTo>
                  <a:lnTo>
                    <a:pt x="998132" y="0"/>
                  </a:lnTo>
                  <a:lnTo>
                    <a:pt x="998132" y="937548"/>
                  </a:lnTo>
                  <a:lnTo>
                    <a:pt x="0" y="937548"/>
                  </a:ln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88738" y="7011961"/>
            <a:ext cx="3024647" cy="2990325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pic>
        <p:nvPicPr>
          <p:cNvPr id="26" name="Picture 26"/>
          <p:cNvPicPr>
            <a:picLocks noChangeAspect="1"/>
          </p:cNvPicPr>
          <p:nvPr/>
        </p:nvPicPr>
        <p:blipFill rotWithShape="1">
          <a:blip r:embed="rId8"/>
          <a:srcRect b="9907"/>
          <a:stretch/>
        </p:blipFill>
        <p:spPr>
          <a:xfrm>
            <a:off x="864430" y="7293120"/>
            <a:ext cx="3324467" cy="2993880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1028700" y="3328708"/>
            <a:ext cx="12611100" cy="3134238"/>
            <a:chOff x="0" y="-123825"/>
            <a:chExt cx="16814800" cy="4178984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6814800" cy="14727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448"/>
                </a:lnSpc>
              </a:pP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Gradaim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Intinní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</a:t>
              </a:r>
              <a:r>
                <a:rPr lang="en-US" sz="5400" dirty="0" err="1">
                  <a:solidFill>
                    <a:srgbClr val="02426A"/>
                  </a:solidFill>
                  <a:latin typeface="Source Sans Pro Bold"/>
                </a:rPr>
                <a:t>Fiosracha</a:t>
              </a:r>
              <a:r>
                <a:rPr lang="en-US" sz="5400" dirty="0">
                  <a:solidFill>
                    <a:srgbClr val="02426A"/>
                  </a:solidFill>
                  <a:latin typeface="Source Sans Pro Bold"/>
                </a:rPr>
                <a:t> 2024/25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2"/>
              <a:ext cx="13459860" cy="2759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CD0158"/>
                  </a:solidFill>
                  <a:latin typeface="Source Sans Pro"/>
                </a:rPr>
                <a:t>Logleabhar</a:t>
              </a:r>
              <a:r>
                <a:rPr lang="en-US" sz="3899" dirty="0">
                  <a:solidFill>
                    <a:srgbClr val="CD0158"/>
                  </a:solidFill>
                  <a:latin typeface="Source Sans Pro"/>
                </a:rPr>
                <a:t> </a:t>
              </a:r>
              <a:r>
                <a:rPr lang="en-US" sz="3899" dirty="0" err="1">
                  <a:solidFill>
                    <a:srgbClr val="CD0158"/>
                  </a:solidFill>
                  <a:latin typeface="Source Sans Pro"/>
                </a:rPr>
                <a:t>Fianaise</a:t>
              </a:r>
              <a:endParaRPr lang="en-US" sz="3899" dirty="0">
                <a:solidFill>
                  <a:srgbClr val="CD0158"/>
                </a:solidFill>
                <a:latin typeface="Source Sans Pro"/>
              </a:endParaRPr>
            </a:p>
            <a:p>
              <a:pPr>
                <a:lnSpc>
                  <a:spcPts val="5459"/>
                </a:lnSpc>
              </a:pPr>
              <a:r>
                <a:rPr lang="en-US" sz="3899" dirty="0" err="1">
                  <a:solidFill>
                    <a:srgbClr val="0B8CA0"/>
                  </a:solidFill>
                  <a:latin typeface="Source Sans Pro"/>
                </a:rPr>
                <a:t>Gradam</a:t>
              </a:r>
              <a:r>
                <a:rPr lang="en-US" sz="3899" dirty="0">
                  <a:solidFill>
                    <a:srgbClr val="0B8CA0"/>
                  </a:solidFill>
                  <a:latin typeface="Source Sans Pro"/>
                </a:rPr>
                <a:t> </a:t>
              </a:r>
              <a:r>
                <a:rPr lang="en-US" sz="3899" dirty="0" err="1">
                  <a:solidFill>
                    <a:srgbClr val="0B8CA0"/>
                  </a:solidFill>
                  <a:latin typeface="Source Sans Pro"/>
                </a:rPr>
                <a:t>Phlatanaim</a:t>
              </a:r>
              <a:endParaRPr lang="en-US" sz="3899" dirty="0">
                <a:solidFill>
                  <a:srgbClr val="0B8CA0"/>
                </a:solidFill>
                <a:latin typeface="Source Sans Pro"/>
              </a:endParaRPr>
            </a:p>
            <a:p>
              <a:pPr>
                <a:lnSpc>
                  <a:spcPts val="5459"/>
                </a:lnSpc>
              </a:pPr>
              <a:endParaRPr lang="en-US" sz="3899" dirty="0">
                <a:solidFill>
                  <a:srgbClr val="0B8CA0"/>
                </a:solidFill>
                <a:latin typeface="Source Sans Pro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8312E47-FBB0-7746-B2CF-D147B09710EB}"/>
              </a:ext>
            </a:extLst>
          </p:cNvPr>
          <p:cNvSpPr txBox="1"/>
          <p:nvPr/>
        </p:nvSpPr>
        <p:spPr>
          <a:xfrm>
            <a:off x="954474" y="5847731"/>
            <a:ext cx="52939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defRPr/>
            </a:pPr>
            <a:r>
              <a:rPr lang="en-US" sz="3200" i="1" dirty="0" err="1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Líon</a:t>
            </a:r>
            <a:r>
              <a:rPr lang="en-US" sz="3200" i="1" dirty="0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 </a:t>
            </a:r>
            <a:r>
              <a:rPr lang="en-US" sz="3200" i="1" dirty="0" err="1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isteach</a:t>
            </a:r>
            <a:r>
              <a:rPr lang="en-US" sz="3200" i="1" dirty="0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 </a:t>
            </a:r>
            <a:r>
              <a:rPr lang="en-US" sz="3200" i="1" dirty="0" err="1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ainm</a:t>
            </a:r>
            <a:r>
              <a:rPr lang="en-US" sz="3200" i="1" dirty="0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 </a:t>
            </a:r>
            <a:r>
              <a:rPr lang="en-US" sz="3200" i="1" dirty="0" err="1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na</a:t>
            </a:r>
            <a:r>
              <a:rPr lang="en-US" sz="3200" i="1" dirty="0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 </a:t>
            </a:r>
            <a:r>
              <a:rPr lang="en-US" sz="3200" i="1" dirty="0" err="1">
                <a:ln w="0"/>
                <a:solidFill>
                  <a:prstClr val="white">
                    <a:lumMod val="50000"/>
                  </a:prstClr>
                </a:solidFill>
                <a:latin typeface="Gill Sans MT" panose="020B0502020104020203" pitchFamily="34" charset="0"/>
              </a:rPr>
              <a:t>scoile</a:t>
            </a:r>
            <a:endParaRPr lang="en-US" sz="3200" i="1" dirty="0">
              <a:ln w="0"/>
              <a:solidFill>
                <a:prstClr val="white">
                  <a:lumMod val="50000"/>
                </a:prstClr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528963">
            <a:off x="3056849" y="2708639"/>
            <a:ext cx="12174305" cy="4869722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  <a:ln>
              <a:solidFill>
                <a:srgbClr val="10253F"/>
              </a:solidFill>
            </a:ln>
          </p:spPr>
          <p:txBody>
            <a:bodyPr/>
            <a:lstStyle/>
            <a:p>
              <a:pPr defTabSz="914445"/>
              <a:endParaRPr lang="en-IE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0B8CA0"/>
            </a:solidFill>
            <a:ln>
              <a:solidFill>
                <a:srgbClr val="10253F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4603" y="326587"/>
            <a:ext cx="2009669" cy="200966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B8CA0"/>
            </a:solidFill>
          </p:spPr>
          <p:txBody>
            <a:bodyPr/>
            <a:lstStyle/>
            <a:p>
              <a:endParaRPr lang="en-IE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 defTabSz="914445">
                <a:lnSpc>
                  <a:spcPts val="2660"/>
                </a:lnSpc>
              </a:pPr>
              <a:endParaRPr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2099048" y="8566474"/>
            <a:ext cx="2009669" cy="1004834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28600" y="420790"/>
            <a:ext cx="9326880" cy="151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12600"/>
              </a:lnSpc>
            </a:pP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FFFFFF"/>
                </a:solidFill>
                <a:latin typeface="Source Sans Pro Bold"/>
              </a:rPr>
              <a:t> 1: </a:t>
            </a: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Eolaíocht</a:t>
            </a:r>
            <a:endParaRPr lang="en-US" sz="90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85C7C6C8-D7A1-4C09-4D3F-E9DB3B9A8F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1" y="6266028"/>
            <a:ext cx="6911796" cy="488830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31A8B499-DAF6-E244-DFAF-FBD9DD3083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" r="7117"/>
          <a:stretch/>
        </p:blipFill>
        <p:spPr>
          <a:xfrm rot="10800000">
            <a:off x="0" y="7578050"/>
            <a:ext cx="2601460" cy="270895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6660842" y="326587"/>
            <a:ext cx="2000701" cy="2009669"/>
            <a:chOff x="1813" y="0"/>
            <a:chExt cx="809173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E4EB"/>
            </a:solidFill>
          </p:spPr>
          <p:txBody>
            <a:bodyPr/>
            <a:lstStyle/>
            <a:p>
              <a:endParaRPr lang="en-IE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 defTabSz="914445">
                <a:lnSpc>
                  <a:spcPts val="2660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1"/>
            <a:ext cx="6130433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46096" y="1245848"/>
            <a:ext cx="5960105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199" i="1" dirty="0" err="1">
                <a:solidFill>
                  <a:srgbClr val="CD0158"/>
                </a:solidFill>
                <a:latin typeface="Open Sans Italics"/>
              </a:rPr>
              <a:t>Nithe</a:t>
            </a:r>
            <a:r>
              <a:rPr lang="en-US" sz="5199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i="1" dirty="0" err="1">
                <a:solidFill>
                  <a:srgbClr val="CD0158"/>
                </a:solidFill>
                <a:latin typeface="Open Sans Italics"/>
              </a:rPr>
              <a:t>Beo</a:t>
            </a:r>
            <a:endParaRPr lang="en-US" sz="5199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Nithe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Beo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A47948F-9001-7D0E-F72C-8A86256AF0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0807" y="9293458"/>
            <a:ext cx="887330" cy="887528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81E6B85-81F1-DEAB-ACFE-D924C01929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1"/>
            <a:ext cx="6587633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130256" y="1256225"/>
            <a:ext cx="7800627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199" i="1" dirty="0" err="1">
                <a:solidFill>
                  <a:srgbClr val="CD0158"/>
                </a:solidFill>
                <a:latin typeface="Open Sans Italics"/>
              </a:rPr>
              <a:t>Fuinneamh</a:t>
            </a:r>
            <a:r>
              <a:rPr lang="en-US" sz="5199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i="1" dirty="0" err="1">
                <a:solidFill>
                  <a:srgbClr val="CD0158"/>
                </a:solidFill>
                <a:latin typeface="Open Sans Italics"/>
              </a:rPr>
              <a:t>agus</a:t>
            </a:r>
            <a:r>
              <a:rPr lang="en-US" sz="5199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199" i="1" dirty="0" err="1">
                <a:solidFill>
                  <a:srgbClr val="CD0158"/>
                </a:solidFill>
                <a:latin typeface="Open Sans Italics"/>
              </a:rPr>
              <a:t>fórsaí</a:t>
            </a:r>
            <a:endParaRPr lang="en-US" sz="5199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Fuinneamh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fórsaí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1FC8FED-5AB2-2094-C021-29AF3ED2C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850" y="9331753"/>
            <a:ext cx="814097" cy="8140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11A144C7-F13A-FF84-D929-5FE1BFD420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5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1"/>
            <a:ext cx="6511433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40828" y="1245848"/>
            <a:ext cx="6346373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199" i="1" dirty="0" err="1">
                <a:solidFill>
                  <a:srgbClr val="CD0158"/>
                </a:solidFill>
                <a:latin typeface="Open Sans Italics"/>
              </a:rPr>
              <a:t>Ábhair</a:t>
            </a:r>
            <a:endParaRPr lang="en-US" sz="5199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88476-7AE3-A466-19E6-C17DF4AC4BB7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Ábhair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489B4E4-E30C-5E32-4D7C-889A6F30D97F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2DEFFD9-EDC4-A368-E24E-631752947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0963" y="9331753"/>
            <a:ext cx="795434" cy="795434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25F74A6C-911B-F193-7BF5-4AEBE79633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75CE826-99F9-6E49-B286-1AB133F0D2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46566" y="171441"/>
            <a:ext cx="6511433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43600" y="1181100"/>
            <a:ext cx="9226912" cy="841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000" i="1" dirty="0" err="1">
                <a:solidFill>
                  <a:srgbClr val="CD0158"/>
                </a:solidFill>
                <a:latin typeface="Open Sans Italics"/>
              </a:rPr>
              <a:t>Feasacht</a:t>
            </a:r>
            <a:r>
              <a:rPr lang="en-US" sz="40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4000" i="1" dirty="0" err="1">
                <a:solidFill>
                  <a:srgbClr val="CD0158"/>
                </a:solidFill>
                <a:latin typeface="Open Sans Italics"/>
              </a:rPr>
              <a:t>agus</a:t>
            </a:r>
            <a:r>
              <a:rPr lang="en-US" sz="40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4000" i="1" dirty="0" err="1">
                <a:solidFill>
                  <a:srgbClr val="CD0158"/>
                </a:solidFill>
                <a:latin typeface="Open Sans Italics"/>
              </a:rPr>
              <a:t>cúram</a:t>
            </a:r>
            <a:r>
              <a:rPr lang="en-US" sz="4000" i="1" dirty="0">
                <a:solidFill>
                  <a:srgbClr val="CD0158"/>
                </a:solidFill>
                <a:latin typeface="Open Sans Italics"/>
              </a:rPr>
              <a:t> an </a:t>
            </a:r>
            <a:r>
              <a:rPr lang="en-US" sz="4000" i="1" dirty="0" err="1">
                <a:solidFill>
                  <a:srgbClr val="CD0158"/>
                </a:solidFill>
                <a:latin typeface="Open Sans Italics"/>
              </a:rPr>
              <a:t>chomhshaoil</a:t>
            </a:r>
            <a:endParaRPr lang="en-US" sz="4000" i="1" dirty="0">
              <a:solidFill>
                <a:srgbClr val="CD0158"/>
              </a:solidFill>
              <a:latin typeface="Open Sans Itali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imscrúdú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praiticiúil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rinne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dalta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don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snáithe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Feasacht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cúram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chomhshaoil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,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Is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féidir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sleamhnáin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bhreise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chur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isteach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más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gá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01B58C6-3DB8-7BDE-85B2-92194340FA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2166" y="9331753"/>
            <a:ext cx="801293" cy="8012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1"/>
            <a:ext cx="7654433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971698" y="1150940"/>
            <a:ext cx="6987916" cy="841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2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r>
              <a:rPr lang="en-US" sz="42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4200" i="1" dirty="0" err="1">
                <a:solidFill>
                  <a:srgbClr val="CD0158"/>
                </a:solidFill>
                <a:latin typeface="Open Sans Italics"/>
              </a:rPr>
              <a:t>eolaíochta</a:t>
            </a:r>
            <a:r>
              <a:rPr lang="en-US" sz="4200" i="1" dirty="0">
                <a:solidFill>
                  <a:srgbClr val="CD0158"/>
                </a:solidFill>
                <a:latin typeface="Open Sans Italics"/>
              </a:rPr>
              <a:t>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dhá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ghníomhaíocht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ghlac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scoil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páirt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iontu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 mas é do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thoil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1D63363-83A6-877D-265D-940E3872F8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6642" y="9335277"/>
            <a:ext cx="769776" cy="769776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89C1E822-97D0-DE24-36B5-E339B2B413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1"/>
            <a:ext cx="6587633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1: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553200" y="1150940"/>
            <a:ext cx="7620000" cy="841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2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r>
              <a:rPr lang="en-US" sz="42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4200" i="1" dirty="0" err="1">
                <a:solidFill>
                  <a:srgbClr val="CD0158"/>
                </a:solidFill>
                <a:latin typeface="Open Sans Italics"/>
              </a:rPr>
              <a:t>eolaíochta</a:t>
            </a:r>
            <a:r>
              <a:rPr lang="en-US" sz="4200" i="1" dirty="0">
                <a:solidFill>
                  <a:srgbClr val="CD0158"/>
                </a:solidFill>
                <a:latin typeface="Open Sans Italics"/>
              </a:rPr>
              <a:t>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m.s.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griangrafanna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nó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físeanna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dara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cheann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den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dá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ghníomhaíocht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ghlac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an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scoil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páirt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iontu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.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 mas é do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thoil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é.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2B9D111-B3A6-3766-0842-B66C260FA75D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4E63963-C874-4A73-95F0-AD67ACEFC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6642" y="9335277"/>
            <a:ext cx="769776" cy="769776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02E0F40-5C99-492A-B8DF-48AED850C0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40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0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016" y="238003"/>
            <a:ext cx="3951341" cy="3478968"/>
            <a:chOff x="0" y="0"/>
            <a:chExt cx="5268455" cy="463862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0"/>
              <a:ext cx="5268455" cy="208232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2556304"/>
              <a:ext cx="5268455" cy="2082320"/>
            </a:xfrm>
            <a:prstGeom prst="rect">
              <a:avLst/>
            </a:prstGeom>
          </p:spPr>
        </p:pic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630439" y="0"/>
            <a:ext cx="5143500" cy="10287000"/>
            <a:chOff x="0" y="0"/>
            <a:chExt cx="3331210" cy="66624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31210" cy="6662420"/>
            </a:xfrm>
            <a:custGeom>
              <a:avLst/>
              <a:gdLst/>
              <a:ahLst/>
              <a:cxnLst/>
              <a:rect l="l" t="t" r="r" b="b"/>
              <a:pathLst>
                <a:path w="3331210" h="6662420">
                  <a:moveTo>
                    <a:pt x="3331210" y="3331210"/>
                  </a:moveTo>
                  <a:lnTo>
                    <a:pt x="3331210" y="6662420"/>
                  </a:lnTo>
                  <a:cubicBezTo>
                    <a:pt x="1490980" y="6662420"/>
                    <a:pt x="0" y="5170170"/>
                    <a:pt x="0" y="3331210"/>
                  </a:cubicBezTo>
                  <a:cubicBezTo>
                    <a:pt x="0" y="149225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4"/>
              <a:stretch>
                <a:fillRect l="-100000" r="-100000"/>
              </a:stretch>
            </a:blip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234655" y="3009545"/>
            <a:ext cx="2751503" cy="275035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690404" y="3716971"/>
            <a:ext cx="3253765" cy="325376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alphaModFix amt="5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8270" y="7296741"/>
            <a:ext cx="4711460" cy="2826876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147513" y="1466495"/>
            <a:ext cx="9593312" cy="312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FFFFFF"/>
                </a:solidFill>
                <a:latin typeface="Source Sans Pro Bold"/>
              </a:rPr>
              <a:t> 2: </a:t>
            </a: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Teicneolaíocht</a:t>
            </a:r>
            <a:endParaRPr lang="en-US" sz="90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88F51468-60F7-6421-D0A2-669BC2C5D9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731" y="6266028"/>
            <a:ext cx="6911796" cy="48883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AC6A0273-7DE2-3C66-0F08-CF557736CD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46567" y="171441"/>
            <a:ext cx="7866356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2: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Teicneolaíocht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C7A4733-E81D-AE25-D0A8-259B1CE764FE}"/>
              </a:ext>
            </a:extLst>
          </p:cNvPr>
          <p:cNvSpPr txBox="1">
            <a:spLocks/>
          </p:cNvSpPr>
          <p:nvPr/>
        </p:nvSpPr>
        <p:spPr>
          <a:xfrm>
            <a:off x="838200" y="2365984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chéad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ag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leiriú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u="sng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3200" i="1" u="sng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u="sng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bhfoghlaimeoirí</a:t>
            </a:r>
            <a:r>
              <a:rPr lang="en-GB" sz="3200" i="1" u="sng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ag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teicneolaíochta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d’aon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ábhar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air. Is í an ‘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’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anseo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ná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faisnéise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chumarsáide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(TFC),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códú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róbataic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  </a:t>
            </a:r>
            <a:endParaRPr lang="en-I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8F1B8-96DA-764E-1C5F-CF8AB5F31AF7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C004083-7794-6148-8340-4A2D31DC65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0335" y="9331752"/>
            <a:ext cx="773301" cy="7733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224306-86B3-4A6F-B671-37B62C013DD2}"/>
              </a:ext>
            </a:extLst>
          </p:cNvPr>
          <p:cNvSpPr txBox="1"/>
          <p:nvPr/>
        </p:nvSpPr>
        <p:spPr>
          <a:xfrm>
            <a:off x="7543800" y="1145319"/>
            <a:ext cx="7696200" cy="973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800" i="1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4800" i="1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48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48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4800" i="1" dirty="0">
              <a:solidFill>
                <a:srgbClr val="CD0158"/>
              </a:solidFill>
              <a:latin typeface="Open Sans Itali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7" y="171441"/>
            <a:ext cx="7866356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2: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Teicneolaíocht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C7A4733-E81D-AE25-D0A8-259B1CE764FE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dara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ag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leiriú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bhfoghlaimeoirí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ag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teicneolaíochta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d’aon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ábhar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air. Is í an ‘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’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anseo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ná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teicneolaíocht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faisnéise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chumarsáide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(TFC),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códú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róbataic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  </a:t>
            </a:r>
            <a:endParaRPr lang="en-I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8F1B8-96DA-764E-1C5F-CF8AB5F31AF7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2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D6820D2-E962-4AA4-0793-4844D20373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0335" y="9331752"/>
            <a:ext cx="773301" cy="7733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6B48CB-F97D-5962-7766-3350DB4E4B59}"/>
              </a:ext>
            </a:extLst>
          </p:cNvPr>
          <p:cNvSpPr txBox="1"/>
          <p:nvPr/>
        </p:nvSpPr>
        <p:spPr>
          <a:xfrm>
            <a:off x="7702297" y="1165871"/>
            <a:ext cx="6767944" cy="973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srgbClr val="CD0158"/>
                </a:solidFill>
                <a:effectLst/>
                <a:uLnTx/>
                <a:uFillTx/>
                <a:latin typeface="Open Sans Italics"/>
                <a:ea typeface="+mn-ea"/>
                <a:cs typeface="+mn-cs"/>
              </a:rPr>
              <a:t>Dara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srgbClr val="CD0158"/>
                </a:solidFill>
                <a:effectLst/>
                <a:uLnTx/>
                <a:uFillTx/>
                <a:latin typeface="Open Sans Italics"/>
                <a:ea typeface="+mn-ea"/>
                <a:cs typeface="+mn-cs"/>
              </a:rPr>
              <a:t>Gníomhaíocht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srgbClr val="CD0158"/>
              </a:solidFill>
              <a:effectLst/>
              <a:uLnTx/>
              <a:uFillTx/>
              <a:latin typeface="Open Sans Italics"/>
              <a:ea typeface="+mn-ea"/>
              <a:cs typeface="+mn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BCFBAF19-9693-A6D0-7FB0-16C4C406BB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2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8C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528963">
            <a:off x="3056847" y="2708639"/>
            <a:ext cx="12174305" cy="4869722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2"/>
              <a:stretch>
                <a:fillRect t="-33333" b="-33333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0B8CA0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744051" y="512045"/>
            <a:ext cx="2083436" cy="208343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6953124" y="548929"/>
            <a:ext cx="2009669" cy="200966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E4E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476752" y="6911320"/>
            <a:ext cx="4687390" cy="51637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64174" y="548929"/>
            <a:ext cx="9963191" cy="1505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72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7200" dirty="0">
                <a:solidFill>
                  <a:srgbClr val="FFFFFF"/>
                </a:solidFill>
                <a:latin typeface="Source Sans Pro Bold"/>
              </a:rPr>
              <a:t> 3: </a:t>
            </a:r>
            <a:r>
              <a:rPr lang="en-US" sz="7200" dirty="0" err="1">
                <a:solidFill>
                  <a:srgbClr val="FFFFFF"/>
                </a:solidFill>
                <a:latin typeface="Source Sans Pro Bold"/>
              </a:rPr>
              <a:t>Innealtóireacht</a:t>
            </a:r>
            <a:endParaRPr lang="en-US" sz="72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BE98AD80-AC5C-00E1-35CA-567B12F4D1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344" y="6210300"/>
            <a:ext cx="6190046" cy="43778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AD112F4-034C-96E6-10CE-D4AC31CA71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46567" y="171441"/>
            <a:ext cx="7866356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3: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Innealtóireacht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38DF263-B48F-B38E-623A-93F249903228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chéad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rinne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imscrúdú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innealtóireacht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rang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cheantar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áitiúil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air.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BDFC4-E884-2EB7-08C9-AC1EBC4858BA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666AE6-E29E-57CF-9E5E-C9F19FDEAE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01168" y="9285636"/>
            <a:ext cx="825137" cy="8253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BEB0D7-5CE0-7C2C-7ED6-139FE8629A34}"/>
              </a:ext>
            </a:extLst>
          </p:cNvPr>
          <p:cNvSpPr txBox="1"/>
          <p:nvPr/>
        </p:nvSpPr>
        <p:spPr>
          <a:xfrm>
            <a:off x="6477000" y="792637"/>
            <a:ext cx="10380516" cy="1286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4400" i="1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4400" i="1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4400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44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4400" i="1" dirty="0">
              <a:solidFill>
                <a:srgbClr val="CD0158"/>
              </a:solidFill>
              <a:latin typeface="Open Sans Itali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6" y="171441"/>
            <a:ext cx="9254633" cy="1958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3: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Innealtóireacht</a:t>
            </a:r>
            <a:endParaRPr lang="en-US" sz="5951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38DF263-B48F-B38E-623A-93F249903228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dara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rinne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imscrúdú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innealtóireacht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rang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nó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cheantar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áitiúil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air.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BDFC4-E884-2EB7-08C9-AC1EBC4858BA}"/>
              </a:ext>
            </a:extLst>
          </p:cNvPr>
          <p:cNvSpPr txBox="1">
            <a:spLocks/>
          </p:cNvSpPr>
          <p:nvPr/>
        </p:nvSpPr>
        <p:spPr>
          <a:xfrm>
            <a:off x="838200" y="8998500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9352755-EE91-40DF-6B06-7549C80F3D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0984" y="9285636"/>
            <a:ext cx="825506" cy="825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22D569-7AD4-DB08-FF4E-4B66701F6B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01168" y="9285636"/>
            <a:ext cx="825137" cy="8253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FDAA57-F541-88CE-3CC2-F4404036B1E9}"/>
              </a:ext>
            </a:extLst>
          </p:cNvPr>
          <p:cNvSpPr txBox="1"/>
          <p:nvPr/>
        </p:nvSpPr>
        <p:spPr>
          <a:xfrm>
            <a:off x="8001000" y="801822"/>
            <a:ext cx="7467600" cy="1286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lnSpc>
                <a:spcPts val="10920"/>
              </a:lnSpc>
              <a:defRPr/>
            </a:pPr>
            <a:r>
              <a:rPr lang="en-US" sz="4400" i="1" dirty="0">
                <a:solidFill>
                  <a:srgbClr val="CD0158"/>
                </a:solidFill>
                <a:latin typeface="Open Sans Italics"/>
              </a:rPr>
              <a:t>Dara </a:t>
            </a:r>
            <a:r>
              <a:rPr lang="en-US" sz="4400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4400" i="1" dirty="0">
              <a:solidFill>
                <a:srgbClr val="CD0158"/>
              </a:solidFill>
              <a:latin typeface="Open Sans Italics"/>
            </a:endParaRP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3C549369-F876-0DC7-0E71-062CA27ED8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85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-2259351"/>
            <a:ext cx="9782686" cy="978264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76" r="-24976"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8700" y="6431424"/>
            <a:ext cx="4711460" cy="282687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516127" y="405367"/>
            <a:ext cx="3247538" cy="324618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592462" y="2337368"/>
            <a:ext cx="2100003" cy="209912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980550" y="5013888"/>
            <a:ext cx="10077277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 err="1">
                <a:solidFill>
                  <a:srgbClr val="FFFFFF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FFFFFF"/>
                </a:solidFill>
                <a:latin typeface="Source Sans Pro Bold"/>
              </a:rPr>
              <a:t> 4: Mata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4E6B5B1-4159-4035-A676-2170A257D3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360" y="6110895"/>
            <a:ext cx="6849640" cy="484434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7" y="171441"/>
            <a:ext cx="7866356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4: Mata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1CC3FE1-BFBC-D749-5614-EA2318348D85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chéad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eolas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an Mata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scileanna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inti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slite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praiticiúla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air. </a:t>
            </a:r>
          </a:p>
          <a:p>
            <a:pPr marL="0" indent="0">
              <a:buNone/>
            </a:pPr>
            <a:endParaRPr lang="en-IE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74615-3AA3-87FF-F782-B70ABD8BADF8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FA2B967-870D-E51B-BDCA-FCACD4FEC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0984" y="9285636"/>
            <a:ext cx="825506" cy="825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FAA3C0-B10D-8F5D-5E66-A185AA5D902A}"/>
              </a:ext>
            </a:extLst>
          </p:cNvPr>
          <p:cNvSpPr txBox="1"/>
          <p:nvPr/>
        </p:nvSpPr>
        <p:spPr>
          <a:xfrm>
            <a:off x="4279745" y="792637"/>
            <a:ext cx="10380516" cy="1337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5955" i="1" dirty="0">
                <a:solidFill>
                  <a:srgbClr val="CD0158"/>
                </a:solidFill>
                <a:latin typeface="Open Sans Italics"/>
              </a:rPr>
              <a:t>An </a:t>
            </a:r>
            <a:r>
              <a:rPr lang="en-US" sz="5955" i="1" dirty="0" err="1">
                <a:solidFill>
                  <a:srgbClr val="CD0158"/>
                </a:solidFill>
                <a:latin typeface="Open Sans Italics"/>
              </a:rPr>
              <a:t>Chéad</a:t>
            </a:r>
            <a:r>
              <a:rPr lang="en-US" sz="5955" i="1" dirty="0">
                <a:solidFill>
                  <a:srgbClr val="CD0158"/>
                </a:solidFill>
                <a:latin typeface="Open Sans Italics"/>
              </a:rPr>
              <a:t> </a:t>
            </a:r>
            <a:r>
              <a:rPr lang="en-US" sz="5955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5955" i="1" dirty="0">
              <a:solidFill>
                <a:srgbClr val="CD0158"/>
              </a:solidFill>
              <a:latin typeface="Open Sans Italics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B3E27F36-D3CB-045A-F620-336EA07336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7" y="171441"/>
            <a:ext cx="7866356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4: Mata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1CC3FE1-BFBC-D749-5614-EA2318348D85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Tabhair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fianaise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den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dara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eiseamláir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inar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úsáid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foghlaimeoirí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eolas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an Mata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gcuid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scileanna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inti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slite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praiticiúla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cuir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lipéad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32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soiléir</a:t>
            </a:r>
            <a:r>
              <a:rPr lang="en-GB" sz="3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air.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74615-3AA3-87FF-F782-B70ABD8BADF8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6465EED-0947-36A0-397A-9CAF10F2D8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0984" y="9285636"/>
            <a:ext cx="825506" cy="825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82B14D-4E19-73D4-B80B-06F77B5EAEA9}"/>
              </a:ext>
            </a:extLst>
          </p:cNvPr>
          <p:cNvSpPr txBox="1"/>
          <p:nvPr/>
        </p:nvSpPr>
        <p:spPr>
          <a:xfrm>
            <a:off x="6096000" y="792637"/>
            <a:ext cx="7689673" cy="1337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lnSpc>
                <a:spcPts val="10920"/>
              </a:lnSpc>
              <a:defRPr/>
            </a:pPr>
            <a:r>
              <a:rPr lang="en-US" sz="5955" i="1" dirty="0">
                <a:solidFill>
                  <a:srgbClr val="CD0158"/>
                </a:solidFill>
                <a:latin typeface="Open Sans Italics"/>
              </a:rPr>
              <a:t>Dara </a:t>
            </a:r>
            <a:r>
              <a:rPr lang="en-US" sz="5955" i="1" dirty="0" err="1">
                <a:solidFill>
                  <a:srgbClr val="CD0158"/>
                </a:solidFill>
                <a:latin typeface="Open Sans Italics"/>
              </a:rPr>
              <a:t>Gníomhaíocht</a:t>
            </a:r>
            <a:endParaRPr lang="en-US" sz="5955" i="1" dirty="0">
              <a:solidFill>
                <a:srgbClr val="CD0158"/>
              </a:solidFill>
              <a:latin typeface="Open Sans Italics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D191F9A8-DBEA-5A30-65AE-A5C67A74AE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14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E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431826" y="2220090"/>
            <a:ext cx="9663751" cy="6750057"/>
            <a:chOff x="0" y="0"/>
            <a:chExt cx="15163800" cy="10591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63800" cy="10591800"/>
            </a:xfrm>
            <a:custGeom>
              <a:avLst/>
              <a:gdLst/>
              <a:ahLst/>
              <a:cxnLst/>
              <a:rect l="l" t="t" r="r" b="b"/>
              <a:pathLst>
                <a:path w="15163800" h="10591800">
                  <a:moveTo>
                    <a:pt x="15163800" y="254000"/>
                  </a:moveTo>
                  <a:lnTo>
                    <a:pt x="15163800" y="10337800"/>
                  </a:lnTo>
                  <a:cubicBezTo>
                    <a:pt x="15163800" y="10478135"/>
                    <a:pt x="15050136" y="10591800"/>
                    <a:pt x="14909800" y="10591800"/>
                  </a:cubicBezTo>
                  <a:lnTo>
                    <a:pt x="254000" y="10591800"/>
                  </a:lnTo>
                  <a:cubicBezTo>
                    <a:pt x="113665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lnTo>
                    <a:pt x="14909800" y="0"/>
                  </a:lnTo>
                  <a:cubicBezTo>
                    <a:pt x="15050136" y="0"/>
                    <a:pt x="15163800" y="113665"/>
                    <a:pt x="15163800" y="254000"/>
                  </a:cubicBezTo>
                  <a:close/>
                </a:path>
              </a:pathLst>
            </a:custGeom>
            <a:blipFill>
              <a:blip r:embed="rId2"/>
              <a:stretch>
                <a:fillRect l="-2321" r="-232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338140" y="228777"/>
            <a:ext cx="14340260" cy="151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9000" dirty="0">
                <a:solidFill>
                  <a:srgbClr val="02426A"/>
                </a:solidFill>
                <a:latin typeface="Source Sans Pro Bold"/>
              </a:rPr>
              <a:t> 5: </a:t>
            </a:r>
            <a:r>
              <a:rPr lang="en-US" sz="9000" dirty="0" err="1">
                <a:solidFill>
                  <a:srgbClr val="02426A"/>
                </a:solidFill>
                <a:latin typeface="Source Sans Pro Bold"/>
              </a:rPr>
              <a:t>Taispeáin</a:t>
            </a:r>
            <a:r>
              <a:rPr lang="en-US" sz="9000" dirty="0">
                <a:solidFill>
                  <a:srgbClr val="02426A"/>
                </a:solidFill>
                <a:latin typeface="Source Sans Pro Bold"/>
              </a:rPr>
              <a:t> is </a:t>
            </a:r>
            <a:r>
              <a:rPr lang="en-US" sz="9000" dirty="0" err="1">
                <a:solidFill>
                  <a:srgbClr val="02426A"/>
                </a:solidFill>
                <a:latin typeface="Source Sans Pro Bold"/>
              </a:rPr>
              <a:t>Inis</a:t>
            </a:r>
            <a:r>
              <a:rPr lang="en-US" sz="9000" dirty="0">
                <a:solidFill>
                  <a:srgbClr val="02426A"/>
                </a:solidFill>
                <a:latin typeface="Source Sans Pro Bold"/>
              </a:rPr>
              <a:t> ETIM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8901FFF2-87E6-78FC-D5E0-7F8FE38458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7211084"/>
            <a:ext cx="4823349" cy="3411268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30C6CF6A-CCEA-9C3E-432B-61E2D0D602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600200" y="-1581574"/>
            <a:ext cx="4687390" cy="5163751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928EEDCE-61AC-BC78-7DD2-D634DD5425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554200" y="6388271"/>
            <a:ext cx="4687390" cy="516375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567" y="171441"/>
            <a:ext cx="10671920" cy="195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1"/>
              </a:lnSpc>
            </a:pP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1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1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1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1"/>
              </a:lnSpc>
            </a:pP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Céim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5: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Taispéain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is </a:t>
            </a:r>
            <a:r>
              <a:rPr lang="en-US" sz="5951" dirty="0" err="1">
                <a:solidFill>
                  <a:srgbClr val="02426A"/>
                </a:solidFill>
                <a:latin typeface="Source Sans Pro Bold"/>
              </a:rPr>
              <a:t>Inis</a:t>
            </a:r>
            <a:r>
              <a:rPr lang="en-US" sz="5951" dirty="0">
                <a:solidFill>
                  <a:srgbClr val="02426A"/>
                </a:solidFill>
                <a:latin typeface="Source Sans Pro Bold"/>
              </a:rPr>
              <a:t> ETIM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9383141-91E1-9CA8-4CF8-F01ABDBD7F87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Tabhair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fianaise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eiseamláir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(í)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ina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thaispeáin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mhínigh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na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foghlaimeoirí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gcuid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oibre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san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ETIM do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dhaoine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eile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(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taobh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amuigh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dá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rang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féin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)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agus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cuir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r>
              <a:rPr lang="en-GB" sz="32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soiléir</a:t>
            </a:r>
            <a:r>
              <a:rPr lang="en-GB" sz="3200" b="1" i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air. </a:t>
            </a:r>
            <a:endParaRPr lang="en-IE" sz="3200" b="1" i="1" dirty="0">
              <a:solidFill>
                <a:srgbClr val="E7E6E6">
                  <a:lumMod val="50000"/>
                </a:srgbClr>
              </a:solidFill>
              <a:latin typeface="Calibri Light" panose="020F03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29893C-67D5-59AD-F4BC-8614EF691C4E}"/>
              </a:ext>
            </a:extLst>
          </p:cNvPr>
          <p:cNvSpPr txBox="1">
            <a:spLocks/>
          </p:cNvSpPr>
          <p:nvPr/>
        </p:nvSpPr>
        <p:spPr>
          <a:xfrm>
            <a:off x="838200" y="9044618"/>
            <a:ext cx="16154400" cy="574271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spcBef>
                <a:spcPts val="1001"/>
              </a:spcBef>
              <a:buNone/>
              <a:defRPr/>
            </a:pPr>
            <a:r>
              <a:rPr lang="en-GB" sz="3000" b="1" i="1" dirty="0" err="1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Lipéad</a:t>
            </a:r>
            <a:endParaRPr lang="en-IE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E78DAE9-D4BE-7879-FA89-C9A22A6EC6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6988" y="9279461"/>
            <a:ext cx="851415" cy="827016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F4385C5-4DEE-1A3B-DB84-8412D8D282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0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36813" y="0"/>
            <a:ext cx="3451187" cy="3234036"/>
            <a:chOff x="0" y="655476"/>
            <a:chExt cx="4601583" cy="431204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29394" r="48411"/>
            <a:stretch/>
          </p:blipFill>
          <p:spPr>
            <a:xfrm>
              <a:off x="0" y="655476"/>
              <a:ext cx="4601583" cy="1574491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8443"/>
            <a:stretch/>
          </p:blipFill>
          <p:spPr>
            <a:xfrm>
              <a:off x="0" y="2737558"/>
              <a:ext cx="4598725" cy="2229967"/>
            </a:xfrm>
            <a:prstGeom prst="rect">
              <a:avLst/>
            </a:prstGeom>
          </p:spPr>
        </p:pic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-1528963">
            <a:off x="3056847" y="2708639"/>
            <a:ext cx="12174305" cy="4869722"/>
            <a:chOff x="0" y="0"/>
            <a:chExt cx="6350000" cy="254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4"/>
              <a:stretch>
                <a:fillRect t="-33203" b="-33203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0B8CA0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-234753" y="7760095"/>
            <a:ext cx="2526905" cy="252690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8B9F"/>
            </a:solidFill>
          </p:spPr>
          <p:txBody>
            <a:bodyPr/>
            <a:lstStyle/>
            <a:p>
              <a:endParaRPr lang="en-IE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5400000">
            <a:off x="1714855" y="8391821"/>
            <a:ext cx="2526905" cy="1263453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-170666" y="235255"/>
            <a:ext cx="9260380" cy="3095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6000" dirty="0" err="1">
                <a:solidFill>
                  <a:srgbClr val="FFFFFF"/>
                </a:solidFill>
                <a:latin typeface="Source Sans Pro Bold"/>
              </a:rPr>
              <a:t>Gradam</a:t>
            </a:r>
            <a:r>
              <a:rPr lang="en-US" sz="6000" dirty="0">
                <a:solidFill>
                  <a:srgbClr val="FFFFFF"/>
                </a:solidFill>
                <a:latin typeface="Source Sans Pr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Source Sans Pro Bold"/>
              </a:rPr>
              <a:t>Phlatanaim</a:t>
            </a:r>
            <a:r>
              <a:rPr lang="en-US" sz="6000" dirty="0">
                <a:solidFill>
                  <a:srgbClr val="FFFFFF"/>
                </a:solidFill>
                <a:latin typeface="Source Sans Pr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Source Sans Pro Bold"/>
              </a:rPr>
              <a:t>Athmhachnaimh</a:t>
            </a:r>
            <a:endParaRPr lang="en-US" sz="6000" dirty="0">
              <a:solidFill>
                <a:srgbClr val="FFFFFF"/>
              </a:solidFill>
              <a:latin typeface="Source Sans Pro Bold"/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96DD0CF-2453-7B35-822C-14B0D3FA18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0" y="6258661"/>
            <a:ext cx="6398656" cy="452538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027323" y="9121039"/>
            <a:ext cx="1041718" cy="104128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6566" y="171440"/>
            <a:ext cx="7616066" cy="196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90"/>
              </a:lnSpc>
            </a:pP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Gradam</a:t>
            </a:r>
            <a:r>
              <a:rPr lang="en-US" sz="5350" dirty="0">
                <a:solidFill>
                  <a:srgbClr val="0B8CA0"/>
                </a:solidFill>
                <a:latin typeface="Source Sans Pro"/>
              </a:rPr>
              <a:t> </a:t>
            </a:r>
            <a:r>
              <a:rPr lang="en-US" sz="5350" dirty="0" err="1">
                <a:solidFill>
                  <a:srgbClr val="0B8CA0"/>
                </a:solidFill>
                <a:latin typeface="Source Sans Pro"/>
              </a:rPr>
              <a:t>Phlatanaim</a:t>
            </a:r>
            <a:endParaRPr lang="en-US" sz="5350" dirty="0">
              <a:solidFill>
                <a:srgbClr val="0B8CA0"/>
              </a:solidFill>
              <a:latin typeface="Source Sans Pro"/>
            </a:endParaRPr>
          </a:p>
          <a:p>
            <a:pPr algn="just">
              <a:lnSpc>
                <a:spcPts val="8330"/>
              </a:lnSpc>
            </a:pPr>
            <a:r>
              <a:rPr lang="en-US" sz="5950" dirty="0" err="1">
                <a:solidFill>
                  <a:srgbClr val="02426A"/>
                </a:solidFill>
                <a:latin typeface="Source Sans Pro Bold"/>
              </a:rPr>
              <a:t>Athmhachnaimh</a:t>
            </a:r>
            <a:endParaRPr lang="en-US" sz="5950" dirty="0">
              <a:solidFill>
                <a:srgbClr val="02426A"/>
              </a:solidFill>
              <a:latin typeface="Source Sans Pro Bold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F20B95-8C23-63B1-2BCC-84EB118A2898}"/>
              </a:ext>
            </a:extLst>
          </p:cNvPr>
          <p:cNvSpPr txBox="1">
            <a:spLocks/>
          </p:cNvSpPr>
          <p:nvPr/>
        </p:nvSpPr>
        <p:spPr>
          <a:xfrm>
            <a:off x="838200" y="2361283"/>
            <a:ext cx="16154400" cy="6454994"/>
          </a:xfrm>
          <a:prstGeom prst="rect">
            <a:avLst/>
          </a:prstGeom>
          <a:solidFill>
            <a:srgbClr val="E7E6E6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Líon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isteach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smaointe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na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ndaltaí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na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múinteoirí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agus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na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dtuismitheoirí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a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bhfuil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athraithe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</a:t>
            </a:r>
            <a:r>
              <a:rPr lang="en-GB" sz="3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feabhsaithe</a:t>
            </a:r>
            <a:r>
              <a:rPr lang="en-GB" sz="3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. 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4D93D65-3F22-E5AA-509D-2D0D21851B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14428349" y="173098"/>
            <a:ext cx="3699788" cy="146520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6361" y="3146676"/>
            <a:ext cx="11228844" cy="2021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73"/>
              </a:lnSpc>
            </a:pPr>
            <a:r>
              <a:rPr lang="en-US" sz="5909" dirty="0" err="1">
                <a:solidFill>
                  <a:srgbClr val="02426A"/>
                </a:solidFill>
                <a:latin typeface="Source Sans Pro Bold"/>
              </a:rPr>
              <a:t>Seicliosta</a:t>
            </a:r>
            <a:r>
              <a:rPr lang="en-US" sz="5909" dirty="0">
                <a:solidFill>
                  <a:srgbClr val="02426A"/>
                </a:solidFill>
                <a:latin typeface="Source Sans Pro Bold"/>
              </a:rPr>
              <a:t> </a:t>
            </a:r>
            <a:r>
              <a:rPr lang="en-US" sz="5909" dirty="0" err="1">
                <a:solidFill>
                  <a:srgbClr val="02426A"/>
                </a:solidFill>
                <a:latin typeface="Source Sans Pro Bold"/>
              </a:rPr>
              <a:t>Ghradaim</a:t>
            </a:r>
            <a:r>
              <a:rPr lang="en-US" sz="5909" dirty="0">
                <a:solidFill>
                  <a:srgbClr val="02426A"/>
                </a:solidFill>
                <a:latin typeface="Source Sans Pro Bold"/>
              </a:rPr>
              <a:t> </a:t>
            </a:r>
            <a:r>
              <a:rPr lang="en-US" sz="5909" dirty="0" err="1">
                <a:solidFill>
                  <a:srgbClr val="02426A"/>
                </a:solidFill>
                <a:latin typeface="Source Sans Pro Bold"/>
              </a:rPr>
              <a:t>Phlatanaim</a:t>
            </a:r>
            <a:endParaRPr lang="en-US" sz="5909" dirty="0">
              <a:solidFill>
                <a:srgbClr val="02426A"/>
              </a:solidFill>
              <a:latin typeface="Source Sans Pro Bold"/>
            </a:endParaRPr>
          </a:p>
          <a:p>
            <a:pPr algn="ctr">
              <a:lnSpc>
                <a:spcPts val="7853"/>
              </a:lnSpc>
            </a:pPr>
            <a:endParaRPr lang="en-US" sz="5909" dirty="0">
              <a:solidFill>
                <a:srgbClr val="02426A"/>
              </a:solidFill>
              <a:latin typeface="Source Sans Pro Bold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6360" y="4483928"/>
            <a:ext cx="764680" cy="76468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6360" y="5579038"/>
            <a:ext cx="764680" cy="764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6360" y="7332147"/>
            <a:ext cx="764680" cy="76468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6360" y="9000744"/>
            <a:ext cx="764680" cy="76468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4921505" y="1706010"/>
            <a:ext cx="3366495" cy="3364996"/>
            <a:chOff x="0" y="0"/>
            <a:chExt cx="886649" cy="8862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6649" cy="886254"/>
            </a:xfrm>
            <a:custGeom>
              <a:avLst/>
              <a:gdLst/>
              <a:ahLst/>
              <a:cxnLst/>
              <a:rect l="l" t="t" r="r" b="b"/>
              <a:pathLst>
                <a:path w="886649" h="886254">
                  <a:moveTo>
                    <a:pt x="0" y="0"/>
                  </a:moveTo>
                  <a:lnTo>
                    <a:pt x="886649" y="0"/>
                  </a:lnTo>
                  <a:lnTo>
                    <a:pt x="886649" y="886254"/>
                  </a:lnTo>
                  <a:lnTo>
                    <a:pt x="0" y="886254"/>
                  </a:lnTo>
                  <a:close/>
                </a:path>
              </a:pathLst>
            </a:custGeom>
            <a:solidFill>
              <a:srgbClr val="02426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555011" y="3388508"/>
            <a:ext cx="3415409" cy="3415409"/>
            <a:chOff x="0" y="0"/>
            <a:chExt cx="4553879" cy="4553879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553879" cy="4553879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D0158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3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85544" y="845165"/>
              <a:ext cx="3182792" cy="3182792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B8CA0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3"/>
                  </a:lnSpc>
                </a:pPr>
                <a:endParaRPr/>
              </a:p>
            </p:txBody>
          </p:sp>
        </p:grp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rcRect l="6972" r="6972"/>
          <a:stretch>
            <a:fillRect/>
          </a:stretch>
        </p:blipFill>
        <p:spPr>
          <a:xfrm>
            <a:off x="11555011" y="5071006"/>
            <a:ext cx="6732989" cy="5215994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9514341" y="7714487"/>
            <a:ext cx="2921808" cy="2572513"/>
            <a:chOff x="0" y="0"/>
            <a:chExt cx="3895744" cy="3430017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0"/>
              <a:ext cx="3895744" cy="1539766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36747"/>
            <a:stretch>
              <a:fillRect/>
            </a:stretch>
          </p:blipFill>
          <p:spPr>
            <a:xfrm>
              <a:off x="0" y="1890251"/>
              <a:ext cx="3895744" cy="1539766"/>
            </a:xfrm>
            <a:prstGeom prst="rect">
              <a:avLst/>
            </a:prstGeom>
          </p:spPr>
        </p:pic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921601" y="1727402"/>
            <a:ext cx="3366399" cy="336499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713624" y="4624330"/>
            <a:ext cx="9560992" cy="5057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Líon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isteach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foirm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réamh-Ghradam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Phlatanaim</a:t>
            </a:r>
            <a:endParaRPr lang="en-US" sz="3400" dirty="0">
              <a:solidFill>
                <a:schemeClr val="tx1">
                  <a:lumMod val="50000"/>
                  <a:lumOff val="50000"/>
                </a:schemeClr>
              </a:solidFill>
              <a:latin typeface="Source Sans Pro"/>
            </a:endParaRP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Críochnaigh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gníomhaíochtaí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Chéimeanna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1 -5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agus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an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logleabhar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fianaise</a:t>
            </a:r>
            <a:endParaRPr lang="en-US" sz="3400" dirty="0">
              <a:solidFill>
                <a:schemeClr val="tx1">
                  <a:lumMod val="50000"/>
                  <a:lumOff val="50000"/>
                </a:schemeClr>
              </a:solidFill>
              <a:latin typeface="Source Sans Pro"/>
            </a:endParaRP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Bí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i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dteagmháil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i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gcónaí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leis an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éascaitheoir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sannta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ag FEÉ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Líon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isteach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an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fhoirm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Phlatanaim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 </a:t>
            </a:r>
            <a:r>
              <a:rPr lang="en-US" sz="3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/>
              </a:rPr>
              <a:t>Iomláin</a:t>
            </a:r>
            <a:endParaRPr lang="en-US" sz="3400" dirty="0">
              <a:solidFill>
                <a:schemeClr val="tx1">
                  <a:lumMod val="50000"/>
                  <a:lumOff val="50000"/>
                </a:schemeClr>
              </a:solidFill>
              <a:latin typeface="Source Sans Pro"/>
            </a:endParaRP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8D88DADF-659E-C12E-37F5-D7408A7FEA6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3" r="7425" b="24378"/>
          <a:stretch/>
        </p:blipFill>
        <p:spPr>
          <a:xfrm>
            <a:off x="23191" y="288974"/>
            <a:ext cx="6731622" cy="2665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61b629-3332-452e-bb9b-e284b81c509f" xsi:nil="true"/>
    <lcf76f155ced4ddcb4097134ff3c332f xmlns="bcb6bb80-c3f6-4894-8314-b823e9576f0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D712F606A114E8A9C712F311EEEC4" ma:contentTypeVersion="18" ma:contentTypeDescription="Create a new document." ma:contentTypeScope="" ma:versionID="c1b0dd64b5e0e1bf12a20b0e98f2d9e2">
  <xsd:schema xmlns:xsd="http://www.w3.org/2001/XMLSchema" xmlns:xs="http://www.w3.org/2001/XMLSchema" xmlns:p="http://schemas.microsoft.com/office/2006/metadata/properties" xmlns:ns2="bcb6bb80-c3f6-4894-8314-b823e9576f09" xmlns:ns3="9a61b629-3332-452e-bb9b-e284b81c509f" targetNamespace="http://schemas.microsoft.com/office/2006/metadata/properties" ma:root="true" ma:fieldsID="e5c24ae78a75b75f66ca507eb93d3ef2" ns2:_="" ns3:_="">
    <xsd:import namespace="bcb6bb80-c3f6-4894-8314-b823e9576f09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bb80-c3f6-4894-8314-b823e9576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A49860-46D8-4989-8E45-4CAED9591A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2A8F7B-EC99-443A-B6F0-31F4EC39894D}">
  <ds:schemaRefs>
    <ds:schemaRef ds:uri="9a61b629-3332-452e-bb9b-e284b81c509f"/>
    <ds:schemaRef ds:uri="http://www.w3.org/XML/1998/namespace"/>
    <ds:schemaRef ds:uri="bcb6bb80-c3f6-4894-8314-b823e9576f09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7DE9875-7C75-4D14-A2D7-35779866B6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b6bb80-c3f6-4894-8314-b823e9576f09"/>
    <ds:schemaRef ds:uri="9a61b629-3332-452e-bb9b-e284b81c50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673</Words>
  <Application>Microsoft Office PowerPoint</Application>
  <PresentationFormat>Custom</PresentationFormat>
  <Paragraphs>85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Curious Minds Platinum Award Log 2022</dc:title>
  <cp:lastModifiedBy>Tanja Calis</cp:lastModifiedBy>
  <cp:revision>18</cp:revision>
  <dcterms:created xsi:type="dcterms:W3CDTF">2006-08-16T00:00:00Z</dcterms:created>
  <dcterms:modified xsi:type="dcterms:W3CDTF">2024-08-27T08:49:51Z</dcterms:modified>
  <dc:identifier>DAFIRsHFfl8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0x010100108D712F606A114E8A9C712F311EEEC4</vt:lpwstr>
  </property>
  <property fmtid="{D5CDD505-2E9C-101B-9397-08002B2CF9AE}" pid="3" name="MediaServiceImageTags">
    <vt:lpwstr/>
  </property>
</Properties>
</file>