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56" r:id="rId5"/>
    <p:sldId id="269" r:id="rId6"/>
    <p:sldId id="270" r:id="rId7"/>
    <p:sldId id="271" r:id="rId8"/>
    <p:sldId id="272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4" r:id="rId17"/>
  </p:sldIdLst>
  <p:sldSz cx="18288000" cy="10287000"/>
  <p:notesSz cx="6858000" cy="9144000"/>
  <p:embeddedFontLst>
    <p:embeddedFont>
      <p:font typeface="Open Sans Italics" panose="020B0604020202020204" charset="0"/>
      <p:regular r:id="rId19"/>
    </p:embeddedFont>
    <p:embeddedFont>
      <p:font typeface="Source Sans Pro" panose="020B0503030403020204" pitchFamily="34" charset="0"/>
      <p:regular r:id="rId20"/>
      <p:bold r:id="rId21"/>
      <p:italic r:id="rId22"/>
      <p:boldItalic r:id="rId23"/>
    </p:embeddedFont>
    <p:embeddedFont>
      <p:font typeface="Source Sans Pro Bold" panose="020B0703030403020204" pitchFamily="34" charset="0"/>
      <p:regular r:id="rId24"/>
      <p:bold r:id="rId25"/>
    </p:embeddedFont>
    <p:embeddedFont>
      <p:font typeface="Source Sans Pro Italics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93C6BB-0F84-966A-C352-332104F2BB76}" v="10" dt="2024-07-23T14:54:14.7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9703" autoAdjust="0"/>
  </p:normalViewPr>
  <p:slideViewPr>
    <p:cSldViewPr>
      <p:cViewPr varScale="1">
        <p:scale>
          <a:sx n="33" d="100"/>
          <a:sy n="33" d="100"/>
        </p:scale>
        <p:origin x="168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E126C-5CB4-42A4-903E-DF4CE89C797F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5F2A2-C019-4155-A3E6-DC57476F80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46001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ga-IE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3690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a-I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0870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0289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0237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7160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9806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4679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8762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ga-IE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27251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ga-IE" dirty="0"/>
              <a:t>Céim 4: </a:t>
            </a:r>
            <a:r>
              <a:rPr lang="en-IE" dirty="0"/>
              <a:t>M</a:t>
            </a:r>
            <a:r>
              <a:rPr lang="ga-IE" dirty="0"/>
              <a:t>atamaitic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19315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9978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10" Type="http://schemas.openxmlformats.org/officeDocument/2006/relationships/image" Target="../media/image11.pn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Logo, company name&#10;&#10;Description automatically generated">
            <a:extLst>
              <a:ext uri="{FF2B5EF4-FFF2-40B4-BE49-F238E27FC236}">
                <a16:creationId xmlns:a16="http://schemas.microsoft.com/office/drawing/2014/main" id="{89DCAEF6-860C-8440-2405-A23C4930C6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5302"/>
          <a:stretch/>
        </p:blipFill>
        <p:spPr>
          <a:xfrm>
            <a:off x="0" y="0"/>
            <a:ext cx="9101146" cy="418348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1555011" y="3439197"/>
            <a:ext cx="3408606" cy="3408606"/>
            <a:chOff x="0" y="0"/>
            <a:chExt cx="4544808" cy="454480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CD0158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0B8CA0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7"/>
                  </a:lnSpc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14921505" y="2023570"/>
            <a:ext cx="3366495" cy="3047436"/>
            <a:chOff x="0" y="0"/>
            <a:chExt cx="886649" cy="8026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86649" cy="802617"/>
            </a:xfrm>
            <a:custGeom>
              <a:avLst/>
              <a:gdLst/>
              <a:ahLst/>
              <a:cxnLst/>
              <a:rect l="l" t="t" r="r" b="b"/>
              <a:pathLst>
                <a:path w="886649" h="802617">
                  <a:moveTo>
                    <a:pt x="0" y="0"/>
                  </a:moveTo>
                  <a:lnTo>
                    <a:pt x="886649" y="0"/>
                  </a:lnTo>
                  <a:lnTo>
                    <a:pt x="886649" y="802617"/>
                  </a:lnTo>
                  <a:lnTo>
                    <a:pt x="0" y="802617"/>
                  </a:lnTo>
                  <a:close/>
                </a:path>
              </a:pathLst>
            </a:custGeom>
            <a:solidFill>
              <a:srgbClr val="02426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000056" y="2023570"/>
            <a:ext cx="3209393" cy="3210731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95953" y="6429550"/>
            <a:ext cx="3859058" cy="385745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rcRect l="6972" r="6972"/>
          <a:stretch>
            <a:fillRect/>
          </a:stretch>
        </p:blipFill>
        <p:spPr>
          <a:xfrm>
            <a:off x="11555011" y="5071006"/>
            <a:ext cx="6732989" cy="5215994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3906171" y="6727247"/>
            <a:ext cx="3789781" cy="3559753"/>
            <a:chOff x="0" y="0"/>
            <a:chExt cx="998132" cy="9375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98132" cy="937548"/>
            </a:xfrm>
            <a:custGeom>
              <a:avLst/>
              <a:gdLst/>
              <a:ahLst/>
              <a:cxnLst/>
              <a:rect l="l" t="t" r="r" b="b"/>
              <a:pathLst>
                <a:path w="998132" h="937548">
                  <a:moveTo>
                    <a:pt x="0" y="0"/>
                  </a:moveTo>
                  <a:lnTo>
                    <a:pt x="998132" y="0"/>
                  </a:lnTo>
                  <a:lnTo>
                    <a:pt x="998132" y="937548"/>
                  </a:lnTo>
                  <a:lnTo>
                    <a:pt x="0" y="937548"/>
                  </a:lnTo>
                  <a:close/>
                </a:path>
              </a:pathLst>
            </a:custGeom>
            <a:solidFill>
              <a:srgbClr val="B3E4EB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88738" y="7011961"/>
            <a:ext cx="3024647" cy="2990325"/>
            <a:chOff x="0" y="0"/>
            <a:chExt cx="4032863" cy="39871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1110700"/>
              <a:ext cx="2917606" cy="729402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2183179"/>
              <a:ext cx="2917606" cy="729402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17606" cy="729402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3257698"/>
              <a:ext cx="2917606" cy="729402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2209359" y="1094102"/>
              <a:ext cx="2917606" cy="729402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74783"/>
            <a:stretch>
              <a:fillRect/>
            </a:stretch>
          </p:blipFill>
          <p:spPr>
            <a:xfrm>
              <a:off x="3297145" y="3257698"/>
              <a:ext cx="735718" cy="729402"/>
            </a:xfrm>
            <a:prstGeom prst="rect">
              <a:avLst/>
            </a:prstGeom>
          </p:spPr>
        </p:pic>
      </p:grpSp>
      <p:pic>
        <p:nvPicPr>
          <p:cNvPr id="26" name="Picture 2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2982" y="6473624"/>
            <a:ext cx="3873188" cy="3871574"/>
          </a:xfrm>
          <a:prstGeom prst="rect">
            <a:avLst/>
          </a:prstGeom>
        </p:spPr>
      </p:pic>
      <p:grpSp>
        <p:nvGrpSpPr>
          <p:cNvPr id="27" name="Group 27"/>
          <p:cNvGrpSpPr/>
          <p:nvPr/>
        </p:nvGrpSpPr>
        <p:grpSpPr>
          <a:xfrm>
            <a:off x="1028700" y="3328708"/>
            <a:ext cx="13416467" cy="3134238"/>
            <a:chOff x="0" y="-123825"/>
            <a:chExt cx="17155466" cy="4178984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123825"/>
              <a:ext cx="17155466" cy="14727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9448"/>
                </a:lnSpc>
              </a:pPr>
              <a:r>
                <a:rPr lang="en-US" sz="5400" dirty="0" err="1">
                  <a:solidFill>
                    <a:srgbClr val="02426A"/>
                  </a:solidFill>
                  <a:latin typeface="Source Sans Pro Bold"/>
                </a:rPr>
                <a:t>Gradam</a:t>
              </a:r>
              <a:r>
                <a:rPr lang="en-US" sz="5400" dirty="0">
                  <a:solidFill>
                    <a:srgbClr val="02426A"/>
                  </a:solidFill>
                  <a:latin typeface="Source Sans Pro Bold"/>
                </a:rPr>
                <a:t> </a:t>
              </a:r>
              <a:r>
                <a:rPr lang="en-US" sz="5400" dirty="0" err="1">
                  <a:solidFill>
                    <a:srgbClr val="02426A"/>
                  </a:solidFill>
                  <a:latin typeface="Source Sans Pro Bold"/>
                </a:rPr>
                <a:t>Intinní</a:t>
              </a:r>
              <a:r>
                <a:rPr lang="en-US" sz="5400" dirty="0">
                  <a:solidFill>
                    <a:srgbClr val="02426A"/>
                  </a:solidFill>
                  <a:latin typeface="Source Sans Pro Bold"/>
                </a:rPr>
                <a:t> </a:t>
              </a:r>
              <a:r>
                <a:rPr lang="en-US" sz="5400" dirty="0" err="1">
                  <a:solidFill>
                    <a:srgbClr val="02426A"/>
                  </a:solidFill>
                  <a:latin typeface="Source Sans Pro Bold"/>
                </a:rPr>
                <a:t>Fiosracha</a:t>
              </a:r>
              <a:r>
                <a:rPr lang="en-US" sz="5400" dirty="0">
                  <a:solidFill>
                    <a:srgbClr val="02426A"/>
                  </a:solidFill>
                  <a:latin typeface="Source Sans Pro Bold"/>
                </a:rPr>
                <a:t> 2024/25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295172"/>
              <a:ext cx="13459860" cy="2759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459"/>
                </a:lnSpc>
              </a:pPr>
              <a:r>
                <a:rPr lang="en-US" sz="3899" dirty="0" err="1">
                  <a:solidFill>
                    <a:srgbClr val="CD0158"/>
                  </a:solidFill>
                  <a:latin typeface="Source Sans Pro"/>
                </a:rPr>
                <a:t>Logleabhar</a:t>
              </a:r>
              <a:r>
                <a:rPr lang="en-US" sz="3899" dirty="0">
                  <a:solidFill>
                    <a:srgbClr val="CD0158"/>
                  </a:solidFill>
                  <a:latin typeface="Source Sans Pro"/>
                </a:rPr>
                <a:t> </a:t>
              </a:r>
              <a:r>
                <a:rPr lang="en-US" sz="3899" dirty="0" err="1">
                  <a:solidFill>
                    <a:srgbClr val="CD0158"/>
                  </a:solidFill>
                  <a:latin typeface="Source Sans Pro"/>
                </a:rPr>
                <a:t>Fianaise</a:t>
              </a:r>
              <a:endParaRPr lang="en-US" sz="3899" dirty="0">
                <a:solidFill>
                  <a:srgbClr val="CD0158"/>
                </a:solidFill>
                <a:latin typeface="Source Sans Pro"/>
              </a:endParaRPr>
            </a:p>
            <a:p>
              <a:pPr>
                <a:lnSpc>
                  <a:spcPts val="5459"/>
                </a:lnSpc>
              </a:pPr>
              <a:r>
                <a:rPr lang="en-US" sz="3899" dirty="0" err="1">
                  <a:solidFill>
                    <a:srgbClr val="0B8CA0"/>
                  </a:solidFill>
                  <a:latin typeface="Source Sans Pro"/>
                </a:rPr>
                <a:t>Gradam</a:t>
              </a:r>
              <a:r>
                <a:rPr lang="en-US" sz="3899" dirty="0">
                  <a:solidFill>
                    <a:srgbClr val="0B8CA0"/>
                  </a:solidFill>
                  <a:latin typeface="Source Sans Pro"/>
                </a:rPr>
                <a:t> </a:t>
              </a:r>
              <a:r>
                <a:rPr lang="en-US" sz="3899" dirty="0" err="1">
                  <a:solidFill>
                    <a:srgbClr val="0B8CA0"/>
                  </a:solidFill>
                  <a:latin typeface="Source Sans Pro"/>
                </a:rPr>
                <a:t>Airgid</a:t>
              </a:r>
              <a:endParaRPr lang="en-US" sz="3899" dirty="0">
                <a:solidFill>
                  <a:srgbClr val="0B8CA0"/>
                </a:solidFill>
                <a:latin typeface="Source Sans Pro"/>
              </a:endParaRPr>
            </a:p>
            <a:p>
              <a:pPr>
                <a:lnSpc>
                  <a:spcPts val="5459"/>
                </a:lnSpc>
              </a:pPr>
              <a:r>
                <a:rPr lang="en-US" sz="3899" dirty="0" err="1">
                  <a:solidFill>
                    <a:srgbClr val="545454"/>
                  </a:solidFill>
                  <a:latin typeface="Source Sans Pro Italics"/>
                </a:rPr>
                <a:t>Líon</a:t>
              </a:r>
              <a:r>
                <a:rPr lang="en-US" sz="38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3899" dirty="0" err="1">
                  <a:solidFill>
                    <a:srgbClr val="545454"/>
                  </a:solidFill>
                  <a:latin typeface="Source Sans Pro Italics"/>
                </a:rPr>
                <a:t>isteach</a:t>
              </a:r>
              <a:r>
                <a:rPr lang="en-US" sz="38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3899" dirty="0" err="1">
                  <a:solidFill>
                    <a:srgbClr val="545454"/>
                  </a:solidFill>
                  <a:latin typeface="Source Sans Pro Italics"/>
                </a:rPr>
                <a:t>ainm</a:t>
              </a:r>
              <a:r>
                <a:rPr lang="en-US" sz="38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3899" dirty="0" err="1">
                  <a:solidFill>
                    <a:srgbClr val="545454"/>
                  </a:solidFill>
                  <a:latin typeface="Source Sans Pro Italics"/>
                </a:rPr>
                <a:t>na</a:t>
              </a:r>
              <a:r>
                <a:rPr lang="en-US" sz="38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3899" dirty="0" err="1">
                  <a:solidFill>
                    <a:srgbClr val="545454"/>
                  </a:solidFill>
                  <a:latin typeface="Source Sans Pro Italics"/>
                </a:rPr>
                <a:t>scoile</a:t>
              </a:r>
              <a:endParaRPr lang="en-US" sz="3899" dirty="0">
                <a:solidFill>
                  <a:srgbClr val="545454"/>
                </a:solidFill>
                <a:latin typeface="Source Sans Pro Italic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528963">
            <a:off x="3056847" y="2708638"/>
            <a:ext cx="12174305" cy="4869722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3"/>
              <a:stretch>
                <a:fillRect t="-28020" b="-28020"/>
              </a:stretch>
            </a:blipFill>
            <a:ln>
              <a:solidFill>
                <a:srgbClr val="10253F"/>
              </a:solidFill>
            </a:ln>
          </p:spPr>
          <p:txBody>
            <a:bodyPr/>
            <a:lstStyle/>
            <a:p>
              <a:endParaRPr lang="en-IE" dirty="0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0B8CA0"/>
            </a:solidFill>
            <a:ln>
              <a:solidFill>
                <a:srgbClr val="10253F"/>
              </a:solidFill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16656357" y="326585"/>
            <a:ext cx="2009669" cy="200966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B3E4E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474601" y="326585"/>
            <a:ext cx="2009669" cy="200966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B8CA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2099047" y="8566472"/>
            <a:ext cx="2009669" cy="1004834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04188" y="474169"/>
            <a:ext cx="12297412" cy="1512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599"/>
              </a:lnSpc>
            </a:pPr>
            <a:r>
              <a:rPr lang="en-US" sz="90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9000" dirty="0">
                <a:solidFill>
                  <a:srgbClr val="FFFFFF"/>
                </a:solidFill>
                <a:latin typeface="Source Sans Pro Bold"/>
              </a:rPr>
              <a:t> 1: </a:t>
            </a:r>
            <a:r>
              <a:rPr lang="en-US" sz="9000" dirty="0" err="1">
                <a:solidFill>
                  <a:srgbClr val="FFFFFF"/>
                </a:solidFill>
                <a:latin typeface="Source Sans Pro Bold"/>
              </a:rPr>
              <a:t>Eolaíocht</a:t>
            </a:r>
            <a:endParaRPr lang="en-US" sz="9000" dirty="0">
              <a:solidFill>
                <a:srgbClr val="FFFFFF"/>
              </a:solidFill>
              <a:latin typeface="Source Sans Pro Bold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85C7C6C8-D7A1-4C09-4D3F-E9DB3B9A8F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730" y="6266028"/>
            <a:ext cx="6911796" cy="48883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6435B12D-FAF8-7BBE-042F-BD1738117C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46566" y="171440"/>
            <a:ext cx="6663834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endParaRPr lang="en-US" sz="5350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0" y="1254549"/>
            <a:ext cx="5960104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chéad</a:t>
            </a:r>
            <a:r>
              <a:rPr lang="en-US" sz="5199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iniúchadh</a:t>
            </a:r>
            <a:endParaRPr lang="en-US" sz="5199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/>
        </p:nvSpPr>
        <p:spPr>
          <a:xfrm>
            <a:off x="838200" y="2361282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fianaise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an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chéad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cheann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de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thrí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iniúchadh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déanta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ag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Is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é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roghnú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aon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de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ceithre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churaclam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beo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Fuinneamh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fórsaí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Ábhair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Feasacht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cúram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chomhshaoil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bhearna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thíos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endParaRPr kumimoji="0" lang="en-I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/>
        </p:nvSpPr>
        <p:spPr>
          <a:xfrm>
            <a:off x="806824" y="9044616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0"/>
            <a:ext cx="6054234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endParaRPr lang="en-US" sz="5350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81728" y="1243343"/>
            <a:ext cx="595267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dara</a:t>
            </a:r>
            <a:r>
              <a:rPr lang="en-US" sz="5199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iniúchadh</a:t>
            </a:r>
            <a:endParaRPr lang="en-US" sz="5199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DD9F9-6EDC-F8A2-25A8-516AA7278EF0}"/>
              </a:ext>
            </a:extLst>
          </p:cNvPr>
          <p:cNvSpPr txBox="1">
            <a:spLocks/>
          </p:cNvSpPr>
          <p:nvPr/>
        </p:nvSpPr>
        <p:spPr>
          <a:xfrm>
            <a:off x="838200" y="2361282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fianaise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an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dara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cheann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de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thrí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iniúchadh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déanta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ag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Is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é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roghnú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aon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de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ceithre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churaclam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beo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Fuinneamh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fórsaí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Ábhair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Feasacht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cúram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chomhshaoil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bhearna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thíos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endParaRPr kumimoji="0" lang="en-I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2B9D111-B3A6-3766-0842-B66C260FA75D}"/>
              </a:ext>
            </a:extLst>
          </p:cNvPr>
          <p:cNvSpPr txBox="1">
            <a:spLocks/>
          </p:cNvSpPr>
          <p:nvPr/>
        </p:nvSpPr>
        <p:spPr>
          <a:xfrm>
            <a:off x="838200" y="9044617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0F663C63-4E0C-E082-EF70-51A4C542E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0"/>
            <a:ext cx="6054234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endParaRPr lang="en-US" sz="5350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968963" y="1216711"/>
            <a:ext cx="6346372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tríú</a:t>
            </a:r>
            <a:r>
              <a:rPr lang="en-US" sz="5199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5199" dirty="0" err="1">
                <a:solidFill>
                  <a:srgbClr val="CD0158"/>
                </a:solidFill>
                <a:latin typeface="Open Sans Italics"/>
              </a:rPr>
              <a:t>iniúchadh</a:t>
            </a:r>
            <a:endParaRPr lang="en-US" sz="5199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88476-7AE3-A466-19E6-C17DF4AC4BB7}"/>
              </a:ext>
            </a:extLst>
          </p:cNvPr>
          <p:cNvSpPr txBox="1">
            <a:spLocks/>
          </p:cNvSpPr>
          <p:nvPr/>
        </p:nvSpPr>
        <p:spPr>
          <a:xfrm>
            <a:off x="838200" y="2361282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fianaise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an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gceann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deireanach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den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trí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iniúchadh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déanta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ag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Is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é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roghnú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aon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de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ceithre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churaclam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beo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Fuinneamh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fórsaí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Ábhair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Feasacht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cúram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chomhshaoil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bhearna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thíos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endParaRPr kumimoji="0" lang="en-I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489B4E4-E30C-5E32-4D7C-889A6F30D97F}"/>
              </a:ext>
            </a:extLst>
          </p:cNvPr>
          <p:cNvSpPr txBox="1">
            <a:spLocks/>
          </p:cNvSpPr>
          <p:nvPr/>
        </p:nvSpPr>
        <p:spPr>
          <a:xfrm>
            <a:off x="838200" y="9044617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18C1ECFA-4C71-D73A-0114-E8670C9CDB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0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016" y="238003"/>
            <a:ext cx="3951341" cy="3478968"/>
            <a:chOff x="0" y="0"/>
            <a:chExt cx="5268455" cy="463862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36747"/>
            <a:stretch>
              <a:fillRect/>
            </a:stretch>
          </p:blipFill>
          <p:spPr>
            <a:xfrm>
              <a:off x="0" y="0"/>
              <a:ext cx="5268455" cy="2082320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36747"/>
            <a:stretch>
              <a:fillRect/>
            </a:stretch>
          </p:blipFill>
          <p:spPr>
            <a:xfrm>
              <a:off x="0" y="2556304"/>
              <a:ext cx="5268455" cy="2082320"/>
            </a:xfrm>
            <a:prstGeom prst="rect">
              <a:avLst/>
            </a:prstGeom>
          </p:spPr>
        </p:pic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2630439" y="0"/>
            <a:ext cx="5143500" cy="10287000"/>
            <a:chOff x="0" y="0"/>
            <a:chExt cx="3331210" cy="66624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31210" cy="6662420"/>
            </a:xfrm>
            <a:custGeom>
              <a:avLst/>
              <a:gdLst/>
              <a:ahLst/>
              <a:cxnLst/>
              <a:rect l="l" t="t" r="r" b="b"/>
              <a:pathLst>
                <a:path w="3331210" h="6662420">
                  <a:moveTo>
                    <a:pt x="3331210" y="3331210"/>
                  </a:moveTo>
                  <a:lnTo>
                    <a:pt x="3331210" y="6662420"/>
                  </a:lnTo>
                  <a:cubicBezTo>
                    <a:pt x="1490980" y="6662420"/>
                    <a:pt x="0" y="5170170"/>
                    <a:pt x="0" y="3331210"/>
                  </a:cubicBezTo>
                  <a:cubicBezTo>
                    <a:pt x="0" y="1492250"/>
                    <a:pt x="1490980" y="0"/>
                    <a:pt x="3331210" y="0"/>
                  </a:cubicBezTo>
                  <a:lnTo>
                    <a:pt x="3331210" y="3331210"/>
                  </a:lnTo>
                  <a:close/>
                </a:path>
              </a:pathLst>
            </a:custGeom>
            <a:blipFill>
              <a:blip r:embed="rId5"/>
              <a:stretch>
                <a:fillRect l="-101610" r="-101610"/>
              </a:stretch>
            </a:blip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3234655" y="3009545"/>
            <a:ext cx="2751503" cy="275035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690404" y="3716971"/>
            <a:ext cx="3253765" cy="325376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>
            <a:alphaModFix amt="5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788270" y="7296741"/>
            <a:ext cx="4711460" cy="2826876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8147513" y="1466495"/>
            <a:ext cx="9593312" cy="1452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72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7200" dirty="0">
                <a:solidFill>
                  <a:srgbClr val="FFFFFF"/>
                </a:solidFill>
                <a:latin typeface="Source Sans Pro Bold"/>
              </a:rPr>
              <a:t> 2: </a:t>
            </a:r>
            <a:r>
              <a:rPr lang="en-US" sz="7200" dirty="0" err="1">
                <a:solidFill>
                  <a:srgbClr val="FFFFFF"/>
                </a:solidFill>
                <a:latin typeface="Source Sans Pro Bold"/>
              </a:rPr>
              <a:t>Teicneolaíocht</a:t>
            </a:r>
            <a:endParaRPr lang="en-US" sz="7200" dirty="0">
              <a:solidFill>
                <a:srgbClr val="FFFFFF"/>
              </a:solidFill>
              <a:latin typeface="Source Sans Pro Bold"/>
            </a:endParaRP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1A4B36B0-EEA0-B5A1-A399-F05E0A437A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730" y="6266028"/>
            <a:ext cx="6911796" cy="48883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0"/>
            <a:ext cx="7866355" cy="1961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endParaRPr lang="en-US" sz="5350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2: </a:t>
            </a: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Teicneolaíocht</a:t>
            </a:r>
            <a:endParaRPr lang="en-US" sz="595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C7A4733-E81D-AE25-D0A8-259B1CE764FE}"/>
              </a:ext>
            </a:extLst>
          </p:cNvPr>
          <p:cNvSpPr txBox="1">
            <a:spLocks/>
          </p:cNvSpPr>
          <p:nvPr/>
        </p:nvSpPr>
        <p:spPr>
          <a:xfrm>
            <a:off x="838200" y="2361282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fianaise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eiseamláir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amháin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úsáid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na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foghlaimeoirí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an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teicneolaíocht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le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haghaidh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aon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ábhar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bith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agus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cuir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soiléir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air.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Ciallaíonn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‘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teicneolaíocht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’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chás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seo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úsáid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bhaint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teicneolaíocht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faisnéise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chumarsáide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(TFC),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códú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róbataic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A8F1B8-96DA-764E-1C5F-CF8AB5F31AF7}"/>
              </a:ext>
            </a:extLst>
          </p:cNvPr>
          <p:cNvSpPr txBox="1">
            <a:spLocks/>
          </p:cNvSpPr>
          <p:nvPr/>
        </p:nvSpPr>
        <p:spPr>
          <a:xfrm>
            <a:off x="838200" y="9044617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2E6C403-200E-B69B-E6E1-2455C7F917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8C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528963">
            <a:off x="3056847" y="2708639"/>
            <a:ext cx="12174305" cy="4869722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3"/>
              <a:stretch>
                <a:fillRect t="-33333" b="-33333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0B8CA0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744051" y="512045"/>
            <a:ext cx="2083436" cy="208343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6953124" y="548929"/>
            <a:ext cx="2009669" cy="200966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B3E4EB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476752" y="6911320"/>
            <a:ext cx="4687390" cy="516375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28600" y="114300"/>
            <a:ext cx="10820400" cy="1512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80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8000" dirty="0">
                <a:solidFill>
                  <a:srgbClr val="FFFFFF"/>
                </a:solidFill>
                <a:latin typeface="Source Sans Pro Bold"/>
              </a:rPr>
              <a:t> 3: </a:t>
            </a:r>
            <a:r>
              <a:rPr lang="en-US" sz="8000" dirty="0" err="1">
                <a:solidFill>
                  <a:srgbClr val="FFFFFF"/>
                </a:solidFill>
                <a:latin typeface="Source Sans Pro Bold"/>
              </a:rPr>
              <a:t>Innealtóireacht</a:t>
            </a:r>
            <a:endParaRPr lang="en-US" sz="8000" dirty="0">
              <a:solidFill>
                <a:srgbClr val="FFFFFF"/>
              </a:solidFill>
              <a:latin typeface="Source Sans Pro Bold"/>
            </a:endParaRP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19F92F90-4598-D17C-625D-0A48E24464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730" y="6266028"/>
            <a:ext cx="6911796" cy="48883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0"/>
            <a:ext cx="7866355" cy="1961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	</a:t>
            </a: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3: </a:t>
            </a: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Innealtóireacht</a:t>
            </a:r>
            <a:endParaRPr lang="en-US" sz="595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38DF263-B48F-B38E-623A-93F249903228}"/>
              </a:ext>
            </a:extLst>
          </p:cNvPr>
          <p:cNvSpPr txBox="1">
            <a:spLocks/>
          </p:cNvSpPr>
          <p:nvPr/>
        </p:nvSpPr>
        <p:spPr>
          <a:xfrm>
            <a:off x="838200" y="2388176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fianaise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eiseamláir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amháin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ndearna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foghlaimeoirí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imscrúdú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innealtóireacht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rang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cheantar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áitiúil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</a:t>
            </a: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BDFC4-E884-2EB7-08C9-AC1EBC4858BA}"/>
              </a:ext>
            </a:extLst>
          </p:cNvPr>
          <p:cNvSpPr txBox="1">
            <a:spLocks/>
          </p:cNvSpPr>
          <p:nvPr/>
        </p:nvSpPr>
        <p:spPr>
          <a:xfrm>
            <a:off x="838200" y="9044617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0C62A9CF-0C2C-4D91-9135-19433C7265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-2259351"/>
            <a:ext cx="9782686" cy="9782647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4976" r="-24976"/>
              </a:stretch>
            </a:blip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28700" y="6431424"/>
            <a:ext cx="4711460" cy="282687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516127" y="405367"/>
            <a:ext cx="3247538" cy="324618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2592462" y="2337368"/>
            <a:ext cx="2100003" cy="2099128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8980550" y="5013888"/>
            <a:ext cx="10077277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9000" dirty="0">
                <a:solidFill>
                  <a:srgbClr val="FFFFFF"/>
                </a:solidFill>
                <a:latin typeface="Source Sans Pro Bold"/>
              </a:rPr>
              <a:t> 4: Mata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3C3E309-3029-8F01-200F-D0DCB20BDF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730" y="6266028"/>
            <a:ext cx="6911796" cy="48883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0"/>
            <a:ext cx="7866355" cy="1961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Airgid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	</a:t>
            </a: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0" dirty="0">
                <a:solidFill>
                  <a:srgbClr val="02426A"/>
                </a:solidFill>
                <a:latin typeface="Source Sans Pro Bold"/>
              </a:rPr>
              <a:t> 4: Mata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1CC3FE1-BFBC-D749-5614-EA2318348D85}"/>
              </a:ext>
            </a:extLst>
          </p:cNvPr>
          <p:cNvSpPr txBox="1">
            <a:spLocks/>
          </p:cNvSpPr>
          <p:nvPr/>
        </p:nvSpPr>
        <p:spPr>
          <a:xfrm>
            <a:off x="838200" y="2361282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Tabhair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fianiase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eiseamláir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amháin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d’úsáid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foghlaimeoirí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gcuid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eolais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mata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gcuid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scileanna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mhata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slite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praiticiúla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  </a:t>
            </a: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74615-3AA3-87FF-F782-B70ABD8BADF8}"/>
              </a:ext>
            </a:extLst>
          </p:cNvPr>
          <p:cNvSpPr txBox="1">
            <a:spLocks/>
          </p:cNvSpPr>
          <p:nvPr/>
        </p:nvSpPr>
        <p:spPr>
          <a:xfrm>
            <a:off x="838200" y="9044617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Lipéad</a:t>
            </a:r>
            <a:endParaRPr kumimoji="0" lang="en-IE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524E0E19-1DF5-E61A-B0AD-8CC80BA509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0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256DAB-289B-333E-63AB-B3E47F5A4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231"/>
            <a:ext cx="18287999" cy="103194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7" y="171441"/>
            <a:ext cx="10671920" cy="1958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Airgid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	</a:t>
            </a: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5: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Taispeáin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is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Inis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ETIM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9383141-91E1-9CA8-4CF8-F01ABDBD7F87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eiseamláir</a:t>
            </a:r>
            <a:r>
              <a:rPr lang="en-GB" sz="2000" b="1" i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(í)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thaispeáin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mhínigh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foghlaimeoirí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gcuid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oibre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ETIM do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dhaoine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eile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taobh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amuigh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dá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rang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</a:t>
            </a:r>
            <a:endParaRPr lang="en-IE" sz="2000" b="1" i="1" dirty="0">
              <a:solidFill>
                <a:srgbClr val="E7E6E6">
                  <a:lumMod val="5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29893C-67D5-59AD-F4BC-8614EF691C4E}"/>
              </a:ext>
            </a:extLst>
          </p:cNvPr>
          <p:cNvSpPr txBox="1">
            <a:spLocks/>
          </p:cNvSpPr>
          <p:nvPr/>
        </p:nvSpPr>
        <p:spPr>
          <a:xfrm>
            <a:off x="838200" y="9047121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b="1" i="1" dirty="0">
              <a:solidFill>
                <a:srgbClr val="E7E6E6">
                  <a:lumMod val="50000"/>
                </a:srgbClr>
              </a:solidFill>
              <a:latin typeface="Calibri Light" panose="020F0302020204030204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6219C49-3575-5E2C-3FAF-45F0C0DD89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3315335" y="171440"/>
            <a:ext cx="4953000" cy="19615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8D712F606A114E8A9C712F311EEEC4" ma:contentTypeVersion="18" ma:contentTypeDescription="Create a new document." ma:contentTypeScope="" ma:versionID="c1b0dd64b5e0e1bf12a20b0e98f2d9e2">
  <xsd:schema xmlns:xsd="http://www.w3.org/2001/XMLSchema" xmlns:xs="http://www.w3.org/2001/XMLSchema" xmlns:p="http://schemas.microsoft.com/office/2006/metadata/properties" xmlns:ns2="bcb6bb80-c3f6-4894-8314-b823e9576f09" xmlns:ns3="9a61b629-3332-452e-bb9b-e284b81c509f" targetNamespace="http://schemas.microsoft.com/office/2006/metadata/properties" ma:root="true" ma:fieldsID="e5c24ae78a75b75f66ca507eb93d3ef2" ns2:_="" ns3:_="">
    <xsd:import namespace="bcb6bb80-c3f6-4894-8314-b823e9576f09"/>
    <xsd:import namespace="9a61b629-3332-452e-bb9b-e284b81c50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6bb80-c3f6-4894-8314-b823e9576f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67b5201-1eba-4237-973b-c2bc0dc73b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1b629-3332-452e-bb9b-e284b81c509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8ae1d0-9f48-431e-a83a-aece8168ef63}" ma:internalName="TaxCatchAll" ma:showField="CatchAllData" ma:web="9a61b629-3332-452e-bb9b-e284b81c50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61b629-3332-452e-bb9b-e284b81c509f" xsi:nil="true"/>
    <lcf76f155ced4ddcb4097134ff3c332f xmlns="bcb6bb80-c3f6-4894-8314-b823e9576f0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41513BB-89E5-4A3D-A5BB-C204C0D098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b6bb80-c3f6-4894-8314-b823e9576f09"/>
    <ds:schemaRef ds:uri="9a61b629-3332-452e-bb9b-e284b81c50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A77A6D-D106-4C44-8203-39BF1EBCBF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21291F-C8E9-4892-8812-1D7FB38AB83C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  <ds:schemaRef ds:uri="bcb6bb80-c3f6-4894-8314-b823e9576f09"/>
    <ds:schemaRef ds:uri="http://purl.org/dc/dcmitype/"/>
    <ds:schemaRef ds:uri="http://schemas.microsoft.com/office/infopath/2007/PartnerControls"/>
    <ds:schemaRef ds:uri="9a61b629-3332-452e-bb9b-e284b81c509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408</Words>
  <Application>Microsoft Office PowerPoint</Application>
  <PresentationFormat>Custom</PresentationFormat>
  <Paragraphs>53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Curious Minds Silver Award Log 2022</dc:title>
  <dc:creator>Tanja Calis</dc:creator>
  <cp:lastModifiedBy>Tanja Calis</cp:lastModifiedBy>
  <cp:revision>21</cp:revision>
  <dcterms:created xsi:type="dcterms:W3CDTF">2006-08-16T00:00:00Z</dcterms:created>
  <dcterms:modified xsi:type="dcterms:W3CDTF">2024-08-27T08:36:00Z</dcterms:modified>
  <dc:identifier>DAFIQZyiWV8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0x010100108D712F606A114E8A9C712F311EEEC4</vt:lpwstr>
  </property>
  <property fmtid="{D5CDD505-2E9C-101B-9397-08002B2CF9AE}" pid="3" name="MediaServiceImageTags">
    <vt:lpwstr/>
  </property>
</Properties>
</file>