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258" r:id="rId6"/>
    <p:sldId id="259" r:id="rId7"/>
    <p:sldId id="270" r:id="rId8"/>
    <p:sldId id="261" r:id="rId9"/>
    <p:sldId id="260" r:id="rId10"/>
    <p:sldId id="271" r:id="rId11"/>
    <p:sldId id="272" r:id="rId12"/>
    <p:sldId id="262" r:id="rId13"/>
    <p:sldId id="263" r:id="rId14"/>
    <p:sldId id="273" r:id="rId15"/>
    <p:sldId id="277" r:id="rId16"/>
    <p:sldId id="265" r:id="rId17"/>
    <p:sldId id="274" r:id="rId18"/>
    <p:sldId id="278" r:id="rId19"/>
    <p:sldId id="267" r:id="rId20"/>
    <p:sldId id="275" r:id="rId21"/>
    <p:sldId id="276" r:id="rId22"/>
    <p:sldId id="26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92AFCA-8527-8A1E-3860-FED2C8C33A8D}" v="10" dt="2024-07-23T14:45:45.2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935" autoAdjust="0"/>
  </p:normalViewPr>
  <p:slideViewPr>
    <p:cSldViewPr snapToGrid="0">
      <p:cViewPr varScale="1">
        <p:scale>
          <a:sx n="87" d="100"/>
          <a:sy n="87" d="100"/>
        </p:scale>
        <p:origin x="15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118772-7A2D-4F6A-A4A6-CEF394C35783}" type="datetimeFigureOut">
              <a:rPr lang="en-IE" smtClean="0"/>
              <a:t>27/08/2024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933FC1-6D29-45C1-9225-3AA86DF4D750}" type="slidenum">
              <a:rPr lang="en-IE" smtClean="0"/>
              <a:t>‹#›</a:t>
            </a:fld>
            <a:endParaRPr lang="en-IE"/>
          </a:p>
        </p:txBody>
      </p:sp>
    </p:spTree>
    <p:extLst>
      <p:ext uri="{BB962C8B-B14F-4D97-AF65-F5344CB8AC3E}">
        <p14:creationId xmlns:p14="http://schemas.microsoft.com/office/powerpoint/2010/main" val="338598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6000"/>
              </a:lnSpc>
              <a:spcBef>
                <a:spcPts val="0"/>
              </a:spcBef>
              <a:spcAft>
                <a:spcPts val="0"/>
              </a:spcAft>
              <a:buClrTx/>
              <a:buSzTx/>
              <a:buFont typeface="Symbol" panose="05050102010706020507" pitchFamily="18" charset="2"/>
              <a:buChar char=""/>
              <a:tabLst/>
              <a:defRPr/>
            </a:pPr>
            <a:r>
              <a:rPr lang="en-IE" sz="1200" b="0" i="0" kern="100" dirty="0">
                <a:solidFill>
                  <a:srgbClr val="000000"/>
                </a:solidFill>
                <a:effectLst/>
                <a:latin typeface="Shoika-Bold"/>
                <a:ea typeface="Calibri" panose="020F0502020204030204" pitchFamily="34" charset="0"/>
                <a:cs typeface="Calibri" panose="020F0502020204030204" pitchFamily="34" charset="0"/>
              </a:rPr>
              <a:t>This Log of Evidence</a:t>
            </a:r>
            <a:r>
              <a:rPr lang="en-IE" sz="1200" b="0" i="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demonstrates that you have completed the work you’ve described in the application form and provides an account of the hands-on, STEM work carried out by learners in your school.</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en-IE" sz="1200" b="1" i="0" u="sng" kern="100" dirty="0">
                <a:solidFill>
                  <a:srgbClr val="000000"/>
                </a:solidFill>
                <a:effectLst/>
                <a:latin typeface="Shoika-Bold"/>
                <a:ea typeface="Calibri" panose="020F0502020204030204" pitchFamily="34" charset="0"/>
                <a:cs typeface="Calibri" panose="020F0502020204030204" pitchFamily="34" charset="0"/>
              </a:rPr>
              <a:t>This year, your log of evidence must be presented using the SFI Curious Minds Log of Evidence Template</a:t>
            </a: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6000"/>
              </a:lnSpc>
              <a:buFont typeface="Symbol" panose="05050102010706020507" pitchFamily="18" charset="2"/>
              <a:buChar char=""/>
            </a:pPr>
            <a:r>
              <a:rPr lang="en-IE" sz="1200" i="0" kern="100" dirty="0">
                <a:solidFill>
                  <a:srgbClr val="000000"/>
                </a:solidFill>
                <a:effectLst/>
                <a:latin typeface="Shoika-Bold"/>
                <a:ea typeface="Calibri" panose="020F0502020204030204" pitchFamily="34" charset="0"/>
                <a:cs typeface="Calibri" panose="020F0502020204030204" pitchFamily="34" charset="0"/>
              </a:rPr>
              <a:t>Images or videos providing evidence of each activity should be added to the Log of Evidence Template, labelled</a:t>
            </a: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and </a:t>
            </a:r>
            <a:r>
              <a:rPr lang="en-IE" sz="1200" b="1" i="0" kern="100" dirty="0">
                <a:solidFill>
                  <a:srgbClr val="000000"/>
                </a:solidFill>
                <a:effectLst/>
                <a:latin typeface="Shoika-Bold"/>
                <a:ea typeface="Calibri" panose="020F0502020204030204" pitchFamily="34" charset="0"/>
                <a:cs typeface="Calibri" panose="020F0502020204030204" pitchFamily="34" charset="0"/>
              </a:rPr>
              <a:t>uploaded</a:t>
            </a:r>
            <a:r>
              <a:rPr lang="en-IE" sz="1200" i="0" kern="100" dirty="0">
                <a:solidFill>
                  <a:srgbClr val="000000"/>
                </a:solidFill>
                <a:effectLst/>
                <a:latin typeface="Shoika-Bold"/>
                <a:ea typeface="Calibri" panose="020F0502020204030204" pitchFamily="34" charset="0"/>
                <a:cs typeface="Calibri" panose="020F0502020204030204" pitchFamily="34" charset="0"/>
              </a:rPr>
              <a:t> to the online application platform SESAME in </a:t>
            </a:r>
            <a:r>
              <a:rPr lang="en-IE" sz="1200" b="1" i="0" kern="100" dirty="0">
                <a:solidFill>
                  <a:srgbClr val="000000"/>
                </a:solidFill>
                <a:effectLst/>
                <a:latin typeface="Shoika-Bold"/>
                <a:ea typeface="Calibri" panose="020F0502020204030204" pitchFamily="34" charset="0"/>
                <a:cs typeface="Calibri" panose="020F0502020204030204" pitchFamily="34" charset="0"/>
              </a:rPr>
              <a:t>PDF or PowerPoint</a:t>
            </a:r>
            <a:r>
              <a:rPr lang="en-IE" sz="1200" i="0" kern="100" dirty="0">
                <a:solidFill>
                  <a:srgbClr val="000000"/>
                </a:solidFill>
                <a:effectLst/>
                <a:latin typeface="Shoika-Bold"/>
                <a:ea typeface="Calibri" panose="020F0502020204030204" pitchFamily="34" charset="0"/>
                <a:cs typeface="Calibri" panose="020F0502020204030204" pitchFamily="34" charset="0"/>
              </a:rPr>
              <a:t> format. The template slides can be edited in PowerPoint or Google Slides and additional slides may be added. </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en-IE" sz="1200" i="0" kern="100">
                <a:solidFill>
                  <a:srgbClr val="000000"/>
                </a:solidFill>
                <a:effectLst/>
                <a:latin typeface="Shoika-Bold"/>
                <a:ea typeface="Calibri" panose="020F0502020204030204" pitchFamily="34" charset="0"/>
                <a:cs typeface="Calibri" panose="020F0502020204030204" pitchFamily="34" charset="0"/>
              </a:rPr>
              <a:t>All </a:t>
            </a:r>
            <a:r>
              <a:rPr lang="en-IE" sz="1200" i="0" kern="100" dirty="0">
                <a:solidFill>
                  <a:srgbClr val="000000"/>
                </a:solidFill>
                <a:effectLst/>
                <a:latin typeface="Shoika-Bold"/>
                <a:ea typeface="Calibri" panose="020F0502020204030204" pitchFamily="34" charset="0"/>
                <a:cs typeface="Calibri" panose="020F0502020204030204" pitchFamily="34" charset="0"/>
              </a:rPr>
              <a:t>evidence should represent the learners’ hands-on STEM work and include clearly labelled photos/ videos/projects/learner’s written accounts (Teacher write-ups and lesson plans are not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Note: </a:t>
            </a:r>
            <a:r>
              <a:rPr lang="en-IE" sz="1200" i="0" kern="100" dirty="0">
                <a:solidFill>
                  <a:srgbClr val="000000"/>
                </a:solidFill>
                <a:effectLst/>
                <a:latin typeface="Shoika-Bold"/>
                <a:ea typeface="Calibri" panose="020F0502020204030204" pitchFamily="34" charset="0"/>
                <a:cs typeface="Calibri" panose="020F0502020204030204" pitchFamily="34" charset="0"/>
              </a:rPr>
              <a:t>Please check your application to ensure that all links and files are easily accessible and clearly labelled before submitting. We may return your application if it is not well organised or not clearly labelled.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a:t>
            </a:fld>
            <a:endParaRPr lang="en-IE"/>
          </a:p>
        </p:txBody>
      </p:sp>
    </p:spTree>
    <p:extLst>
      <p:ext uri="{BB962C8B-B14F-4D97-AF65-F5344CB8AC3E}">
        <p14:creationId xmlns:p14="http://schemas.microsoft.com/office/powerpoint/2010/main" val="306966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STEP 1 Science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Provide evidence of the learners engaging in science activities in school or online.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One hands-on investigation from </a:t>
            </a:r>
            <a:r>
              <a:rPr lang="en-IE" sz="1200" b="0" i="0" u="sng" kern="100" dirty="0">
                <a:solidFill>
                  <a:srgbClr val="000000"/>
                </a:solidFill>
                <a:effectLst/>
                <a:latin typeface="Shoika-Bold"/>
                <a:ea typeface="Calibri" panose="020F0502020204030204" pitchFamily="34" charset="0"/>
                <a:cs typeface="Calibri" panose="020F0502020204030204" pitchFamily="34" charset="0"/>
              </a:rPr>
              <a:t>each</a:t>
            </a:r>
            <a:r>
              <a:rPr lang="en-IE" sz="1200" b="0" i="0" kern="100" dirty="0">
                <a:solidFill>
                  <a:srgbClr val="000000"/>
                </a:solidFill>
                <a:effectLst/>
                <a:latin typeface="Shoika-Bold"/>
                <a:ea typeface="Calibri" panose="020F0502020204030204" pitchFamily="34" charset="0"/>
                <a:cs typeface="Calibri" panose="020F0502020204030204" pitchFamily="34" charset="0"/>
              </a:rPr>
              <a:t> of the four curriculum strands (four in total):</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Living things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Energy and forces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Materials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Environmental awareness and care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2</a:t>
            </a:fld>
            <a:endParaRPr lang="en-IE"/>
          </a:p>
        </p:txBody>
      </p:sp>
    </p:spTree>
    <p:extLst>
      <p:ext uri="{BB962C8B-B14F-4D97-AF65-F5344CB8AC3E}">
        <p14:creationId xmlns:p14="http://schemas.microsoft.com/office/powerpoint/2010/main" val="381892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3</a:t>
            </a:fld>
            <a:endParaRPr lang="en-IE"/>
          </a:p>
        </p:txBody>
      </p:sp>
    </p:spTree>
    <p:extLst>
      <p:ext uri="{BB962C8B-B14F-4D97-AF65-F5344CB8AC3E}">
        <p14:creationId xmlns:p14="http://schemas.microsoft.com/office/powerpoint/2010/main" val="1947404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4</a:t>
            </a:fld>
            <a:endParaRPr lang="en-IE"/>
          </a:p>
        </p:txBody>
      </p:sp>
    </p:spTree>
    <p:extLst>
      <p:ext uri="{BB962C8B-B14F-4D97-AF65-F5344CB8AC3E}">
        <p14:creationId xmlns:p14="http://schemas.microsoft.com/office/powerpoint/2010/main" val="352499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5</a:t>
            </a:fld>
            <a:endParaRPr lang="en-IE"/>
          </a:p>
        </p:txBody>
      </p:sp>
    </p:spTree>
    <p:extLst>
      <p:ext uri="{BB962C8B-B14F-4D97-AF65-F5344CB8AC3E}">
        <p14:creationId xmlns:p14="http://schemas.microsoft.com/office/powerpoint/2010/main" val="3481568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6</a:t>
            </a:fld>
            <a:endParaRPr lang="en-IE"/>
          </a:p>
        </p:txBody>
      </p:sp>
    </p:spTree>
    <p:extLst>
      <p:ext uri="{BB962C8B-B14F-4D97-AF65-F5344CB8AC3E}">
        <p14:creationId xmlns:p14="http://schemas.microsoft.com/office/powerpoint/2010/main" val="1913238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Provide evidence of informal science activities from the list below:</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Participate in science events or projects run by other organisations (live or online), see examples at </a:t>
            </a:r>
            <a:r>
              <a:rPr lang="en-IE" sz="1200" b="1" kern="100" dirty="0">
                <a:solidFill>
                  <a:srgbClr val="000000"/>
                </a:solidFill>
                <a:effectLst/>
                <a:latin typeface="Shoika-Bold"/>
                <a:ea typeface="Calibri" panose="020F0502020204030204" pitchFamily="34" charset="0"/>
                <a:cs typeface="Calibri" panose="020F0502020204030204" pitchFamily="34" charset="0"/>
              </a:rPr>
              <a:t>www.sfi.ie/events </a:t>
            </a:r>
            <a:r>
              <a:rPr lang="en-IE" sz="1200" kern="100" dirty="0">
                <a:solidFill>
                  <a:srgbClr val="000000"/>
                </a:solidFill>
                <a:effectLst/>
                <a:latin typeface="Shoika-Bold"/>
                <a:ea typeface="Calibri" panose="020F0502020204030204" pitchFamily="34" charset="0"/>
                <a:cs typeface="Calibri" panose="020F0502020204030204" pitchFamily="34" charset="0"/>
              </a:rPr>
              <a:t>on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Invite a science speaker to your school, in person or digitally. Check out Skype a Scientist.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Virtual or in-person visit to an SFI Discover Centre. Check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Science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www.scienceweek.ie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Space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www.spaceweek.ie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Show how pupils have used STEM skills in projects on environment or sustainability. (see </a:t>
            </a:r>
            <a:r>
              <a:rPr lang="en-IE" sz="1200" b="1" kern="100" dirty="0">
                <a:solidFill>
                  <a:srgbClr val="000000"/>
                </a:solidFill>
                <a:effectLst/>
                <a:latin typeface="Shoika-Bold"/>
                <a:ea typeface="Calibri" panose="020F0502020204030204" pitchFamily="34" charset="0"/>
                <a:cs typeface="Calibri" panose="020F0502020204030204" pitchFamily="34" charset="0"/>
              </a:rPr>
              <a:t>www.seai.ie/teaching-sustainability/primary-school </a:t>
            </a:r>
            <a:r>
              <a:rPr lang="en-IE" sz="1200" kern="100" dirty="0">
                <a:solidFill>
                  <a:srgbClr val="000000"/>
                </a:solidFill>
                <a:effectLst/>
                <a:latin typeface="Shoika-Bold"/>
                <a:ea typeface="Calibri" panose="020F0502020204030204" pitchFamily="34" charset="0"/>
                <a:cs typeface="Calibri" panose="020F0502020204030204" pitchFamily="34" charset="0"/>
              </a:rPr>
              <a:t>or </a:t>
            </a:r>
            <a:r>
              <a:rPr lang="en-IE" sz="1200" b="1" kern="100" dirty="0">
                <a:solidFill>
                  <a:srgbClr val="000000"/>
                </a:solidFill>
                <a:effectLst/>
                <a:latin typeface="Shoika-Bold"/>
                <a:ea typeface="Calibri" panose="020F0502020204030204" pitchFamily="34" charset="0"/>
                <a:cs typeface="Calibri" panose="020F0502020204030204" pitchFamily="34" charset="0"/>
              </a:rPr>
              <a:t>www.greenschoolsireland.org </a:t>
            </a:r>
            <a:r>
              <a:rPr lang="en-IE" sz="1200" kern="100" dirty="0">
                <a:solidFill>
                  <a:srgbClr val="000000"/>
                </a:solidFill>
                <a:effectLst/>
                <a:latin typeface="Shoika-Bold"/>
                <a:ea typeface="Calibri" panose="020F0502020204030204" pitchFamily="34" charset="0"/>
                <a:cs typeface="Calibri" panose="020F0502020204030204" pitchFamily="34" charset="0"/>
              </a:rPr>
              <a:t>for ideas).</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7</a:t>
            </a:fld>
            <a:endParaRPr lang="en-IE"/>
          </a:p>
        </p:txBody>
      </p:sp>
    </p:spTree>
    <p:extLst>
      <p:ext uri="{BB962C8B-B14F-4D97-AF65-F5344CB8AC3E}">
        <p14:creationId xmlns:p14="http://schemas.microsoft.com/office/powerpoint/2010/main" val="1788145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Provide evidence of informal science activities from the list below:</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Participate in science events or projects run by other organisations (live or online), see examples at </a:t>
            </a:r>
            <a:r>
              <a:rPr lang="en-IE" sz="1200" b="1" kern="100" dirty="0">
                <a:solidFill>
                  <a:srgbClr val="000000"/>
                </a:solidFill>
                <a:effectLst/>
                <a:latin typeface="Shoika-Bold"/>
                <a:ea typeface="Calibri" panose="020F0502020204030204" pitchFamily="34" charset="0"/>
                <a:cs typeface="Calibri" panose="020F0502020204030204" pitchFamily="34" charset="0"/>
              </a:rPr>
              <a:t>www.sfi.ie/events </a:t>
            </a:r>
            <a:r>
              <a:rPr lang="en-IE" sz="1200" kern="100" dirty="0">
                <a:solidFill>
                  <a:srgbClr val="000000"/>
                </a:solidFill>
                <a:effectLst/>
                <a:latin typeface="Shoika-Bold"/>
                <a:ea typeface="Calibri" panose="020F0502020204030204" pitchFamily="34" charset="0"/>
                <a:cs typeface="Calibri" panose="020F0502020204030204" pitchFamily="34" charset="0"/>
              </a:rPr>
              <a:t>on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Invite a science speaker to your school, in person or digitally. Check out Skype a Scientist.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Virtual or in-person visit to an SFI Discover Centre. Check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Science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www.scienceweek.ie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Space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www.spaceweek.ie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Show how pupils have used STEM skills in projects on environment or sustainability. (see </a:t>
            </a:r>
            <a:r>
              <a:rPr lang="en-IE" sz="1200" b="1" kern="100" dirty="0">
                <a:solidFill>
                  <a:srgbClr val="000000"/>
                </a:solidFill>
                <a:effectLst/>
                <a:latin typeface="Shoika-Bold"/>
                <a:ea typeface="Calibri" panose="020F0502020204030204" pitchFamily="34" charset="0"/>
                <a:cs typeface="Calibri" panose="020F0502020204030204" pitchFamily="34" charset="0"/>
              </a:rPr>
              <a:t>www.seai.ie/teaching-sustainability/primary-school </a:t>
            </a:r>
            <a:r>
              <a:rPr lang="en-IE" sz="1200" kern="100" dirty="0">
                <a:solidFill>
                  <a:srgbClr val="000000"/>
                </a:solidFill>
                <a:effectLst/>
                <a:latin typeface="Shoika-Bold"/>
                <a:ea typeface="Calibri" panose="020F0502020204030204" pitchFamily="34" charset="0"/>
                <a:cs typeface="Calibri" panose="020F0502020204030204" pitchFamily="34" charset="0"/>
              </a:rPr>
              <a:t>or </a:t>
            </a:r>
            <a:r>
              <a:rPr lang="en-IE" sz="1200" b="1" kern="100" dirty="0">
                <a:solidFill>
                  <a:srgbClr val="000000"/>
                </a:solidFill>
                <a:effectLst/>
                <a:latin typeface="Shoika-Bold"/>
                <a:ea typeface="Calibri" panose="020F0502020204030204" pitchFamily="34" charset="0"/>
                <a:cs typeface="Calibri" panose="020F0502020204030204" pitchFamily="34" charset="0"/>
              </a:rPr>
              <a:t>www.greenschoolsireland.org </a:t>
            </a:r>
            <a:r>
              <a:rPr lang="en-IE" sz="1200" kern="100" dirty="0">
                <a:solidFill>
                  <a:srgbClr val="000000"/>
                </a:solidFill>
                <a:effectLst/>
                <a:latin typeface="Shoika-Bold"/>
                <a:ea typeface="Calibri" panose="020F0502020204030204" pitchFamily="34" charset="0"/>
                <a:cs typeface="Calibri" panose="020F0502020204030204" pitchFamily="34" charset="0"/>
              </a:rPr>
              <a:t>for ideas).</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8</a:t>
            </a:fld>
            <a:endParaRPr lang="en-IE"/>
          </a:p>
        </p:txBody>
      </p:sp>
    </p:spTree>
    <p:extLst>
      <p:ext uri="{BB962C8B-B14F-4D97-AF65-F5344CB8AC3E}">
        <p14:creationId xmlns:p14="http://schemas.microsoft.com/office/powerpoint/2010/main" val="69959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used technology as part of their schoolwork. </a:t>
            </a:r>
            <a:r>
              <a:rPr lang="en-IE" sz="1200" i="0" kern="100" dirty="0">
                <a:solidFill>
                  <a:srgbClr val="000000"/>
                </a:solidFill>
                <a:effectLst/>
                <a:latin typeface="Shoika-Bold"/>
                <a:ea typeface="Calibri" panose="020F0502020204030204" pitchFamily="34" charset="0"/>
                <a:cs typeface="Calibri" panose="020F0502020204030204" pitchFamily="34" charset="0"/>
              </a:rPr>
              <a:t>By technology we are referring to the use of Information Communications Technologies (ICT), coding or robotics (see list above).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Record and analyse data collected e.g. a spreadsheet or graph.</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Develop a blog, website or video.</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electronic components to build simple circuits.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coding and computer science projects: National Scratch Competition, Hour of Code, EU Code Week, or coding and robotics workshops offered by SFI </a:t>
            </a:r>
            <a:r>
              <a:rPr lang="en-IE" sz="1200" i="0" u="sng" kern="100" dirty="0">
                <a:solidFill>
                  <a:srgbClr val="000000"/>
                </a:solidFill>
                <a:effectLst/>
                <a:latin typeface="Shoika-Bold"/>
                <a:ea typeface="Calibri" panose="020F0502020204030204" pitchFamily="34" charset="0"/>
                <a:cs typeface="Calibri" panose="020F0502020204030204" pitchFamily="34" charset="0"/>
              </a:rPr>
              <a:t>Discover Centres </a:t>
            </a: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or other organisations e.g. Dream Space.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Explore robotics e.g. FIRST® LEGO® League.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Engage pupils in the use of game-based learning such as Minecraft.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Explore renewable energy technologies e.g. use solar energy kits.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Note: </a:t>
            </a:r>
            <a:r>
              <a:rPr lang="en-IE" sz="1200" i="0" kern="100" dirty="0">
                <a:solidFill>
                  <a:srgbClr val="000000"/>
                </a:solidFill>
                <a:effectLst/>
                <a:latin typeface="Shoika-Bold"/>
                <a:ea typeface="Calibri" panose="020F0502020204030204" pitchFamily="34" charset="0"/>
                <a:cs typeface="Calibri" panose="020F0502020204030204" pitchFamily="34" charset="0"/>
              </a:rPr>
              <a:t>The above must be carried out by learners. The use of technology by teachers (e.g. use of PowerPoint, ICT, development of blogs or video) do not count for this step of the Award.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Link to: </a:t>
            </a:r>
            <a:r>
              <a:rPr lang="en-IE" sz="1200" i="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https://www.sfi.ie/engagement/curious-minds/discover-centres/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0" dirty="0"/>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10</a:t>
            </a:fld>
            <a:endParaRPr lang="en-IE"/>
          </a:p>
        </p:txBody>
      </p:sp>
    </p:spTree>
    <p:extLst>
      <p:ext uri="{BB962C8B-B14F-4D97-AF65-F5344CB8AC3E}">
        <p14:creationId xmlns:p14="http://schemas.microsoft.com/office/powerpoint/2010/main" val="2149980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used technology as part of their schoolwork. </a:t>
            </a:r>
            <a:r>
              <a:rPr lang="en-IE" sz="1200" i="0" kern="100" dirty="0">
                <a:solidFill>
                  <a:srgbClr val="000000"/>
                </a:solidFill>
                <a:effectLst/>
                <a:latin typeface="Shoika-Bold"/>
                <a:ea typeface="Calibri" panose="020F0502020204030204" pitchFamily="34" charset="0"/>
                <a:cs typeface="Calibri" panose="020F0502020204030204" pitchFamily="34" charset="0"/>
              </a:rPr>
              <a:t>By technology we are referring to the use of Information Communications Technologies (ICT), coding or robotics (see list above).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Record and analyse data collected e.g. a spreadsheet or graph.</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Develop a blog, website or video.</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electronic components to build simple circuits.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coding and computer science projects: National Scratch Competition, Hour of Code, EU Code Week, or coding and robotics workshops offered by SFI </a:t>
            </a:r>
            <a:r>
              <a:rPr lang="en-IE" sz="1200" i="0" u="sng" kern="100" dirty="0">
                <a:solidFill>
                  <a:srgbClr val="000000"/>
                </a:solidFill>
                <a:effectLst/>
                <a:latin typeface="Shoika-Bold"/>
                <a:ea typeface="Calibri" panose="020F0502020204030204" pitchFamily="34" charset="0"/>
                <a:cs typeface="Calibri" panose="020F0502020204030204" pitchFamily="34" charset="0"/>
              </a:rPr>
              <a:t>Discover Centres </a:t>
            </a: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or other organisations e.g. Dream Space.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Explore robotics e.g. FIRST® LEGO® League.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Engage pupils in the use of game-based learning such as Minecraft.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Explore renewable energy technologies e.g. use solar energy kits.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Note: </a:t>
            </a:r>
            <a:r>
              <a:rPr lang="en-IE" sz="1200" i="0" kern="100" dirty="0">
                <a:solidFill>
                  <a:srgbClr val="000000"/>
                </a:solidFill>
                <a:effectLst/>
                <a:latin typeface="Shoika-Bold"/>
                <a:ea typeface="Calibri" panose="020F0502020204030204" pitchFamily="34" charset="0"/>
                <a:cs typeface="Calibri" panose="020F0502020204030204" pitchFamily="34" charset="0"/>
              </a:rPr>
              <a:t>The above must be carried out by learners. The use of technology by teachers (e.g. use of PowerPoint, ICT, development of blogs or video) do not count for this step of the Award.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Link to: </a:t>
            </a:r>
            <a:r>
              <a:rPr lang="en-IE" sz="1200" i="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https://www.sfi.ie/engagement/curious-minds/discover-centres/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1" dirty="0"/>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11</a:t>
            </a:fld>
            <a:endParaRPr lang="en-IE"/>
          </a:p>
        </p:txBody>
      </p:sp>
    </p:spTree>
    <p:extLst>
      <p:ext uri="{BB962C8B-B14F-4D97-AF65-F5344CB8AC3E}">
        <p14:creationId xmlns:p14="http://schemas.microsoft.com/office/powerpoint/2010/main" val="1949861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investigated engineering in class or in the local area. </a:t>
            </a:r>
            <a:r>
              <a:rPr lang="en-IE" sz="1200" i="0" kern="100" dirty="0">
                <a:solidFill>
                  <a:srgbClr val="000000"/>
                </a:solidFill>
                <a:effectLst/>
                <a:latin typeface="Shoika-Bold"/>
                <a:ea typeface="Calibri" panose="020F0502020204030204" pitchFamily="34" charset="0"/>
                <a:cs typeface="Calibri" panose="020F0502020204030204" pitchFamily="34" charset="0"/>
              </a:rPr>
              <a:t>Video and photo evidence of at-home investigations are also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Design and make activities e.g. making models (exploring, planning, designing, making, evaluating). For sample activities including design a bridge, a boat, a rocket, a water pump, a catapult, see the ‘classroom activities’ section of </a:t>
            </a:r>
            <a:r>
              <a:rPr lang="en-IE" sz="1200" b="1" i="0"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i="0" kern="100" dirty="0">
                <a:solidFill>
                  <a:srgbClr val="000000"/>
                </a:solidFill>
                <a:effectLst/>
                <a:latin typeface="Shoika-Bold"/>
                <a:ea typeface="Calibri" panose="020F0502020204030204" pitchFamily="34" charset="0"/>
                <a:cs typeface="Calibri" panose="020F0502020204030204" pitchFamily="34" charset="0"/>
              </a:rPr>
              <a: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Digital investigations of engineering (e.g. using Google Maps, online research, and project creation) are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Investigate and develop an understanding of how everyday items work (e.g. bicycle gears).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Organise an event during Engineers Week or use the Engineers Week classroom pack </a:t>
            </a:r>
            <a:r>
              <a:rPr lang="en-IE" sz="1200" b="1" i="0" kern="100" dirty="0">
                <a:solidFill>
                  <a:srgbClr val="000000"/>
                </a:solidFill>
                <a:effectLst/>
                <a:latin typeface="Shoika-Bold"/>
                <a:ea typeface="Calibri" panose="020F0502020204030204" pitchFamily="34" charset="0"/>
                <a:cs typeface="Calibri" panose="020F0502020204030204" pitchFamily="34" charset="0"/>
              </a:rPr>
              <a:t>www.engineersweek.ie</a:t>
            </a:r>
            <a:r>
              <a:rPr lang="en-IE" sz="1200" i="0" kern="100" dirty="0">
                <a:solidFill>
                  <a:srgbClr val="000000"/>
                </a:solidFill>
                <a:effectLst/>
                <a:latin typeface="Shoika-Bold"/>
                <a:ea typeface="Calibri" panose="020F0502020204030204" pitchFamily="34" charset="0"/>
                <a:cs typeface="Calibri" panose="020F0502020204030204" pitchFamily="34" charset="0"/>
              </a:rPr>
              <a: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Participate in the STEPS Young Engineers Award.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12</a:t>
            </a:fld>
            <a:endParaRPr lang="en-IE"/>
          </a:p>
        </p:txBody>
      </p:sp>
    </p:spTree>
    <p:extLst>
      <p:ext uri="{BB962C8B-B14F-4D97-AF65-F5344CB8AC3E}">
        <p14:creationId xmlns:p14="http://schemas.microsoft.com/office/powerpoint/2010/main" val="2925121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investigated engineering in class or in the local area. </a:t>
            </a:r>
            <a:r>
              <a:rPr lang="en-IE" sz="1200" i="0" kern="100" dirty="0">
                <a:solidFill>
                  <a:srgbClr val="000000"/>
                </a:solidFill>
                <a:effectLst/>
                <a:latin typeface="Shoika-Bold"/>
                <a:ea typeface="Calibri" panose="020F0502020204030204" pitchFamily="34" charset="0"/>
                <a:cs typeface="Calibri" panose="020F0502020204030204" pitchFamily="34" charset="0"/>
              </a:rPr>
              <a:t>Video and photo evidence of at-home investigations are also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Design and make activities e.g. making models (exploring, planning, designing, making, evaluating). For sample activities including design a bridge, a boat, a rocket, a water pump, a catapult, see the ‘classroom activities’ section of </a:t>
            </a:r>
            <a:r>
              <a:rPr lang="en-IE" sz="1200" b="1" i="0"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i="0" kern="100" dirty="0">
                <a:solidFill>
                  <a:srgbClr val="000000"/>
                </a:solidFill>
                <a:effectLst/>
                <a:latin typeface="Shoika-Bold"/>
                <a:ea typeface="Calibri" panose="020F0502020204030204" pitchFamily="34" charset="0"/>
                <a:cs typeface="Calibri" panose="020F0502020204030204" pitchFamily="34" charset="0"/>
              </a:rPr>
              <a: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Digital investigations of engineering (e.g. using Google Maps, online research, and project creation) are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Investigate and develop an understanding of how everyday items work (e.g. bicycle gears).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Organise an event during Engineers Week or use the Engineers Week classroom pack </a:t>
            </a:r>
            <a:r>
              <a:rPr lang="en-IE" sz="1200" b="1" i="0" kern="100" dirty="0">
                <a:solidFill>
                  <a:srgbClr val="000000"/>
                </a:solidFill>
                <a:effectLst/>
                <a:latin typeface="Shoika-Bold"/>
                <a:ea typeface="Calibri" panose="020F0502020204030204" pitchFamily="34" charset="0"/>
                <a:cs typeface="Calibri" panose="020F0502020204030204" pitchFamily="34" charset="0"/>
              </a:rPr>
              <a:t>www.engineersweek.ie</a:t>
            </a:r>
            <a:r>
              <a:rPr lang="en-IE" sz="1200" i="0" kern="100" dirty="0">
                <a:solidFill>
                  <a:srgbClr val="000000"/>
                </a:solidFill>
                <a:effectLst/>
                <a:latin typeface="Shoika-Bold"/>
                <a:ea typeface="Calibri" panose="020F0502020204030204" pitchFamily="34" charset="0"/>
                <a:cs typeface="Calibri" panose="020F0502020204030204" pitchFamily="34" charset="0"/>
              </a:rPr>
              <a: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Participate in the STEPS Young Engineers Award.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14</a:t>
            </a:fld>
            <a:endParaRPr lang="en-IE"/>
          </a:p>
        </p:txBody>
      </p:sp>
    </p:spTree>
    <p:extLst>
      <p:ext uri="{BB962C8B-B14F-4D97-AF65-F5344CB8AC3E}">
        <p14:creationId xmlns:p14="http://schemas.microsoft.com/office/powerpoint/2010/main" val="656611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have applied their maths knowledge and skills in practical ways.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Children using maths skills and knowledge as part of science, technology, engineering/design and make, or other activities such as baking or gardening e.g. ordering, measuring distances, capacity, weight, recording and analysing data. Using maths operations; ratio, percentages, averages.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maths to record and analyse your science investigation results where appropriate.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Maths Week.</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Develop a maths trail around your school, or for students to carry out at home.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maths in practical ways to help explore and solve real world problems.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other maths focused activities e.g. Mathletes Challenge, </a:t>
            </a:r>
            <a:r>
              <a:rPr lang="en-IE" sz="1200" i="0" kern="100" dirty="0" err="1">
                <a:solidFill>
                  <a:srgbClr val="000000"/>
                </a:solidFill>
                <a:effectLst/>
                <a:latin typeface="Shoika-Bold"/>
                <a:ea typeface="Calibri" panose="020F0502020204030204" pitchFamily="34" charset="0"/>
                <a:cs typeface="Calibri" panose="020F0502020204030204" pitchFamily="34" charset="0"/>
              </a:rPr>
              <a:t>Mangahigh</a:t>
            </a:r>
            <a:r>
              <a:rPr lang="en-IE" sz="1200" i="0" kern="100" dirty="0">
                <a:solidFill>
                  <a:srgbClr val="000000"/>
                </a:solidFill>
                <a:effectLst/>
                <a:latin typeface="Shoika-Bold"/>
                <a:ea typeface="Calibri" panose="020F0502020204030204" pitchFamily="34" charset="0"/>
                <a:cs typeface="Calibri" panose="020F0502020204030204" pitchFamily="34" charset="0"/>
              </a:rPr>
              <a:t> or Maths Eyes.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16</a:t>
            </a:fld>
            <a:endParaRPr lang="en-IE"/>
          </a:p>
        </p:txBody>
      </p:sp>
    </p:spTree>
    <p:extLst>
      <p:ext uri="{BB962C8B-B14F-4D97-AF65-F5344CB8AC3E}">
        <p14:creationId xmlns:p14="http://schemas.microsoft.com/office/powerpoint/2010/main" val="3048834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have applied their maths knowledge and skills in practical ways.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Children using maths skills and knowledge as part of science, technology, engineering/design and make, or other activities such as baking or gardening e.g. ordering, measuring distances, capacity, weight, recording and analysing data. Using maths operations; ratio, percentages, averages.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maths to record and analyse your science investigation results where appropriate.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Maths Week.</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Develop a maths trail around your school, or for students to carry out at home.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maths in practical ways to help explore and solve real world problems.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other maths focused activities e.g. Mathletes Challenge, </a:t>
            </a:r>
            <a:r>
              <a:rPr lang="en-IE" sz="1200" i="0" kern="100" dirty="0" err="1">
                <a:solidFill>
                  <a:srgbClr val="000000"/>
                </a:solidFill>
                <a:effectLst/>
                <a:latin typeface="Shoika-Bold"/>
                <a:ea typeface="Calibri" panose="020F0502020204030204" pitchFamily="34" charset="0"/>
                <a:cs typeface="Calibri" panose="020F0502020204030204" pitchFamily="34" charset="0"/>
              </a:rPr>
              <a:t>Mangahigh</a:t>
            </a:r>
            <a:r>
              <a:rPr lang="en-IE" sz="1200" i="0" kern="100" dirty="0">
                <a:solidFill>
                  <a:srgbClr val="000000"/>
                </a:solidFill>
                <a:effectLst/>
                <a:latin typeface="Shoika-Bold"/>
                <a:ea typeface="Calibri" panose="020F0502020204030204" pitchFamily="34" charset="0"/>
                <a:cs typeface="Calibri" panose="020F0502020204030204" pitchFamily="34" charset="0"/>
              </a:rPr>
              <a:t> or Maths Eyes.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17</a:t>
            </a:fld>
            <a:endParaRPr lang="en-IE"/>
          </a:p>
        </p:txBody>
      </p:sp>
    </p:spTree>
    <p:extLst>
      <p:ext uri="{BB962C8B-B14F-4D97-AF65-F5344CB8AC3E}">
        <p14:creationId xmlns:p14="http://schemas.microsoft.com/office/powerpoint/2010/main" val="1583813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STEP 5 STEM Show and Tell</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one or more example of how the learners have presented </a:t>
            </a:r>
            <a:r>
              <a:rPr lang="en-IE" sz="1200" b="1" i="0" u="sng" kern="100" dirty="0">
                <a:solidFill>
                  <a:srgbClr val="000000"/>
                </a:solidFill>
                <a:effectLst/>
                <a:latin typeface="Shoika-Bold"/>
                <a:ea typeface="Calibri" panose="020F0502020204030204" pitchFamily="34" charset="0"/>
                <a:cs typeface="Calibri" panose="020F0502020204030204" pitchFamily="34" charset="0"/>
              </a:rPr>
              <a:t>and explained</a:t>
            </a:r>
            <a:r>
              <a:rPr lang="en-IE" sz="1200" b="1" i="0" kern="100" dirty="0">
                <a:solidFill>
                  <a:srgbClr val="000000"/>
                </a:solidFill>
                <a:effectLst/>
                <a:latin typeface="Shoika-Bold"/>
                <a:ea typeface="Calibri" panose="020F0502020204030204" pitchFamily="34" charset="0"/>
                <a:cs typeface="Calibri" panose="020F0502020204030204" pitchFamily="34" charset="0"/>
              </a:rPr>
              <a:t> their STEM work to others (beyond their own class). </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Evidence of students presenting their science work to others in the school or online e.g. digital showcase over Zoom with parents/grandparents/other classes.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a science fair (live or online) where students present and discuss their STEM projects e.g. ESB Science Blast, Junior Lego League, BT Young Scientist.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Participate in STEM Show and Tell initiatives such as the </a:t>
            </a:r>
            <a:r>
              <a:rPr lang="en-IE" sz="1200" i="0" kern="100" dirty="0" err="1">
                <a:solidFill>
                  <a:srgbClr val="000000"/>
                </a:solidFill>
                <a:effectLst/>
                <a:latin typeface="Shoika-Bold"/>
                <a:ea typeface="Calibri" panose="020F0502020204030204" pitchFamily="34" charset="0"/>
                <a:cs typeface="Calibri" panose="020F0502020204030204" pitchFamily="34" charset="0"/>
              </a:rPr>
              <a:t>ReelLIFE</a:t>
            </a:r>
            <a:r>
              <a:rPr lang="en-IE" sz="1200" i="0" kern="100" dirty="0">
                <a:solidFill>
                  <a:srgbClr val="000000"/>
                </a:solidFill>
                <a:effectLst/>
                <a:latin typeface="Shoika-Bold"/>
                <a:ea typeface="Calibri" panose="020F0502020204030204" pitchFamily="34" charset="0"/>
                <a:cs typeface="Calibri" panose="020F0502020204030204" pitchFamily="34" charset="0"/>
              </a:rPr>
              <a:t> Science video competition. </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Note: Written work / displays alone are not sufficient for this step.</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19</a:t>
            </a:fld>
            <a:endParaRPr lang="en-IE"/>
          </a:p>
        </p:txBody>
      </p:sp>
    </p:spTree>
    <p:extLst>
      <p:ext uri="{BB962C8B-B14F-4D97-AF65-F5344CB8AC3E}">
        <p14:creationId xmlns:p14="http://schemas.microsoft.com/office/powerpoint/2010/main" val="3499294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A51D0-D3A9-1AD5-42C1-5129212DCC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8302CA3-44A1-D776-FF68-D40DECB9F4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0A1BEEA0-FF77-7599-0D4D-F6BA011E595B}"/>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5" name="Footer Placeholder 4">
            <a:extLst>
              <a:ext uri="{FF2B5EF4-FFF2-40B4-BE49-F238E27FC236}">
                <a16:creationId xmlns:a16="http://schemas.microsoft.com/office/drawing/2014/main" id="{AEB773FA-060C-8124-FFB4-534F8798978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9905ACA-C308-B1E8-0286-8838ED8C0CB2}"/>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01072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4846C-CFC4-508E-2CFC-222813712EB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380C64F-1489-BD7C-759C-010254EFA8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72B9F2F-E715-95A1-982B-4971B8DA83C5}"/>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5" name="Footer Placeholder 4">
            <a:extLst>
              <a:ext uri="{FF2B5EF4-FFF2-40B4-BE49-F238E27FC236}">
                <a16:creationId xmlns:a16="http://schemas.microsoft.com/office/drawing/2014/main" id="{48DE05B5-8715-08AE-D32A-4EBEE0AEF30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D2C51AA-FC5C-BED7-D1E8-54979167E021}"/>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097008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2FCD-970E-1441-2240-7195B694FE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A56F94AA-BFE7-62D0-D3CE-7CDC87DF2E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1574F7-7FBA-9AC9-A7EC-72425DD98B8A}"/>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5" name="Footer Placeholder 4">
            <a:extLst>
              <a:ext uri="{FF2B5EF4-FFF2-40B4-BE49-F238E27FC236}">
                <a16:creationId xmlns:a16="http://schemas.microsoft.com/office/drawing/2014/main" id="{BFB8BD13-08A0-7CCE-4455-3A1295074E0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F189CCA-157B-6A10-FA00-8EF84AF2D2D3}"/>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771847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B768-0D1E-D78F-9B22-5E2F7BA5C86A}"/>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CC4EBCC-867F-375A-9799-A6A0DA92BA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B0144E6C-3B0A-5D2D-1A7B-871D344A4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BC470708-08DD-2E99-9D2C-8E64F00C6B54}"/>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6" name="Footer Placeholder 5">
            <a:extLst>
              <a:ext uri="{FF2B5EF4-FFF2-40B4-BE49-F238E27FC236}">
                <a16:creationId xmlns:a16="http://schemas.microsoft.com/office/drawing/2014/main" id="{4983B522-9B01-A5D8-25E0-F8445C51E96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0E062EBD-93E7-FFF8-DAA2-4432B67D4C1E}"/>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4009274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9B59-EB7A-48A0-4E6F-1F89835CDED2}"/>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00B7F49-7708-0A3F-62D2-DE3A403A02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9156F9-A1CB-142D-120C-CD4EEA4DE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0312CB4A-2129-9750-BED7-C4CCE7494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426664-AE46-8101-923F-5815A958B9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302D4E83-680C-4FAA-4362-74F8DA423A67}"/>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8" name="Footer Placeholder 7">
            <a:extLst>
              <a:ext uri="{FF2B5EF4-FFF2-40B4-BE49-F238E27FC236}">
                <a16:creationId xmlns:a16="http://schemas.microsoft.com/office/drawing/2014/main" id="{C22ACB60-4137-6A57-18CE-D14AA7020D5B}"/>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E134E09-4DB6-F356-5859-ADB3D268720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88892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11EB9-9AC2-39BF-2B48-12498EC64582}"/>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750AD132-5859-A7D0-B819-755B671E1201}"/>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4" name="Footer Placeholder 3">
            <a:extLst>
              <a:ext uri="{FF2B5EF4-FFF2-40B4-BE49-F238E27FC236}">
                <a16:creationId xmlns:a16="http://schemas.microsoft.com/office/drawing/2014/main" id="{E3B941AE-5260-1633-C8B0-E3B1B3174E62}"/>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7D9721CC-4C28-D109-FEDC-E6905A374562}"/>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1457060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93289-E4BB-EE20-1801-DB73285502B1}"/>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3" name="Footer Placeholder 2">
            <a:extLst>
              <a:ext uri="{FF2B5EF4-FFF2-40B4-BE49-F238E27FC236}">
                <a16:creationId xmlns:a16="http://schemas.microsoft.com/office/drawing/2014/main" id="{5E5E2FB1-AB47-CCA0-F45B-4871AAC495B7}"/>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697A94C7-4430-6292-1998-361560D7435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409003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CFEF5-D78B-6BEB-ED20-1532F8E49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041C1F68-4BB1-C1A7-AD50-241AD1375D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B39D4784-364E-747A-7D50-E1E9288A1E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2CA75-31DA-82B9-720B-3B59CA5F7268}"/>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6" name="Footer Placeholder 5">
            <a:extLst>
              <a:ext uri="{FF2B5EF4-FFF2-40B4-BE49-F238E27FC236}">
                <a16:creationId xmlns:a16="http://schemas.microsoft.com/office/drawing/2014/main" id="{3A2BC060-0609-E86C-88F8-A39E55AD0BC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BB71D4D-636C-8C4D-88E6-B8591C9EEC08}"/>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020016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9A64E-40B3-B978-F552-563CD2374E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8BAF3831-F7BD-2288-79E0-B0597D7B93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5BA0C560-80A2-9E07-4CF5-9B848D9B7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1B3547-DC43-4370-14A0-363CC71BF72F}"/>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6" name="Footer Placeholder 5">
            <a:extLst>
              <a:ext uri="{FF2B5EF4-FFF2-40B4-BE49-F238E27FC236}">
                <a16:creationId xmlns:a16="http://schemas.microsoft.com/office/drawing/2014/main" id="{5DA4EE1B-2D0B-702A-8488-3964EFD12EF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D5B8F70-0CA9-F796-A621-80F34F65C4E6}"/>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876878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2798-B919-5D7A-8A95-2410B79C09F3}"/>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1AD83DC-D010-7D19-D99F-656824DB54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267B242-426D-6791-0B4D-36A345A71C1A}"/>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5" name="Footer Placeholder 4">
            <a:extLst>
              <a:ext uri="{FF2B5EF4-FFF2-40B4-BE49-F238E27FC236}">
                <a16:creationId xmlns:a16="http://schemas.microsoft.com/office/drawing/2014/main" id="{48C14328-46E2-5C05-FCED-E0B965A8091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3D2F3F1-10F6-1A97-63EA-2F3115003A8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100140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70174F-E25B-125C-F170-C2345447D2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F284C325-9978-AE93-AAD4-059220D3E0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C82BF0E-3069-25BD-CB34-9BD88B21BEF6}"/>
              </a:ext>
            </a:extLst>
          </p:cNvPr>
          <p:cNvSpPr>
            <a:spLocks noGrp="1"/>
          </p:cNvSpPr>
          <p:nvPr>
            <p:ph type="dt" sz="half" idx="10"/>
          </p:nvPr>
        </p:nvSpPr>
        <p:spPr/>
        <p:txBody>
          <a:bodyPr/>
          <a:lstStyle/>
          <a:p>
            <a:fld id="{3E7CE465-BA8E-4240-801F-FBBBA1C74D4C}" type="datetimeFigureOut">
              <a:rPr lang="en-IE" smtClean="0"/>
              <a:t>27/08/2024</a:t>
            </a:fld>
            <a:endParaRPr lang="en-IE"/>
          </a:p>
        </p:txBody>
      </p:sp>
      <p:sp>
        <p:nvSpPr>
          <p:cNvPr id="5" name="Footer Placeholder 4">
            <a:extLst>
              <a:ext uri="{FF2B5EF4-FFF2-40B4-BE49-F238E27FC236}">
                <a16:creationId xmlns:a16="http://schemas.microsoft.com/office/drawing/2014/main" id="{C4C270C2-125E-CB20-75B8-FE021923B4C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7F14959-24DC-3CA9-B4D7-F70FA1A78854}"/>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420154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FE3545-928D-9610-73B9-556E36A420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86C8409-A592-E85D-5A26-EF51A7953B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423258F-73E0-7359-6CA7-F28C2513BF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CE465-BA8E-4240-801F-FBBBA1C74D4C}" type="datetimeFigureOut">
              <a:rPr lang="en-IE" smtClean="0"/>
              <a:t>27/08/2024</a:t>
            </a:fld>
            <a:endParaRPr lang="en-IE"/>
          </a:p>
        </p:txBody>
      </p:sp>
      <p:sp>
        <p:nvSpPr>
          <p:cNvPr id="5" name="Footer Placeholder 4">
            <a:extLst>
              <a:ext uri="{FF2B5EF4-FFF2-40B4-BE49-F238E27FC236}">
                <a16:creationId xmlns:a16="http://schemas.microsoft.com/office/drawing/2014/main" id="{A7D64DC9-9C50-F63E-ACFE-608E90599B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9281A03F-47F2-B7C0-E063-64D53F55DE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3DD26-DD9F-437B-AAE4-0A0755C9CF34}" type="slidenum">
              <a:rPr lang="en-IE" smtClean="0"/>
              <a:t>‹#›</a:t>
            </a:fld>
            <a:endParaRPr lang="en-IE"/>
          </a:p>
        </p:txBody>
      </p:sp>
    </p:spTree>
    <p:extLst>
      <p:ext uri="{BB962C8B-B14F-4D97-AF65-F5344CB8AC3E}">
        <p14:creationId xmlns:p14="http://schemas.microsoft.com/office/powerpoint/2010/main" val="2049967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1.png"/><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 y="-820361"/>
            <a:ext cx="5804223" cy="4104069"/>
          </a:xfrm>
          <a:prstGeom prst="rect">
            <a:avLst/>
          </a:prstGeom>
        </p:spPr>
      </p:pic>
      <p:grpSp>
        <p:nvGrpSpPr>
          <p:cNvPr id="3" name="Group 3"/>
          <p:cNvGrpSpPr/>
          <p:nvPr/>
        </p:nvGrpSpPr>
        <p:grpSpPr>
          <a:xfrm>
            <a:off x="7703341" y="2292798"/>
            <a:ext cx="2272404" cy="2272404"/>
            <a:chOff x="0" y="0"/>
            <a:chExt cx="4544808" cy="4544808"/>
          </a:xfrm>
        </p:grpSpPr>
        <p:grpSp>
          <p:nvGrpSpPr>
            <p:cNvPr id="4" name="Group 4"/>
            <p:cNvGrpSpPr/>
            <p:nvPr/>
          </p:nvGrpSpPr>
          <p:grpSpPr>
            <a:xfrm>
              <a:off x="0" y="0"/>
              <a:ext cx="4544808" cy="4544808"/>
              <a:chOff x="0" y="0"/>
              <a:chExt cx="812800" cy="812800"/>
            </a:xfrm>
          </p:grpSpPr>
          <p:sp>
            <p:nvSpPr>
              <p:cNvPr id="5" name="Freeform 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D0158"/>
              </a:solidFill>
            </p:spPr>
            <p:txBody>
              <a:bodyPr/>
              <a:lstStyle/>
              <a:p>
                <a:endParaRPr lang="en-IE"/>
              </a:p>
            </p:txBody>
          </p:sp>
          <p:sp>
            <p:nvSpPr>
              <p:cNvPr id="6" name="TextBox 6"/>
              <p:cNvSpPr txBox="1"/>
              <p:nvPr/>
            </p:nvSpPr>
            <p:spPr>
              <a:xfrm>
                <a:off x="76200" y="38100"/>
                <a:ext cx="660400" cy="698500"/>
              </a:xfrm>
              <a:prstGeom prst="rect">
                <a:avLst/>
              </a:prstGeom>
            </p:spPr>
            <p:txBody>
              <a:bodyPr lIns="33867" tIns="33867" rIns="33867" bIns="33867" rtlCol="0" anchor="ctr"/>
              <a:lstStyle/>
              <a:p>
                <a:pPr algn="ctr">
                  <a:lnSpc>
                    <a:spcPts val="1958"/>
                  </a:lnSpc>
                  <a:spcBef>
                    <a:spcPct val="0"/>
                  </a:spcBef>
                </a:pPr>
                <a:endParaRPr sz="1200"/>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9" name="TextBox 9"/>
              <p:cNvSpPr txBox="1"/>
              <p:nvPr/>
            </p:nvSpPr>
            <p:spPr>
              <a:xfrm>
                <a:off x="76200" y="38100"/>
                <a:ext cx="660400" cy="698500"/>
              </a:xfrm>
              <a:prstGeom prst="rect">
                <a:avLst/>
              </a:prstGeom>
            </p:spPr>
            <p:txBody>
              <a:bodyPr lIns="33867" tIns="33867" rIns="33867" bIns="33867" rtlCol="0" anchor="ctr"/>
              <a:lstStyle/>
              <a:p>
                <a:pPr algn="ctr">
                  <a:lnSpc>
                    <a:spcPts val="1958"/>
                  </a:lnSpc>
                </a:pPr>
                <a:endParaRPr sz="1200"/>
              </a:p>
            </p:txBody>
          </p:sp>
        </p:grpSp>
      </p:grpSp>
      <p:grpSp>
        <p:nvGrpSpPr>
          <p:cNvPr id="10" name="Group 10"/>
          <p:cNvGrpSpPr/>
          <p:nvPr/>
        </p:nvGrpSpPr>
        <p:grpSpPr>
          <a:xfrm>
            <a:off x="9947670" y="1349047"/>
            <a:ext cx="2244330" cy="2031624"/>
            <a:chOff x="0" y="0"/>
            <a:chExt cx="886649" cy="802617"/>
          </a:xfrm>
        </p:grpSpPr>
        <p:sp>
          <p:nvSpPr>
            <p:cNvPr id="11" name="Freeform 11"/>
            <p:cNvSpPr/>
            <p:nvPr/>
          </p:nvSpPr>
          <p:spPr>
            <a:xfrm>
              <a:off x="0" y="0"/>
              <a:ext cx="886649" cy="802617"/>
            </a:xfrm>
            <a:custGeom>
              <a:avLst/>
              <a:gdLst/>
              <a:ahLst/>
              <a:cxnLst/>
              <a:rect l="l" t="t" r="r" b="b"/>
              <a:pathLst>
                <a:path w="886649" h="802617">
                  <a:moveTo>
                    <a:pt x="0" y="0"/>
                  </a:moveTo>
                  <a:lnTo>
                    <a:pt x="886649" y="0"/>
                  </a:lnTo>
                  <a:lnTo>
                    <a:pt x="886649" y="802617"/>
                  </a:lnTo>
                  <a:lnTo>
                    <a:pt x="0" y="802617"/>
                  </a:lnTo>
                  <a:close/>
                </a:path>
              </a:pathLst>
            </a:custGeom>
            <a:solidFill>
              <a:srgbClr val="02426A"/>
            </a:solidFill>
          </p:spPr>
          <p:txBody>
            <a:bodyPr/>
            <a:lstStyle/>
            <a:p>
              <a:endParaRPr lang="en-IE"/>
            </a:p>
          </p:txBody>
        </p:sp>
        <p:sp>
          <p:nvSpPr>
            <p:cNvPr id="12" name="TextBox 12"/>
            <p:cNvSpPr txBox="1"/>
            <p:nvPr/>
          </p:nvSpPr>
          <p:spPr>
            <a:xfrm>
              <a:off x="0" y="-38100"/>
              <a:ext cx="812800" cy="850900"/>
            </a:xfrm>
            <a:prstGeom prst="rect">
              <a:avLst/>
            </a:prstGeom>
          </p:spPr>
          <p:txBody>
            <a:bodyPr lIns="33867" tIns="33867" rIns="33867" bIns="33867" rtlCol="0" anchor="ctr"/>
            <a:lstStyle/>
            <a:p>
              <a:pPr algn="ctr">
                <a:lnSpc>
                  <a:spcPts val="1773"/>
                </a:lnSpc>
              </a:pPr>
              <a:endParaRPr sz="1200"/>
            </a:p>
          </p:txBody>
        </p:sp>
      </p:grpSp>
      <p:pic>
        <p:nvPicPr>
          <p:cNvPr id="13" name="Picture 13"/>
          <p:cNvPicPr>
            <a:picLocks noChangeAspect="1"/>
          </p:cNvPicPr>
          <p:nvPr/>
        </p:nvPicPr>
        <p:blipFill>
          <a:blip r:embed="rId4"/>
          <a:srcRect/>
          <a:stretch>
            <a:fillRect/>
          </a:stretch>
        </p:blipFill>
        <p:spPr>
          <a:xfrm>
            <a:off x="10000038" y="1349047"/>
            <a:ext cx="2139595" cy="2140487"/>
          </a:xfrm>
          <a:prstGeom prst="rect">
            <a:avLst/>
          </a:prstGeom>
        </p:spPr>
      </p:pic>
      <p:pic>
        <p:nvPicPr>
          <p:cNvPr id="14" name="Picture 14"/>
          <p:cNvPicPr>
            <a:picLocks noChangeAspect="1"/>
          </p:cNvPicPr>
          <p:nvPr/>
        </p:nvPicPr>
        <p:blipFill>
          <a:blip r:embed="rId5"/>
          <a:srcRect/>
          <a:stretch>
            <a:fillRect/>
          </a:stretch>
        </p:blipFill>
        <p:spPr>
          <a:xfrm>
            <a:off x="5130636" y="4286367"/>
            <a:ext cx="2572705" cy="2571633"/>
          </a:xfrm>
          <a:prstGeom prst="rect">
            <a:avLst/>
          </a:prstGeom>
        </p:spPr>
      </p:pic>
      <p:pic>
        <p:nvPicPr>
          <p:cNvPr id="15" name="Picture 15"/>
          <p:cNvPicPr>
            <a:picLocks noChangeAspect="1"/>
          </p:cNvPicPr>
          <p:nvPr/>
        </p:nvPicPr>
        <p:blipFill>
          <a:blip r:embed="rId6"/>
          <a:srcRect l="6972" r="6972"/>
          <a:stretch>
            <a:fillRect/>
          </a:stretch>
        </p:blipFill>
        <p:spPr>
          <a:xfrm>
            <a:off x="7703341" y="3380671"/>
            <a:ext cx="4488659" cy="3477329"/>
          </a:xfrm>
          <a:prstGeom prst="rect">
            <a:avLst/>
          </a:prstGeom>
        </p:spPr>
      </p:pic>
      <p:grpSp>
        <p:nvGrpSpPr>
          <p:cNvPr id="16" name="Group 16"/>
          <p:cNvGrpSpPr/>
          <p:nvPr/>
        </p:nvGrpSpPr>
        <p:grpSpPr>
          <a:xfrm>
            <a:off x="2604114" y="4484832"/>
            <a:ext cx="2526521" cy="2373169"/>
            <a:chOff x="0" y="0"/>
            <a:chExt cx="998132" cy="937548"/>
          </a:xfrm>
        </p:grpSpPr>
        <p:sp>
          <p:nvSpPr>
            <p:cNvPr id="17" name="Freeform 17"/>
            <p:cNvSpPr/>
            <p:nvPr/>
          </p:nvSpPr>
          <p:spPr>
            <a:xfrm>
              <a:off x="0" y="0"/>
              <a:ext cx="998132" cy="937548"/>
            </a:xfrm>
            <a:custGeom>
              <a:avLst/>
              <a:gdLst/>
              <a:ahLst/>
              <a:cxnLst/>
              <a:rect l="l" t="t" r="r" b="b"/>
              <a:pathLst>
                <a:path w="998132" h="937548">
                  <a:moveTo>
                    <a:pt x="0" y="0"/>
                  </a:moveTo>
                  <a:lnTo>
                    <a:pt x="998132" y="0"/>
                  </a:lnTo>
                  <a:lnTo>
                    <a:pt x="998132" y="937548"/>
                  </a:lnTo>
                  <a:lnTo>
                    <a:pt x="0" y="937548"/>
                  </a:lnTo>
                  <a:close/>
                </a:path>
              </a:pathLst>
            </a:custGeom>
            <a:solidFill>
              <a:srgbClr val="B3E4EB"/>
            </a:solidFill>
          </p:spPr>
          <p:txBody>
            <a:bodyPr/>
            <a:lstStyle/>
            <a:p>
              <a:endParaRPr lang="en-IE"/>
            </a:p>
          </p:txBody>
        </p:sp>
        <p:sp>
          <p:nvSpPr>
            <p:cNvPr id="18" name="TextBox 18"/>
            <p:cNvSpPr txBox="1"/>
            <p:nvPr/>
          </p:nvSpPr>
          <p:spPr>
            <a:xfrm>
              <a:off x="0" y="-38100"/>
              <a:ext cx="812800" cy="850900"/>
            </a:xfrm>
            <a:prstGeom prst="rect">
              <a:avLst/>
            </a:prstGeom>
          </p:spPr>
          <p:txBody>
            <a:bodyPr lIns="33867" tIns="33867" rIns="33867" bIns="33867" rtlCol="0" anchor="ctr"/>
            <a:lstStyle/>
            <a:p>
              <a:pPr algn="ctr">
                <a:lnSpc>
                  <a:spcPts val="1773"/>
                </a:lnSpc>
              </a:pPr>
              <a:endParaRPr sz="1200"/>
            </a:p>
          </p:txBody>
        </p:sp>
      </p:grpSp>
      <p:grpSp>
        <p:nvGrpSpPr>
          <p:cNvPr id="19" name="Group 19"/>
          <p:cNvGrpSpPr/>
          <p:nvPr/>
        </p:nvGrpSpPr>
        <p:grpSpPr>
          <a:xfrm>
            <a:off x="2859159" y="4674641"/>
            <a:ext cx="2016431" cy="1993550"/>
            <a:chOff x="0" y="0"/>
            <a:chExt cx="4032863" cy="3987100"/>
          </a:xfrm>
        </p:grpSpPr>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1110700"/>
              <a:ext cx="2917606" cy="729402"/>
            </a:xfrm>
            <a:prstGeom prst="rect">
              <a:avLst/>
            </a:prstGeom>
          </p:spPr>
        </p:pic>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2183179"/>
              <a:ext cx="2917606" cy="729402"/>
            </a:xfrm>
            <a:prstGeom prst="rect">
              <a:avLst/>
            </a:prstGeom>
          </p:spPr>
        </p:pic>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0"/>
              <a:ext cx="2917606" cy="729402"/>
            </a:xfrm>
            <a:prstGeom prst="rect">
              <a:avLst/>
            </a:prstGeom>
          </p:spPr>
        </p:pic>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3257698"/>
              <a:ext cx="2917606" cy="729402"/>
            </a:xfrm>
            <a:prstGeom prst="rect">
              <a:avLst/>
            </a:prstGeom>
          </p:spPr>
        </p:pic>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2209359" y="1094102"/>
              <a:ext cx="2917606" cy="729402"/>
            </a:xfrm>
            <a:prstGeom prst="rect">
              <a:avLst/>
            </a:prstGeom>
          </p:spPr>
        </p:pic>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74783"/>
            <a:stretch>
              <a:fillRect/>
            </a:stretch>
          </p:blipFill>
          <p:spPr>
            <a:xfrm>
              <a:off x="3297145" y="3257698"/>
              <a:ext cx="735718" cy="729402"/>
            </a:xfrm>
            <a:prstGeom prst="rect">
              <a:avLst/>
            </a:prstGeom>
          </p:spPr>
        </p:pic>
      </p:grpSp>
      <p:pic>
        <p:nvPicPr>
          <p:cNvPr id="26" name="Picture 26"/>
          <p:cNvPicPr>
            <a:picLocks noChangeAspect="1"/>
          </p:cNvPicPr>
          <p:nvPr/>
        </p:nvPicPr>
        <p:blipFill>
          <a:blip r:embed="rId9"/>
          <a:srcRect/>
          <a:stretch>
            <a:fillRect/>
          </a:stretch>
        </p:blipFill>
        <p:spPr>
          <a:xfrm>
            <a:off x="194876" y="4427672"/>
            <a:ext cx="2216311" cy="2215388"/>
          </a:xfrm>
          <a:prstGeom prst="rect">
            <a:avLst/>
          </a:prstGeom>
        </p:spPr>
      </p:pic>
      <p:grpSp>
        <p:nvGrpSpPr>
          <p:cNvPr id="27" name="Group 27"/>
          <p:cNvGrpSpPr/>
          <p:nvPr/>
        </p:nvGrpSpPr>
        <p:grpSpPr>
          <a:xfrm>
            <a:off x="685800" y="2219139"/>
            <a:ext cx="7017541" cy="2054996"/>
            <a:chOff x="0" y="-123825"/>
            <a:chExt cx="13459860" cy="4109991"/>
          </a:xfrm>
        </p:grpSpPr>
        <p:sp>
          <p:nvSpPr>
            <p:cNvPr id="28" name="TextBox 28"/>
            <p:cNvSpPr txBox="1"/>
            <p:nvPr/>
          </p:nvSpPr>
          <p:spPr>
            <a:xfrm>
              <a:off x="0" y="-123825"/>
              <a:ext cx="13459860" cy="1479252"/>
            </a:xfrm>
            <a:prstGeom prst="rect">
              <a:avLst/>
            </a:prstGeom>
          </p:spPr>
          <p:txBody>
            <a:bodyPr lIns="0" tIns="0" rIns="0" bIns="0" rtlCol="0" anchor="t">
              <a:spAutoFit/>
            </a:bodyPr>
            <a:lstStyle/>
            <a:p>
              <a:pPr>
                <a:lnSpc>
                  <a:spcPts val="6299"/>
                </a:lnSpc>
              </a:pPr>
              <a:r>
                <a:rPr lang="en-US" sz="4000" dirty="0">
                  <a:solidFill>
                    <a:srgbClr val="02426A"/>
                  </a:solidFill>
                  <a:latin typeface="Source Sans Pro Bold"/>
                </a:rPr>
                <a:t>Curious Minds Award 2024/25</a:t>
              </a:r>
            </a:p>
          </p:txBody>
        </p:sp>
        <p:sp>
          <p:nvSpPr>
            <p:cNvPr id="29" name="TextBox 29"/>
            <p:cNvSpPr txBox="1"/>
            <p:nvPr/>
          </p:nvSpPr>
          <p:spPr>
            <a:xfrm>
              <a:off x="0" y="1295173"/>
              <a:ext cx="13459860" cy="2690993"/>
            </a:xfrm>
            <a:prstGeom prst="rect">
              <a:avLst/>
            </a:prstGeom>
          </p:spPr>
          <p:txBody>
            <a:bodyPr lIns="0" tIns="0" rIns="0" bIns="0" rtlCol="0" anchor="t">
              <a:spAutoFit/>
            </a:bodyPr>
            <a:lstStyle/>
            <a:p>
              <a:pPr>
                <a:lnSpc>
                  <a:spcPts val="3640"/>
                </a:lnSpc>
              </a:pPr>
              <a:r>
                <a:rPr lang="en-US" sz="2599" dirty="0">
                  <a:solidFill>
                    <a:srgbClr val="CD0158"/>
                  </a:solidFill>
                  <a:latin typeface="Source Sans Pro"/>
                </a:rPr>
                <a:t>Log of Evidence</a:t>
              </a:r>
            </a:p>
            <a:p>
              <a:pPr>
                <a:lnSpc>
                  <a:spcPts val="3640"/>
                </a:lnSpc>
              </a:pPr>
              <a:r>
                <a:rPr lang="en-US" sz="2599" dirty="0">
                  <a:solidFill>
                    <a:srgbClr val="0B8CA0"/>
                  </a:solidFill>
                  <a:latin typeface="Source Sans Pro"/>
                </a:rPr>
                <a:t>Gold Award</a:t>
              </a:r>
            </a:p>
            <a:p>
              <a:pPr>
                <a:lnSpc>
                  <a:spcPts val="3640"/>
                </a:lnSpc>
              </a:pPr>
              <a:r>
                <a:rPr lang="en-US" sz="2599" dirty="0">
                  <a:solidFill>
                    <a:srgbClr val="545454"/>
                  </a:solidFill>
                  <a:latin typeface="Source Sans Pro Italics"/>
                </a:rPr>
                <a:t>Add School Name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1528963">
            <a:off x="2037899" y="1805760"/>
            <a:ext cx="8116203" cy="3246481"/>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grpSp>
        <p:nvGrpSpPr>
          <p:cNvPr id="5" name="Group 5"/>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3E4EB"/>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399365" y="5710982"/>
            <a:ext cx="1339779" cy="669889"/>
          </a:xfrm>
          <a:prstGeom prst="rect">
            <a:avLst/>
          </a:prstGeom>
        </p:spPr>
      </p:pic>
      <p:pic>
        <p:nvPicPr>
          <p:cNvPr id="13" name="Picture 13"/>
          <p:cNvPicPr>
            <a:picLocks noChangeAspect="1"/>
          </p:cNvPicPr>
          <p:nvPr/>
        </p:nvPicPr>
        <p:blipFill>
          <a:blip r:embed="rId6"/>
          <a:srcRect/>
          <a:stretch>
            <a:fillRect/>
          </a:stretch>
        </p:blipFill>
        <p:spPr>
          <a:xfrm>
            <a:off x="8060351" y="4346076"/>
            <a:ext cx="4131649" cy="2921421"/>
          </a:xfrm>
          <a:prstGeom prst="rect">
            <a:avLst/>
          </a:prstGeom>
        </p:spPr>
      </p:pic>
      <p:sp>
        <p:nvSpPr>
          <p:cNvPr id="14" name="TextBox 14"/>
          <p:cNvSpPr txBox="1"/>
          <p:nvPr/>
        </p:nvSpPr>
        <p:spPr>
          <a:xfrm>
            <a:off x="336125" y="316113"/>
            <a:ext cx="5053608" cy="2085636"/>
          </a:xfrm>
          <a:prstGeom prst="rect">
            <a:avLst/>
          </a:prstGeom>
        </p:spPr>
        <p:txBody>
          <a:bodyPr lIns="0" tIns="0" rIns="0" bIns="0" rtlCol="0" anchor="t">
            <a:spAutoFit/>
          </a:bodyPr>
          <a:lstStyle/>
          <a:p>
            <a:pPr algn="ctr">
              <a:lnSpc>
                <a:spcPts val="8400"/>
              </a:lnSpc>
            </a:pPr>
            <a:r>
              <a:rPr lang="en-US" sz="6000">
                <a:solidFill>
                  <a:srgbClr val="FFFFFF"/>
                </a:solidFill>
                <a:latin typeface="Source Sans Pro Bold"/>
              </a:rPr>
              <a:t>Step 1: Science</a:t>
            </a:r>
          </a:p>
        </p:txBody>
      </p:sp>
      <p:pic>
        <p:nvPicPr>
          <p:cNvPr id="16" name="Picture 15" descr="Graphical user interface&#10;&#10;Description automatically generated">
            <a:extLst>
              <a:ext uri="{FF2B5EF4-FFF2-40B4-BE49-F238E27FC236}">
                <a16:creationId xmlns:a16="http://schemas.microsoft.com/office/drawing/2014/main" id="{321E195E-32A7-7229-F382-5C0C4A0B68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697397" y="830565"/>
            <a:ext cx="3973403" cy="572464"/>
          </a:xfrm>
          <a:prstGeom prst="rect">
            <a:avLst/>
          </a:prstGeom>
        </p:spPr>
        <p:txBody>
          <a:bodyPr wrap="square" lIns="0" tIns="0" rIns="0" bIns="0" rtlCol="0" anchor="t">
            <a:spAutoFit/>
          </a:bodyPr>
          <a:lstStyle/>
          <a:p>
            <a:pPr algn="ctr">
              <a:lnSpc>
                <a:spcPts val="4853"/>
              </a:lnSpc>
            </a:pPr>
            <a:r>
              <a:rPr lang="en-US" sz="3466" i="1" dirty="0">
                <a:solidFill>
                  <a:srgbClr val="CD0158"/>
                </a:solidFill>
                <a:latin typeface="Open Sans Italics"/>
              </a:rPr>
              <a:t>Living Things</a:t>
            </a: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r>
              <a:rPr lang="en-GB" sz="2000" b="1" i="1" dirty="0">
                <a:solidFill>
                  <a:srgbClr val="E7E6E6">
                    <a:lumMod val="50000"/>
                  </a:srgbClr>
                </a:solidFill>
                <a:latin typeface="Calibri Light" panose="020F0302020204030204"/>
              </a:rPr>
              <a:t>Provide evidence (e.g. photos or videos) of student’s hands-on investigation for the Living Things strand and clearly label. Add new slides where appropriate. </a:t>
            </a:r>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12" name="Picture 11" descr="Icon&#10;&#10;Description automatically generated">
            <a:extLst>
              <a:ext uri="{FF2B5EF4-FFF2-40B4-BE49-F238E27FC236}">
                <a16:creationId xmlns:a16="http://schemas.microsoft.com/office/drawing/2014/main" id="{AA47948F-9001-7D0E-F72C-8A86256AF0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93871" y="6195638"/>
            <a:ext cx="591553" cy="5916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697397" y="830565"/>
            <a:ext cx="5200418" cy="572464"/>
          </a:xfrm>
          <a:prstGeom prst="rect">
            <a:avLst/>
          </a:prstGeom>
        </p:spPr>
        <p:txBody>
          <a:bodyPr wrap="square" lIns="0" tIns="0" rIns="0" bIns="0" rtlCol="0" anchor="t">
            <a:spAutoFit/>
          </a:bodyPr>
          <a:lstStyle/>
          <a:p>
            <a:pPr algn="ctr">
              <a:lnSpc>
                <a:spcPts val="4853"/>
              </a:lnSpc>
            </a:pPr>
            <a:r>
              <a:rPr lang="en-US" sz="3466" i="1" dirty="0">
                <a:solidFill>
                  <a:srgbClr val="CD0158"/>
                </a:solidFill>
                <a:latin typeface="Open Sans Italics"/>
              </a:rPr>
              <a:t>Energy and Forces</a:t>
            </a: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r>
              <a:rPr lang="en-GB" sz="2000" b="1" i="1" dirty="0">
                <a:solidFill>
                  <a:srgbClr val="E7E6E6">
                    <a:lumMod val="50000"/>
                  </a:srgbClr>
                </a:solidFill>
                <a:latin typeface="Calibri Light" panose="020F0302020204030204"/>
              </a:rPr>
              <a:t>Provide evidence (e.g. photos or videos) of student’s hands-on investigation for the Energy and Forces strand and clearly label. Add new slides where appropriate. </a:t>
            </a:r>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6" name="Picture 5" descr="Logo, company name&#10;&#10;Description automatically generated">
            <a:extLst>
              <a:ext uri="{FF2B5EF4-FFF2-40B4-BE49-F238E27FC236}">
                <a16:creationId xmlns:a16="http://schemas.microsoft.com/office/drawing/2014/main" id="{61FC8FED-5AB2-2094-C021-29AF3ED2C4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1233" y="6221168"/>
            <a:ext cx="542731" cy="542731"/>
          </a:xfrm>
          <a:prstGeom prst="rect">
            <a:avLst/>
          </a:prstGeom>
        </p:spPr>
      </p:pic>
    </p:spTree>
    <p:extLst>
      <p:ext uri="{BB962C8B-B14F-4D97-AF65-F5344CB8AC3E}">
        <p14:creationId xmlns:p14="http://schemas.microsoft.com/office/powerpoint/2010/main" val="1326955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693885" y="830565"/>
            <a:ext cx="4230915" cy="572464"/>
          </a:xfrm>
          <a:prstGeom prst="rect">
            <a:avLst/>
          </a:prstGeom>
        </p:spPr>
        <p:txBody>
          <a:bodyPr wrap="square" lIns="0" tIns="0" rIns="0" bIns="0" rtlCol="0" anchor="t">
            <a:spAutoFit/>
          </a:bodyPr>
          <a:lstStyle/>
          <a:p>
            <a:pPr algn="ctr">
              <a:lnSpc>
                <a:spcPts val="4853"/>
              </a:lnSpc>
            </a:pPr>
            <a:r>
              <a:rPr lang="en-US" sz="3466" i="1" dirty="0">
                <a:solidFill>
                  <a:srgbClr val="CD0158"/>
                </a:solidFill>
                <a:latin typeface="Open Sans Italics"/>
              </a:rPr>
              <a:t>Materials</a:t>
            </a:r>
          </a:p>
        </p:txBody>
      </p:sp>
      <p:sp>
        <p:nvSpPr>
          <p:cNvPr id="5" name="Text Placeholder 4">
            <a:extLst>
              <a:ext uri="{FF2B5EF4-FFF2-40B4-BE49-F238E27FC236}">
                <a16:creationId xmlns:a16="http://schemas.microsoft.com/office/drawing/2014/main" id="{C3488476-7AE3-A466-19E6-C17DF4AC4BB7}"/>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r>
              <a:rPr lang="en-GB" sz="2000" b="1" i="1" dirty="0">
                <a:solidFill>
                  <a:srgbClr val="E7E6E6">
                    <a:lumMod val="50000"/>
                  </a:srgbClr>
                </a:solidFill>
                <a:latin typeface="Calibri Light" panose="020F0302020204030204"/>
              </a:rPr>
              <a:t>Provide evidence (e.g. photos or videos) of student’s hands-on investigation for the Materials strand and clearly label. Add new slides where appropriate. </a:t>
            </a:r>
          </a:p>
        </p:txBody>
      </p:sp>
      <p:sp>
        <p:nvSpPr>
          <p:cNvPr id="6" name="Text Placeholder 4">
            <a:extLst>
              <a:ext uri="{FF2B5EF4-FFF2-40B4-BE49-F238E27FC236}">
                <a16:creationId xmlns:a16="http://schemas.microsoft.com/office/drawing/2014/main" id="{E489B4E4-E30C-5E32-4D7C-889A6F30D97F}"/>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8" name="Picture 7" descr="Icon&#10;&#10;Description automatically generated">
            <a:extLst>
              <a:ext uri="{FF2B5EF4-FFF2-40B4-BE49-F238E27FC236}">
                <a16:creationId xmlns:a16="http://schemas.microsoft.com/office/drawing/2014/main" id="{A2DEFFD9-EDC4-A368-E24E-631752947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3975" y="6221168"/>
            <a:ext cx="530289" cy="5302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797881" y="830565"/>
            <a:ext cx="5759358" cy="553037"/>
          </a:xfrm>
          <a:prstGeom prst="rect">
            <a:avLst/>
          </a:prstGeom>
        </p:spPr>
        <p:txBody>
          <a:bodyPr wrap="square" lIns="0" tIns="0" rIns="0" bIns="0" rtlCol="0" anchor="t">
            <a:spAutoFit/>
          </a:bodyPr>
          <a:lstStyle/>
          <a:p>
            <a:pPr algn="ctr">
              <a:lnSpc>
                <a:spcPts val="4853"/>
              </a:lnSpc>
            </a:pPr>
            <a:r>
              <a:rPr lang="en-US" sz="2800" i="1" dirty="0">
                <a:solidFill>
                  <a:srgbClr val="CD0158"/>
                </a:solidFill>
                <a:latin typeface="Open Sans Italics"/>
              </a:rPr>
              <a:t>Environmental Awareness and Care</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E" sz="2000" b="1" i="1" dirty="0">
                <a:solidFill>
                  <a:schemeClr val="bg2">
                    <a:lumMod val="50000"/>
                  </a:schemeClr>
                </a:solidFill>
                <a:latin typeface="+mj-lt"/>
              </a:rPr>
              <a:t>Provide evidence (e.g. photos or videos) of student’s hands-on investigation for the Environmental Awareness and Care strand and clearly label. Add new slides where appropriate. </a:t>
            </a:r>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8" name="Picture 7" descr="Logo&#10;&#10;Description automatically generated">
            <a:extLst>
              <a:ext uri="{FF2B5EF4-FFF2-40B4-BE49-F238E27FC236}">
                <a16:creationId xmlns:a16="http://schemas.microsoft.com/office/drawing/2014/main" id="{901B58C6-3DB8-7BDE-85B2-92194340FA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94777" y="6221168"/>
            <a:ext cx="534195" cy="5341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797880" y="830565"/>
            <a:ext cx="3367851" cy="553037"/>
          </a:xfrm>
          <a:prstGeom prst="rect">
            <a:avLst/>
          </a:prstGeom>
        </p:spPr>
        <p:txBody>
          <a:bodyPr wrap="square" lIns="0" tIns="0" rIns="0" bIns="0" rtlCol="0" anchor="t">
            <a:spAutoFit/>
          </a:bodyPr>
          <a:lstStyle/>
          <a:p>
            <a:pPr algn="ctr">
              <a:lnSpc>
                <a:spcPts val="4853"/>
              </a:lnSpc>
            </a:pPr>
            <a:r>
              <a:rPr lang="en-US" sz="2800" i="1" dirty="0">
                <a:solidFill>
                  <a:srgbClr val="CD0158"/>
                </a:solidFill>
                <a:latin typeface="Open Sans Italics"/>
              </a:rPr>
              <a:t>Science Activity 1</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(e.g. photos or video) for the first of two science activities that the school participated in. Please label clearly. </a:t>
            </a:r>
            <a:endParaRPr lang="en-IE" sz="2000" dirty="0"/>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8" name="Picture 7" descr="Icon&#10;&#10;Description automatically generated">
            <a:extLst>
              <a:ext uri="{FF2B5EF4-FFF2-40B4-BE49-F238E27FC236}">
                <a16:creationId xmlns:a16="http://schemas.microsoft.com/office/drawing/2014/main" id="{21D63363-83A6-877D-265D-940E3872F8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4428" y="6223518"/>
            <a:ext cx="513184" cy="513184"/>
          </a:xfrm>
          <a:prstGeom prst="rect">
            <a:avLst/>
          </a:prstGeom>
        </p:spPr>
      </p:pic>
    </p:spTree>
    <p:extLst>
      <p:ext uri="{BB962C8B-B14F-4D97-AF65-F5344CB8AC3E}">
        <p14:creationId xmlns:p14="http://schemas.microsoft.com/office/powerpoint/2010/main" val="25523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797880" y="830565"/>
            <a:ext cx="3367851" cy="553037"/>
          </a:xfrm>
          <a:prstGeom prst="rect">
            <a:avLst/>
          </a:prstGeom>
        </p:spPr>
        <p:txBody>
          <a:bodyPr wrap="square" lIns="0" tIns="0" rIns="0" bIns="0" rtlCol="0" anchor="t">
            <a:spAutoFit/>
          </a:bodyPr>
          <a:lstStyle/>
          <a:p>
            <a:pPr algn="ctr">
              <a:lnSpc>
                <a:spcPts val="4853"/>
              </a:lnSpc>
            </a:pPr>
            <a:r>
              <a:rPr lang="en-US" sz="2800" i="1" dirty="0">
                <a:solidFill>
                  <a:srgbClr val="CD0158"/>
                </a:solidFill>
                <a:latin typeface="Open Sans Italics"/>
              </a:rPr>
              <a:t>Science Activity 2</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(e.g. photos or video) for the second of two science activities that the school participated in. Please label clearly. </a:t>
            </a:r>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7" name="Picture 6" descr="Icon&#10;&#10;Description automatically generated">
            <a:extLst>
              <a:ext uri="{FF2B5EF4-FFF2-40B4-BE49-F238E27FC236}">
                <a16:creationId xmlns:a16="http://schemas.microsoft.com/office/drawing/2014/main" id="{F4E63963-C874-4A73-95F0-AD67ACEFCC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4428" y="6223518"/>
            <a:ext cx="513184" cy="513184"/>
          </a:xfrm>
          <a:prstGeom prst="rect">
            <a:avLst/>
          </a:prstGeom>
        </p:spPr>
      </p:pic>
    </p:spTree>
    <p:extLst>
      <p:ext uri="{BB962C8B-B14F-4D97-AF65-F5344CB8AC3E}">
        <p14:creationId xmlns:p14="http://schemas.microsoft.com/office/powerpoint/2010/main" val="3525240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1528963">
            <a:off x="2037899" y="1805760"/>
            <a:ext cx="8116203" cy="3246481"/>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2"/>
              <a:stretch>
                <a:fillRect t="-33333" b="-33333"/>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grpSp>
        <p:nvGrpSpPr>
          <p:cNvPr id="5" name="Group 5"/>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3E4EB"/>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pic>
        <p:nvPicPr>
          <p:cNvPr id="13" name="Picture 13"/>
          <p:cNvPicPr>
            <a:picLocks noChangeAspect="1"/>
          </p:cNvPicPr>
          <p:nvPr/>
        </p:nvPicPr>
        <p:blipFill>
          <a:blip r:embed="rId5"/>
          <a:srcRect/>
          <a:stretch>
            <a:fillRect/>
          </a:stretch>
        </p:blipFill>
        <p:spPr>
          <a:xfrm>
            <a:off x="8060351" y="4346076"/>
            <a:ext cx="4131649" cy="2921421"/>
          </a:xfrm>
          <a:prstGeom prst="rect">
            <a:avLst/>
          </a:prstGeom>
        </p:spPr>
      </p:pic>
      <p:sp>
        <p:nvSpPr>
          <p:cNvPr id="14" name="TextBox 14"/>
          <p:cNvSpPr txBox="1"/>
          <p:nvPr/>
        </p:nvSpPr>
        <p:spPr>
          <a:xfrm>
            <a:off x="1" y="316113"/>
            <a:ext cx="7086903" cy="1008418"/>
          </a:xfrm>
          <a:prstGeom prst="rect">
            <a:avLst/>
          </a:prstGeom>
        </p:spPr>
        <p:txBody>
          <a:bodyPr lIns="0" tIns="0" rIns="0" bIns="0" rtlCol="0" anchor="t">
            <a:spAutoFit/>
          </a:bodyPr>
          <a:lstStyle/>
          <a:p>
            <a:pPr algn="ctr">
              <a:lnSpc>
                <a:spcPts val="8400"/>
              </a:lnSpc>
            </a:pPr>
            <a:r>
              <a:rPr lang="en-US" sz="6000">
                <a:solidFill>
                  <a:srgbClr val="FFFFFF"/>
                </a:solidFill>
                <a:latin typeface="Source Sans Pro Bold"/>
              </a:rPr>
              <a:t>Step 2: Technology</a:t>
            </a:r>
          </a:p>
        </p:txBody>
      </p:sp>
      <p:pic>
        <p:nvPicPr>
          <p:cNvPr id="15" name="Picture 14" descr="A picture containing graphical user interface&#10;&#10;Description automatically generated">
            <a:extLst>
              <a:ext uri="{FF2B5EF4-FFF2-40B4-BE49-F238E27FC236}">
                <a16:creationId xmlns:a16="http://schemas.microsoft.com/office/drawing/2014/main" id="{F944F501-0720-4063-5577-15BCE764A5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2: Technology</a:t>
            </a:r>
          </a:p>
        </p:txBody>
      </p:sp>
      <p:sp>
        <p:nvSpPr>
          <p:cNvPr id="4" name="Text Placeholder 4">
            <a:extLst>
              <a:ext uri="{FF2B5EF4-FFF2-40B4-BE49-F238E27FC236}">
                <a16:creationId xmlns:a16="http://schemas.microsoft.com/office/drawing/2014/main" id="{AC7A4733-E81D-AE25-D0A8-259B1CE764FE}"/>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first example of </a:t>
            </a:r>
            <a:r>
              <a:rPr lang="en-GB" sz="2000" b="1" i="1" u="sng" dirty="0">
                <a:solidFill>
                  <a:schemeClr val="bg2">
                    <a:lumMod val="50000"/>
                  </a:schemeClr>
                </a:solidFill>
                <a:latin typeface="+mj-lt"/>
              </a:rPr>
              <a:t>the learners </a:t>
            </a:r>
            <a:r>
              <a:rPr lang="en-GB" sz="2000" b="1" i="1" dirty="0">
                <a:solidFill>
                  <a:schemeClr val="bg2">
                    <a:lumMod val="50000"/>
                  </a:schemeClr>
                </a:solidFill>
                <a:latin typeface="+mj-lt"/>
              </a:rPr>
              <a:t>using technology for any subject and label clearly. By technology we are referring to the use of Information Communications Technologies (ICT), coding or robotics.</a:t>
            </a:r>
            <a:endParaRPr lang="en-IE" sz="2000" dirty="0"/>
          </a:p>
        </p:txBody>
      </p:sp>
      <p:sp>
        <p:nvSpPr>
          <p:cNvPr id="5" name="Text Placeholder 4">
            <a:extLst>
              <a:ext uri="{FF2B5EF4-FFF2-40B4-BE49-F238E27FC236}">
                <a16:creationId xmlns:a16="http://schemas.microsoft.com/office/drawing/2014/main" id="{22A8F1B8-96DA-764E-1C5F-CF8AB5F31AF7}"/>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333" b="1" i="1" dirty="0">
                <a:solidFill>
                  <a:srgbClr val="E7E6E6">
                    <a:lumMod val="50000"/>
                  </a:srgbClr>
                </a:solidFill>
                <a:latin typeface="Calibri Light" panose="020F0302020204030204"/>
              </a:rPr>
              <a:t>Label</a:t>
            </a:r>
            <a:endParaRPr lang="en-IE" sz="1333" dirty="0">
              <a:solidFill>
                <a:prstClr val="black"/>
              </a:solidFill>
              <a:latin typeface="Calibri" panose="020F0502020204030204"/>
            </a:endParaRPr>
          </a:p>
        </p:txBody>
      </p:sp>
      <p:pic>
        <p:nvPicPr>
          <p:cNvPr id="7" name="Picture 6" descr="Icon&#10;&#10;Description automatically generated">
            <a:extLst>
              <a:ext uri="{FF2B5EF4-FFF2-40B4-BE49-F238E27FC236}">
                <a16:creationId xmlns:a16="http://schemas.microsoft.com/office/drawing/2014/main" id="{0C004083-7794-6148-8340-4A2D31DC65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6890" y="6221168"/>
            <a:ext cx="515534" cy="515534"/>
          </a:xfrm>
          <a:prstGeom prst="rect">
            <a:avLst/>
          </a:prstGeom>
        </p:spPr>
      </p:pic>
      <p:sp>
        <p:nvSpPr>
          <p:cNvPr id="8" name="TextBox 7">
            <a:extLst>
              <a:ext uri="{FF2B5EF4-FFF2-40B4-BE49-F238E27FC236}">
                <a16:creationId xmlns:a16="http://schemas.microsoft.com/office/drawing/2014/main" id="{A7EA84C0-8637-BE36-2997-E0206E28F71F}"/>
              </a:ext>
            </a:extLst>
          </p:cNvPr>
          <p:cNvSpPr txBox="1"/>
          <p:nvPr/>
        </p:nvSpPr>
        <p:spPr>
          <a:xfrm>
            <a:off x="2635828" y="562900"/>
            <a:ext cx="6920344" cy="910377"/>
          </a:xfrm>
          <a:prstGeom prst="rect">
            <a:avLst/>
          </a:prstGeom>
          <a:noFill/>
        </p:spPr>
        <p:txBody>
          <a:bodyPr wrap="square">
            <a:spAutoFit/>
          </a:bodyPr>
          <a:lstStyle/>
          <a:p>
            <a:pPr algn="ctr">
              <a:lnSpc>
                <a:spcPts val="7280"/>
              </a:lnSpc>
            </a:pPr>
            <a:r>
              <a:rPr lang="en-US" sz="3970" i="1" dirty="0">
                <a:solidFill>
                  <a:srgbClr val="CD0158"/>
                </a:solidFill>
                <a:latin typeface="Open Sans Italics"/>
              </a:rPr>
              <a:t>First Activity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2: Technology</a:t>
            </a:r>
          </a:p>
        </p:txBody>
      </p:sp>
      <p:sp>
        <p:nvSpPr>
          <p:cNvPr id="4" name="Text Placeholder 4">
            <a:extLst>
              <a:ext uri="{FF2B5EF4-FFF2-40B4-BE49-F238E27FC236}">
                <a16:creationId xmlns:a16="http://schemas.microsoft.com/office/drawing/2014/main" id="{AC7A4733-E81D-AE25-D0A8-259B1CE764FE}"/>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second example of </a:t>
            </a:r>
            <a:r>
              <a:rPr lang="en-GB" sz="2000" b="1" i="1" u="sng" dirty="0">
                <a:solidFill>
                  <a:schemeClr val="bg2">
                    <a:lumMod val="50000"/>
                  </a:schemeClr>
                </a:solidFill>
                <a:latin typeface="+mj-lt"/>
              </a:rPr>
              <a:t>the learners </a:t>
            </a:r>
            <a:r>
              <a:rPr lang="en-GB" sz="2000" b="1" i="1" dirty="0">
                <a:solidFill>
                  <a:schemeClr val="bg2">
                    <a:lumMod val="50000"/>
                  </a:schemeClr>
                </a:solidFill>
                <a:latin typeface="+mj-lt"/>
              </a:rPr>
              <a:t>using technology for any subject and label clearly. By technology we are referring to the use of Information Communications Technologies (ICT), coding or robotics.</a:t>
            </a:r>
            <a:endParaRPr lang="en-IE" sz="2000" dirty="0"/>
          </a:p>
        </p:txBody>
      </p:sp>
      <p:sp>
        <p:nvSpPr>
          <p:cNvPr id="5" name="Text Placeholder 4">
            <a:extLst>
              <a:ext uri="{FF2B5EF4-FFF2-40B4-BE49-F238E27FC236}">
                <a16:creationId xmlns:a16="http://schemas.microsoft.com/office/drawing/2014/main" id="{22A8F1B8-96DA-764E-1C5F-CF8AB5F31AF7}"/>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333" b="1" i="1" dirty="0">
                <a:solidFill>
                  <a:srgbClr val="E7E6E6">
                    <a:lumMod val="50000"/>
                  </a:srgbClr>
                </a:solidFill>
                <a:latin typeface="Calibri Light" panose="020F0302020204030204"/>
              </a:rPr>
              <a:t>Label</a:t>
            </a:r>
            <a:endParaRPr lang="en-IE" sz="1333"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8D6820D2-E962-4AA4-0793-4844D20373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6890" y="6221168"/>
            <a:ext cx="515534" cy="515534"/>
          </a:xfrm>
          <a:prstGeom prst="rect">
            <a:avLst/>
          </a:prstGeom>
        </p:spPr>
      </p:pic>
      <p:sp>
        <p:nvSpPr>
          <p:cNvPr id="7" name="TextBox 6">
            <a:extLst>
              <a:ext uri="{FF2B5EF4-FFF2-40B4-BE49-F238E27FC236}">
                <a16:creationId xmlns:a16="http://schemas.microsoft.com/office/drawing/2014/main" id="{D36B9933-4813-A76B-9C7F-A09634CDFDEF}"/>
              </a:ext>
            </a:extLst>
          </p:cNvPr>
          <p:cNvSpPr txBox="1"/>
          <p:nvPr/>
        </p:nvSpPr>
        <p:spPr>
          <a:xfrm>
            <a:off x="4618652" y="525294"/>
            <a:ext cx="3829859" cy="910377"/>
          </a:xfrm>
          <a:prstGeom prst="rect">
            <a:avLst/>
          </a:prstGeom>
          <a:noFill/>
        </p:spPr>
        <p:txBody>
          <a:bodyPr wrap="square">
            <a:spAutoFit/>
          </a:bodyPr>
          <a:lstStyle/>
          <a:p>
            <a:pPr marL="0" marR="0" lvl="0" indent="0" algn="ctr" defTabSz="914400" rtl="0" eaLnBrk="1" fontAlgn="auto" latinLnBrk="0" hangingPunct="1">
              <a:lnSpc>
                <a:spcPts val="7280"/>
              </a:lnSpc>
              <a:spcBef>
                <a:spcPts val="0"/>
              </a:spcBef>
              <a:spcAft>
                <a:spcPts val="0"/>
              </a:spcAft>
              <a:buClrTx/>
              <a:buSzTx/>
              <a:buFontTx/>
              <a:buNone/>
              <a:tabLst/>
              <a:defRPr/>
            </a:pPr>
            <a:r>
              <a:rPr kumimoji="0" lang="en-US" sz="3970" b="0" i="1" u="none" strike="noStrike" kern="1200" cap="none" spc="0" normalizeH="0" baseline="0" noProof="0" dirty="0">
                <a:ln>
                  <a:noFill/>
                </a:ln>
                <a:solidFill>
                  <a:srgbClr val="CD0158"/>
                </a:solidFill>
                <a:effectLst/>
                <a:uLnTx/>
                <a:uFillTx/>
                <a:latin typeface="Open Sans Italics"/>
                <a:ea typeface="+mn-ea"/>
                <a:cs typeface="+mn-cs"/>
              </a:rPr>
              <a:t>Second Activity</a:t>
            </a:r>
          </a:p>
        </p:txBody>
      </p:sp>
    </p:spTree>
    <p:extLst>
      <p:ext uri="{BB962C8B-B14F-4D97-AF65-F5344CB8AC3E}">
        <p14:creationId xmlns:p14="http://schemas.microsoft.com/office/powerpoint/2010/main" val="478724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room&#10;&#10;Description automatically generated">
            <a:extLst>
              <a:ext uri="{FF2B5EF4-FFF2-40B4-BE49-F238E27FC236}">
                <a16:creationId xmlns:a16="http://schemas.microsoft.com/office/drawing/2014/main" id="{DB78FFE6-8A3A-0EE2-AAD3-B6FFEFE17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89401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3: Engineering</a:t>
            </a:r>
          </a:p>
        </p:txBody>
      </p:sp>
      <p:sp>
        <p:nvSpPr>
          <p:cNvPr id="4" name="Text Placeholder 4">
            <a:extLst>
              <a:ext uri="{FF2B5EF4-FFF2-40B4-BE49-F238E27FC236}">
                <a16:creationId xmlns:a16="http://schemas.microsoft.com/office/drawing/2014/main" id="{038DF263-B48F-B38E-623A-93F249903228}"/>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first example of how the learners investigated engineering in class or in the local area and label clearly. </a:t>
            </a:r>
            <a:endParaRPr lang="en-IE" sz="2000" dirty="0"/>
          </a:p>
        </p:txBody>
      </p:sp>
      <p:sp>
        <p:nvSpPr>
          <p:cNvPr id="5" name="Text Placeholder 4">
            <a:extLst>
              <a:ext uri="{FF2B5EF4-FFF2-40B4-BE49-F238E27FC236}">
                <a16:creationId xmlns:a16="http://schemas.microsoft.com/office/drawing/2014/main" id="{DEBBDFC4-E884-2EB7-08C9-AC1EBC4858BA}"/>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7" name="Picture 6">
            <a:extLst>
              <a:ext uri="{FF2B5EF4-FFF2-40B4-BE49-F238E27FC236}">
                <a16:creationId xmlns:a16="http://schemas.microsoft.com/office/drawing/2014/main" id="{44666AE6-E29E-57CF-9E5E-C9F19FDEAE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67445" y="6190424"/>
            <a:ext cx="550091" cy="550214"/>
          </a:xfrm>
          <a:prstGeom prst="rect">
            <a:avLst/>
          </a:prstGeom>
        </p:spPr>
      </p:pic>
      <p:sp>
        <p:nvSpPr>
          <p:cNvPr id="8" name="TextBox 7">
            <a:extLst>
              <a:ext uri="{FF2B5EF4-FFF2-40B4-BE49-F238E27FC236}">
                <a16:creationId xmlns:a16="http://schemas.microsoft.com/office/drawing/2014/main" id="{ACBEB0D7-5CE0-7C2C-7ED6-139FE8629A34}"/>
              </a:ext>
            </a:extLst>
          </p:cNvPr>
          <p:cNvSpPr txBox="1"/>
          <p:nvPr/>
        </p:nvSpPr>
        <p:spPr>
          <a:xfrm>
            <a:off x="2971730" y="525294"/>
            <a:ext cx="6920344" cy="910377"/>
          </a:xfrm>
          <a:prstGeom prst="rect">
            <a:avLst/>
          </a:prstGeom>
          <a:noFill/>
        </p:spPr>
        <p:txBody>
          <a:bodyPr wrap="square">
            <a:spAutoFit/>
          </a:bodyPr>
          <a:lstStyle/>
          <a:p>
            <a:pPr algn="ctr">
              <a:lnSpc>
                <a:spcPts val="7280"/>
              </a:lnSpc>
            </a:pPr>
            <a:r>
              <a:rPr lang="en-US" sz="3970" i="1" dirty="0">
                <a:solidFill>
                  <a:srgbClr val="CD0158"/>
                </a:solidFill>
                <a:latin typeface="Open Sans Italics"/>
              </a:rPr>
              <a:t>First Activity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3: Engineering</a:t>
            </a:r>
          </a:p>
        </p:txBody>
      </p:sp>
      <p:sp>
        <p:nvSpPr>
          <p:cNvPr id="4" name="Text Placeholder 4">
            <a:extLst>
              <a:ext uri="{FF2B5EF4-FFF2-40B4-BE49-F238E27FC236}">
                <a16:creationId xmlns:a16="http://schemas.microsoft.com/office/drawing/2014/main" id="{038DF263-B48F-B38E-623A-93F249903228}"/>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second example of how the learners investigated engineering in class or in the local area and label clearly. </a:t>
            </a:r>
            <a:endParaRPr lang="en-IE" sz="2000" dirty="0"/>
          </a:p>
        </p:txBody>
      </p:sp>
      <p:sp>
        <p:nvSpPr>
          <p:cNvPr id="5" name="Text Placeholder 4">
            <a:extLst>
              <a:ext uri="{FF2B5EF4-FFF2-40B4-BE49-F238E27FC236}">
                <a16:creationId xmlns:a16="http://schemas.microsoft.com/office/drawing/2014/main" id="{DEBBDFC4-E884-2EB7-08C9-AC1EBC4858BA}"/>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A9352755-EE91-40DF-6B06-7549C80F3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7322" y="6190424"/>
            <a:ext cx="550337" cy="550214"/>
          </a:xfrm>
          <a:prstGeom prst="rect">
            <a:avLst/>
          </a:prstGeom>
        </p:spPr>
      </p:pic>
      <p:pic>
        <p:nvPicPr>
          <p:cNvPr id="7" name="Picture 6">
            <a:extLst>
              <a:ext uri="{FF2B5EF4-FFF2-40B4-BE49-F238E27FC236}">
                <a16:creationId xmlns:a16="http://schemas.microsoft.com/office/drawing/2014/main" id="{5922D569-7AD4-DB08-FF4E-4B66701F6B4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467445" y="6190424"/>
            <a:ext cx="550091" cy="550214"/>
          </a:xfrm>
          <a:prstGeom prst="rect">
            <a:avLst/>
          </a:prstGeom>
        </p:spPr>
      </p:pic>
      <p:sp>
        <p:nvSpPr>
          <p:cNvPr id="8" name="TextBox 7">
            <a:extLst>
              <a:ext uri="{FF2B5EF4-FFF2-40B4-BE49-F238E27FC236}">
                <a16:creationId xmlns:a16="http://schemas.microsoft.com/office/drawing/2014/main" id="{A8FDAA57-F541-88CE-3CC2-F4404036B1E9}"/>
              </a:ext>
            </a:extLst>
          </p:cNvPr>
          <p:cNvSpPr txBox="1"/>
          <p:nvPr/>
        </p:nvSpPr>
        <p:spPr>
          <a:xfrm>
            <a:off x="4618652" y="525294"/>
            <a:ext cx="3829859" cy="910377"/>
          </a:xfrm>
          <a:prstGeom prst="rect">
            <a:avLst/>
          </a:prstGeom>
          <a:noFill/>
        </p:spPr>
        <p:txBody>
          <a:bodyPr wrap="square">
            <a:spAutoFit/>
          </a:bodyPr>
          <a:lstStyle/>
          <a:p>
            <a:pPr marL="0" marR="0" lvl="0" indent="0" algn="ctr" defTabSz="914400" rtl="0" eaLnBrk="1" fontAlgn="auto" latinLnBrk="0" hangingPunct="1">
              <a:lnSpc>
                <a:spcPts val="7280"/>
              </a:lnSpc>
              <a:spcBef>
                <a:spcPts val="0"/>
              </a:spcBef>
              <a:spcAft>
                <a:spcPts val="0"/>
              </a:spcAft>
              <a:buClrTx/>
              <a:buSzTx/>
              <a:buFontTx/>
              <a:buNone/>
              <a:tabLst/>
              <a:defRPr/>
            </a:pPr>
            <a:r>
              <a:rPr kumimoji="0" lang="en-US" sz="3970" b="0" i="1" u="none" strike="noStrike" kern="1200" cap="none" spc="0" normalizeH="0" baseline="0" noProof="0" dirty="0">
                <a:ln>
                  <a:noFill/>
                </a:ln>
                <a:solidFill>
                  <a:srgbClr val="CD0158"/>
                </a:solidFill>
                <a:effectLst/>
                <a:uLnTx/>
                <a:uFillTx/>
                <a:latin typeface="Open Sans Italics"/>
                <a:ea typeface="+mn-ea"/>
                <a:cs typeface="+mn-cs"/>
              </a:rPr>
              <a:t>Second Activity</a:t>
            </a:r>
          </a:p>
        </p:txBody>
      </p:sp>
    </p:spTree>
    <p:extLst>
      <p:ext uri="{BB962C8B-B14F-4D97-AF65-F5344CB8AC3E}">
        <p14:creationId xmlns:p14="http://schemas.microsoft.com/office/powerpoint/2010/main" val="1742585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with medium confidence">
            <a:extLst>
              <a:ext uri="{FF2B5EF4-FFF2-40B4-BE49-F238E27FC236}">
                <a16:creationId xmlns:a16="http://schemas.microsoft.com/office/drawing/2014/main" id="{DD6E549B-4C16-1297-A6D2-101D1DEFE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96555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4: </a:t>
            </a:r>
            <a:r>
              <a:rPr lang="en-US" sz="3967" dirty="0" err="1">
                <a:solidFill>
                  <a:srgbClr val="02426A"/>
                </a:solidFill>
                <a:latin typeface="Source Sans Pro Bold"/>
              </a:rPr>
              <a:t>Maths</a:t>
            </a:r>
            <a:endParaRPr lang="en-US" sz="3967" dirty="0">
              <a:solidFill>
                <a:srgbClr val="02426A"/>
              </a:solidFill>
              <a:latin typeface="Source Sans Pro Bold"/>
            </a:endParaRPr>
          </a:p>
        </p:txBody>
      </p:sp>
      <p:sp>
        <p:nvSpPr>
          <p:cNvPr id="4" name="Text Placeholder 4">
            <a:extLst>
              <a:ext uri="{FF2B5EF4-FFF2-40B4-BE49-F238E27FC236}">
                <a16:creationId xmlns:a16="http://schemas.microsoft.com/office/drawing/2014/main" id="{51CC3FE1-BFBC-D749-5614-EA2318348D85}"/>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first example of how the learners have applied their maths knowledge and skills in practical ways and label clearly.</a:t>
            </a:r>
            <a:endParaRPr lang="en-IE" sz="2000" dirty="0"/>
          </a:p>
        </p:txBody>
      </p:sp>
      <p:sp>
        <p:nvSpPr>
          <p:cNvPr id="5" name="Text Placeholder 4">
            <a:extLst>
              <a:ext uri="{FF2B5EF4-FFF2-40B4-BE49-F238E27FC236}">
                <a16:creationId xmlns:a16="http://schemas.microsoft.com/office/drawing/2014/main" id="{52B74615-3AA3-87FF-F782-B70ABD8BADF8}"/>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9FA2B967-870D-E51B-BDCA-FCACD4FEC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7322" y="6190424"/>
            <a:ext cx="550337" cy="550214"/>
          </a:xfrm>
          <a:prstGeom prst="rect">
            <a:avLst/>
          </a:prstGeom>
        </p:spPr>
      </p:pic>
      <p:sp>
        <p:nvSpPr>
          <p:cNvPr id="7" name="TextBox 6">
            <a:extLst>
              <a:ext uri="{FF2B5EF4-FFF2-40B4-BE49-F238E27FC236}">
                <a16:creationId xmlns:a16="http://schemas.microsoft.com/office/drawing/2014/main" id="{12FAA3C0-B10D-8F5D-5E66-A185AA5D902A}"/>
              </a:ext>
            </a:extLst>
          </p:cNvPr>
          <p:cNvSpPr txBox="1"/>
          <p:nvPr/>
        </p:nvSpPr>
        <p:spPr>
          <a:xfrm>
            <a:off x="1646783" y="525294"/>
            <a:ext cx="6920344" cy="910377"/>
          </a:xfrm>
          <a:prstGeom prst="rect">
            <a:avLst/>
          </a:prstGeom>
          <a:noFill/>
        </p:spPr>
        <p:txBody>
          <a:bodyPr wrap="square">
            <a:spAutoFit/>
          </a:bodyPr>
          <a:lstStyle/>
          <a:p>
            <a:pPr algn="ctr">
              <a:lnSpc>
                <a:spcPts val="7280"/>
              </a:lnSpc>
            </a:pPr>
            <a:r>
              <a:rPr lang="en-US" sz="3970" i="1" dirty="0">
                <a:solidFill>
                  <a:srgbClr val="CD0158"/>
                </a:solidFill>
                <a:latin typeface="Open Sans Italics"/>
              </a:rPr>
              <a:t>First Activity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4: </a:t>
            </a:r>
            <a:r>
              <a:rPr lang="en-US" sz="3967" dirty="0" err="1">
                <a:solidFill>
                  <a:srgbClr val="02426A"/>
                </a:solidFill>
                <a:latin typeface="Source Sans Pro Bold"/>
              </a:rPr>
              <a:t>Maths</a:t>
            </a:r>
            <a:endParaRPr lang="en-US" sz="3967" dirty="0">
              <a:solidFill>
                <a:srgbClr val="02426A"/>
              </a:solidFill>
              <a:latin typeface="Source Sans Pro Bold"/>
            </a:endParaRPr>
          </a:p>
        </p:txBody>
      </p:sp>
      <p:sp>
        <p:nvSpPr>
          <p:cNvPr id="4" name="Text Placeholder 4">
            <a:extLst>
              <a:ext uri="{FF2B5EF4-FFF2-40B4-BE49-F238E27FC236}">
                <a16:creationId xmlns:a16="http://schemas.microsoft.com/office/drawing/2014/main" id="{51CC3FE1-BFBC-D749-5614-EA2318348D85}"/>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second example of how the learners have applied their maths knowledge and skills in practical ways and label clearly.</a:t>
            </a:r>
            <a:endParaRPr lang="en-IE" sz="2000" dirty="0"/>
          </a:p>
        </p:txBody>
      </p:sp>
      <p:sp>
        <p:nvSpPr>
          <p:cNvPr id="5" name="Text Placeholder 4">
            <a:extLst>
              <a:ext uri="{FF2B5EF4-FFF2-40B4-BE49-F238E27FC236}">
                <a16:creationId xmlns:a16="http://schemas.microsoft.com/office/drawing/2014/main" id="{52B74615-3AA3-87FF-F782-B70ABD8BADF8}"/>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16465EED-0947-36A0-397A-9CAF10F2D8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7322" y="6190424"/>
            <a:ext cx="550337" cy="550214"/>
          </a:xfrm>
          <a:prstGeom prst="rect">
            <a:avLst/>
          </a:prstGeom>
        </p:spPr>
      </p:pic>
      <p:sp>
        <p:nvSpPr>
          <p:cNvPr id="7" name="TextBox 6">
            <a:extLst>
              <a:ext uri="{FF2B5EF4-FFF2-40B4-BE49-F238E27FC236}">
                <a16:creationId xmlns:a16="http://schemas.microsoft.com/office/drawing/2014/main" id="{1D82B14D-4E19-73D4-B80B-06F77B5EAEA9}"/>
              </a:ext>
            </a:extLst>
          </p:cNvPr>
          <p:cNvSpPr txBox="1"/>
          <p:nvPr/>
        </p:nvSpPr>
        <p:spPr>
          <a:xfrm>
            <a:off x="3560351" y="525294"/>
            <a:ext cx="3829859" cy="910377"/>
          </a:xfrm>
          <a:prstGeom prst="rect">
            <a:avLst/>
          </a:prstGeom>
          <a:noFill/>
        </p:spPr>
        <p:txBody>
          <a:bodyPr wrap="square">
            <a:spAutoFit/>
          </a:bodyPr>
          <a:lstStyle/>
          <a:p>
            <a:pPr marL="0" marR="0" lvl="0" indent="0" algn="ctr" defTabSz="914400" rtl="0" eaLnBrk="1" fontAlgn="auto" latinLnBrk="0" hangingPunct="1">
              <a:lnSpc>
                <a:spcPts val="7280"/>
              </a:lnSpc>
              <a:spcBef>
                <a:spcPts val="0"/>
              </a:spcBef>
              <a:spcAft>
                <a:spcPts val="0"/>
              </a:spcAft>
              <a:buClrTx/>
              <a:buSzTx/>
              <a:buFontTx/>
              <a:buNone/>
              <a:tabLst/>
              <a:defRPr/>
            </a:pPr>
            <a:r>
              <a:rPr kumimoji="0" lang="en-US" sz="3970" b="0" i="1" u="none" strike="noStrike" kern="1200" cap="none" spc="0" normalizeH="0" baseline="0" noProof="0" dirty="0">
                <a:ln>
                  <a:noFill/>
                </a:ln>
                <a:solidFill>
                  <a:srgbClr val="CD0158"/>
                </a:solidFill>
                <a:effectLst/>
                <a:uLnTx/>
                <a:uFillTx/>
                <a:latin typeface="Open Sans Italics"/>
                <a:ea typeface="+mn-ea"/>
                <a:cs typeface="+mn-cs"/>
              </a:rPr>
              <a:t>Second Activity</a:t>
            </a:r>
          </a:p>
        </p:txBody>
      </p:sp>
    </p:spTree>
    <p:extLst>
      <p:ext uri="{BB962C8B-B14F-4D97-AF65-F5344CB8AC3E}">
        <p14:creationId xmlns:p14="http://schemas.microsoft.com/office/powerpoint/2010/main" val="4172214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8060351" y="4346076"/>
            <a:ext cx="4131649" cy="2921421"/>
          </a:xfrm>
          <a:prstGeom prst="rect">
            <a:avLst/>
          </a:prstGeom>
        </p:spPr>
      </p:pic>
      <p:sp>
        <p:nvSpPr>
          <p:cNvPr id="5" name="TextBox 5"/>
          <p:cNvSpPr txBox="1"/>
          <p:nvPr/>
        </p:nvSpPr>
        <p:spPr>
          <a:xfrm>
            <a:off x="6686658" y="152518"/>
            <a:ext cx="5505342" cy="2085636"/>
          </a:xfrm>
          <a:prstGeom prst="rect">
            <a:avLst/>
          </a:prstGeom>
        </p:spPr>
        <p:txBody>
          <a:bodyPr lIns="0" tIns="0" rIns="0" bIns="0" rtlCol="0" anchor="t">
            <a:spAutoFit/>
          </a:bodyPr>
          <a:lstStyle/>
          <a:p>
            <a:pPr algn="ctr">
              <a:lnSpc>
                <a:spcPts val="8400"/>
              </a:lnSpc>
            </a:pPr>
            <a:r>
              <a:rPr lang="en-US" sz="6000">
                <a:solidFill>
                  <a:srgbClr val="FFFFFF"/>
                </a:solidFill>
                <a:latin typeface="Source Sans Pro Bold"/>
              </a:rPr>
              <a:t>Step 5: Show and Tell</a:t>
            </a:r>
          </a:p>
        </p:txBody>
      </p:sp>
      <p:pic>
        <p:nvPicPr>
          <p:cNvPr id="8" name="Picture 7" descr="Graphical user interface&#10;&#10;Description automatically generated with medium confidence">
            <a:extLst>
              <a:ext uri="{FF2B5EF4-FFF2-40B4-BE49-F238E27FC236}">
                <a16:creationId xmlns:a16="http://schemas.microsoft.com/office/drawing/2014/main" id="{39FEFF0F-F985-0D11-12EB-94061D2C4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 y="857"/>
            <a:ext cx="12190476" cy="685714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7114613"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5: STEM Show and Tell</a:t>
            </a:r>
          </a:p>
        </p:txBody>
      </p:sp>
      <p:sp>
        <p:nvSpPr>
          <p:cNvPr id="4" name="Text Placeholder 4">
            <a:extLst>
              <a:ext uri="{FF2B5EF4-FFF2-40B4-BE49-F238E27FC236}">
                <a16:creationId xmlns:a16="http://schemas.microsoft.com/office/drawing/2014/main" id="{19383141-91E1-9CA8-4CF8-F01ABDBD7F87}"/>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one or more example of how the learners have presented and explained their STEM work to others (beyond their own class) and label clearly.</a:t>
            </a:r>
            <a:endParaRPr lang="en-IE" sz="2000" dirty="0"/>
          </a:p>
        </p:txBody>
      </p:sp>
      <p:sp>
        <p:nvSpPr>
          <p:cNvPr id="5" name="Text Placeholder 4">
            <a:extLst>
              <a:ext uri="{FF2B5EF4-FFF2-40B4-BE49-F238E27FC236}">
                <a16:creationId xmlns:a16="http://schemas.microsoft.com/office/drawing/2014/main" id="{9729893C-67D5-59AD-F4BC-8614EF691C4E}"/>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9" name="Picture 8" descr="Logo&#10;&#10;Description automatically generated">
            <a:extLst>
              <a:ext uri="{FF2B5EF4-FFF2-40B4-BE49-F238E27FC236}">
                <a16:creationId xmlns:a16="http://schemas.microsoft.com/office/drawing/2014/main" id="{DE78DAE9-D4BE-7879-FA89-C9A22A6EC6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57992" y="6186307"/>
            <a:ext cx="567610" cy="5513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8D712F606A114E8A9C712F311EEEC4" ma:contentTypeVersion="18" ma:contentTypeDescription="Create a new document." ma:contentTypeScope="" ma:versionID="c1b0dd64b5e0e1bf12a20b0e98f2d9e2">
  <xsd:schema xmlns:xsd="http://www.w3.org/2001/XMLSchema" xmlns:xs="http://www.w3.org/2001/XMLSchema" xmlns:p="http://schemas.microsoft.com/office/2006/metadata/properties" xmlns:ns2="bcb6bb80-c3f6-4894-8314-b823e9576f09" xmlns:ns3="9a61b629-3332-452e-bb9b-e284b81c509f" targetNamespace="http://schemas.microsoft.com/office/2006/metadata/properties" ma:root="true" ma:fieldsID="e5c24ae78a75b75f66ca507eb93d3ef2" ns2:_="" ns3:_="">
    <xsd:import namespace="bcb6bb80-c3f6-4894-8314-b823e9576f09"/>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b6bb80-c3f6-4894-8314-b823e9576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a61b629-3332-452e-bb9b-e284b81c509f" xsi:nil="true"/>
    <lcf76f155ced4ddcb4097134ff3c332f xmlns="bcb6bb80-c3f6-4894-8314-b823e9576f0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09DD486-CE5C-48D6-BC29-982A30AB43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b6bb80-c3f6-4894-8314-b823e9576f09"/>
    <ds:schemaRef ds:uri="9a61b629-3332-452e-bb9b-e284b81c5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49E1C8-01B3-474F-85E9-80E61B9C9E09}">
  <ds:schemaRef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 ds:uri="9a61b629-3332-452e-bb9b-e284b81c509f"/>
    <ds:schemaRef ds:uri="http://purl.org/dc/dcmitype/"/>
    <ds:schemaRef ds:uri="bcb6bb80-c3f6-4894-8314-b823e9576f09"/>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93F4DF53-1A47-4F89-993A-B82A1D8DD0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2421</Words>
  <Application>Microsoft Office PowerPoint</Application>
  <PresentationFormat>Widescreen</PresentationFormat>
  <Paragraphs>175</Paragraphs>
  <Slides>19</Slides>
  <Notes>15</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Tanja Calis</dc:creator>
  <cp:lastModifiedBy>Tanja Calis</cp:lastModifiedBy>
  <cp:revision>13</cp:revision>
  <dcterms:created xsi:type="dcterms:W3CDTF">2022-08-17T12:57:44Z</dcterms:created>
  <dcterms:modified xsi:type="dcterms:W3CDTF">2024-08-27T08:44:03Z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0x010100108D712F606A114E8A9C712F311EEEC4</vt:lpwstr>
  </property>
  <property fmtid="{D5CDD505-2E9C-101B-9397-08002B2CF9AE}" pid="3" name="MediaServiceImageTags">
    <vt:lpwstr/>
  </property>
</Properties>
</file>