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0" r:id="rId3"/>
    <p:sldId id="271" r:id="rId4"/>
    <p:sldId id="263" r:id="rId5"/>
    <p:sldId id="258" r:id="rId6"/>
    <p:sldId id="272" r:id="rId7"/>
    <p:sldId id="275" r:id="rId8"/>
    <p:sldId id="288" r:id="rId9"/>
    <p:sldId id="259" r:id="rId10"/>
    <p:sldId id="291" r:id="rId11"/>
    <p:sldId id="292" r:id="rId12"/>
    <p:sldId id="293" r:id="rId13"/>
    <p:sldId id="289" r:id="rId14"/>
    <p:sldId id="294" r:id="rId15"/>
    <p:sldId id="260" r:id="rId16"/>
    <p:sldId id="296" r:id="rId17"/>
    <p:sldId id="295" r:id="rId18"/>
    <p:sldId id="280" r:id="rId19"/>
    <p:sldId id="257" r:id="rId20"/>
    <p:sldId id="290" r:id="rId21"/>
    <p:sldId id="277" r:id="rId22"/>
    <p:sldId id="261" r:id="rId23"/>
  </p:sldIdLst>
  <p:sldSz cx="9144000" cy="6858000" type="screen4x3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8" autoAdjust="0"/>
    <p:restoredTop sz="94668" autoAdjust="0"/>
  </p:normalViewPr>
  <p:slideViewPr>
    <p:cSldViewPr>
      <p:cViewPr varScale="1">
        <p:scale>
          <a:sx n="72" d="100"/>
          <a:sy n="72" d="100"/>
        </p:scale>
        <p:origin x="149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EA316-6B22-407E-8097-4D0F26E0AE2B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00517-46A5-4849-8293-A9DB3D7E37C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7054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0AF6F-C31F-40A0-8B1B-1664FB0DD3A3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FE228-2397-4DD6-882A-E50F76092EE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4868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441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537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603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138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306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b="1" dirty="0"/>
              <a:t>The Communication recognises the importance of both use and supply of HPC, and stresses the need to ensure native development and independent access to HPC</a:t>
            </a:r>
          </a:p>
        </p:txBody>
      </p:sp>
    </p:spTree>
    <p:extLst>
      <p:ext uri="{BB962C8B-B14F-4D97-AF65-F5344CB8AC3E}">
        <p14:creationId xmlns:p14="http://schemas.microsoft.com/office/powerpoint/2010/main" val="1102519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9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10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6372200" y="431086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3722508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6372200" y="431086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203236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9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10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6453787" y="404664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1866717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11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372200" y="404664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21190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13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6372200" y="431086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2558136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9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6372200" y="431086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223095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8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6372200" y="431086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147922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11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372200" y="431086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313090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11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6372200" y="431086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173596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9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10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6372200" y="431086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298799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9" name="Rectangle 9"/>
          <p:cNvSpPr>
            <a:spLocks noChangeArrowheads="1"/>
          </p:cNvSpPr>
          <p:nvPr userDrawn="1"/>
        </p:nvSpPr>
        <p:spPr bwMode="auto">
          <a:xfrm>
            <a:off x="1" y="981075"/>
            <a:ext cx="9144000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10" name="Picture 14" descr="SFI (Dual) Option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83" y="0"/>
            <a:ext cx="1425617" cy="61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LOGO CE-EN-quadri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30556" y="-27384"/>
            <a:ext cx="1038757" cy="66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6372200" y="431086"/>
            <a:ext cx="16466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sz="1100" b="1" dirty="0">
                <a:solidFill>
                  <a:schemeClr val="tx1"/>
                </a:solidFill>
              </a:rPr>
              <a:t>eu-infrastructures@sfi.ie</a:t>
            </a:r>
          </a:p>
        </p:txBody>
      </p:sp>
    </p:spTree>
    <p:extLst>
      <p:ext uri="{BB962C8B-B14F-4D97-AF65-F5344CB8AC3E}">
        <p14:creationId xmlns:p14="http://schemas.microsoft.com/office/powerpoint/2010/main" val="9384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F3C45-AF79-4B5A-A542-DA9105780935}" type="datetimeFigureOut">
              <a:rPr lang="en-IE" smtClean="0"/>
              <a:t>02/03/2016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60FF3-FF40-4F9C-873F-1D4312677999}" type="slidenum">
              <a:rPr lang="en-IE" smtClean="0"/>
              <a:t>‹#›</a:t>
            </a:fld>
            <a:endParaRPr lang="en-IE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1" y="692697"/>
            <a:ext cx="9144000" cy="6165304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74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23928" y="4221088"/>
            <a:ext cx="4320480" cy="936104"/>
          </a:xfrm>
        </p:spPr>
        <p:txBody>
          <a:bodyPr>
            <a:normAutofit/>
          </a:bodyPr>
          <a:lstStyle/>
          <a:p>
            <a:pPr algn="l"/>
            <a:r>
              <a:rPr lang="en-IE" sz="1600" b="1" dirty="0">
                <a:solidFill>
                  <a:srgbClr val="FFFF00"/>
                </a:solidFill>
              </a:rPr>
              <a:t>National Delegate &amp; NCP for</a:t>
            </a:r>
          </a:p>
          <a:p>
            <a:pPr algn="l"/>
            <a:r>
              <a:rPr lang="en-IE" sz="1600" b="1" dirty="0">
                <a:solidFill>
                  <a:srgbClr val="FFFF00"/>
                </a:solidFill>
              </a:rPr>
              <a:t> European Research Infrastructures</a:t>
            </a:r>
          </a:p>
          <a:p>
            <a:pPr algn="l"/>
            <a:r>
              <a:rPr lang="en-IE" sz="1600" b="1" dirty="0">
                <a:solidFill>
                  <a:srgbClr val="FFFF00"/>
                </a:solidFill>
              </a:rPr>
              <a:t>National Delegate to ESFRI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323528" y="908720"/>
            <a:ext cx="864096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3600" b="1" dirty="0">
                <a:solidFill>
                  <a:srgbClr val="FFC000"/>
                </a:solidFill>
              </a:rPr>
              <a:t>Research Infrastructures</a:t>
            </a:r>
            <a:br>
              <a:rPr lang="en-GB" altLang="en-US" sz="3600" b="1" dirty="0">
                <a:solidFill>
                  <a:srgbClr val="FFC000"/>
                </a:solidFill>
              </a:rPr>
            </a:br>
            <a:r>
              <a:rPr lang="en-GB" altLang="en-US" sz="3600" b="1" dirty="0">
                <a:solidFill>
                  <a:srgbClr val="FFC000"/>
                </a:solidFill>
              </a:rPr>
              <a:t>in Horizon 2020,</a:t>
            </a:r>
          </a:p>
          <a:p>
            <a:r>
              <a:rPr lang="en-GB" altLang="en-US" sz="3600" b="1" dirty="0">
                <a:solidFill>
                  <a:srgbClr val="FFC000"/>
                </a:solidFill>
              </a:rPr>
              <a:t>WP 2016 &amp; 2017</a:t>
            </a:r>
            <a:endParaRPr lang="en-GB" altLang="en-US" sz="1800" b="1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84168" y="3212976"/>
            <a:ext cx="27838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dirty="0">
                <a:solidFill>
                  <a:schemeClr val="bg1"/>
                </a:solidFill>
              </a:rPr>
              <a:t>Dr. Michael Ryan</a:t>
            </a:r>
          </a:p>
          <a:p>
            <a:r>
              <a:rPr lang="en-IE" sz="1400" dirty="0">
                <a:solidFill>
                  <a:schemeClr val="bg1"/>
                </a:solidFill>
              </a:rPr>
              <a:t>Head of EU Affairs</a:t>
            </a:r>
          </a:p>
          <a:p>
            <a:r>
              <a:rPr lang="en-IE" sz="1400" dirty="0">
                <a:solidFill>
                  <a:schemeClr val="bg1"/>
                </a:solidFill>
              </a:rPr>
              <a:t>Science Foundation Ireland</a:t>
            </a:r>
          </a:p>
        </p:txBody>
      </p:sp>
      <p:pic>
        <p:nvPicPr>
          <p:cNvPr id="7" name="Picture 3" descr="H2020 BACKDRP 3610x176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" t="42220" r="31845" b="34363"/>
          <a:stretch/>
        </p:blipFill>
        <p:spPr bwMode="auto">
          <a:xfrm>
            <a:off x="0" y="5276463"/>
            <a:ext cx="9144000" cy="160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8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87040" y="2276872"/>
            <a:ext cx="8227069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139255" y="4149726"/>
            <a:ext cx="5082032" cy="2317750"/>
          </a:xfrm>
          <a:prstGeom prst="roundRect">
            <a:avLst>
              <a:gd name="adj" fmla="val 16667"/>
            </a:avLst>
          </a:prstGeom>
          <a:solidFill>
            <a:schemeClr val="bg1">
              <a:alpha val="25098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80147" tIns="40074" rIns="80147" bIns="40074"/>
          <a:lstStyle>
            <a:lvl1pPr marL="233363" indent="-233363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>
              <a:buClr>
                <a:schemeClr val="tx1"/>
              </a:buClr>
              <a:buFont typeface="Times New Roman" pitchFamily="18" charset="0"/>
              <a:buNone/>
            </a:pPr>
            <a:endParaRPr lang="fr-FR" altLang="en-US" sz="1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5386833" y="4149725"/>
            <a:ext cx="3649663" cy="231775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/>
          <a:lstStyle>
            <a:lvl1pPr marL="233363" indent="-233363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>
              <a:buClr>
                <a:schemeClr val="tx1"/>
              </a:buClr>
              <a:buFont typeface="Times New Roman" pitchFamily="18" charset="0"/>
              <a:buChar char="•"/>
            </a:pPr>
            <a:endParaRPr lang="fr-FR" altLang="en-US" sz="1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292725" y="3797300"/>
            <a:ext cx="364966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r>
              <a:rPr lang="en-GB" sz="1800" dirty="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rPr>
              <a:t>Industrial leadership</a:t>
            </a:r>
            <a:endParaRPr lang="en-GB" sz="1400" dirty="0">
              <a:solidFill>
                <a:schemeClr val="bg1"/>
              </a:solidFill>
              <a:latin typeface="+mn-lt"/>
              <a:ea typeface="+mn-ea"/>
              <a:cs typeface="Tahoma" pitchFamily="34" charset="0"/>
            </a:endParaRP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233140" y="3797300"/>
            <a:ext cx="489426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3937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r>
              <a:rPr lang="en-GB" sz="1800" dirty="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rPr>
              <a:t>Societal challenges</a:t>
            </a:r>
            <a:endParaRPr lang="en-GB" sz="1400" dirty="0">
              <a:solidFill>
                <a:schemeClr val="bg1"/>
              </a:solidFill>
              <a:latin typeface="+mn-lt"/>
              <a:ea typeface="+mn-ea"/>
              <a:cs typeface="Tahoma" pitchFamily="34" charset="0"/>
            </a:endParaRPr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233363" y="4286261"/>
            <a:ext cx="5059362" cy="238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/>
          <a:p>
            <a:pPr marL="285750" indent="-285750" defTabSz="449263" eaLnBrk="0" hangingPunct="0"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bg1"/>
                </a:solidFill>
                <a:cs typeface="Tahoma" pitchFamily="34" charset="0"/>
              </a:rPr>
              <a:t>Health, demographic change, wellbeing </a:t>
            </a:r>
          </a:p>
          <a:p>
            <a:pPr marL="285750" indent="-285750" defTabSz="449263" eaLnBrk="0" hangingPunct="0"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bg1"/>
                </a:solidFill>
                <a:cs typeface="Tahoma" pitchFamily="34" charset="0"/>
              </a:rPr>
              <a:t>Food security, sustainable agriculture, marine -maritime research, bio-economy</a:t>
            </a:r>
          </a:p>
          <a:p>
            <a:pPr marL="285750" indent="-285750" defTabSz="449263" eaLnBrk="0" hangingPunct="0"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bg1"/>
                </a:solidFill>
                <a:cs typeface="Tahoma" pitchFamily="34" charset="0"/>
              </a:rPr>
              <a:t>Secure, clean and efficient energy</a:t>
            </a:r>
          </a:p>
          <a:p>
            <a:pPr marL="285750" indent="-285750" defTabSz="449263" eaLnBrk="0" hangingPunct="0"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bg1"/>
                </a:solidFill>
                <a:cs typeface="Tahoma" pitchFamily="34" charset="0"/>
              </a:rPr>
              <a:t>Smart, green, integrated transport</a:t>
            </a:r>
          </a:p>
          <a:p>
            <a:pPr marL="285750" indent="-285750" defTabSz="449263" eaLnBrk="0" hangingPunct="0"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bg1"/>
                </a:solidFill>
                <a:cs typeface="Tahoma" pitchFamily="34" charset="0"/>
              </a:rPr>
              <a:t>Climate action, resource efficiency, raw materials</a:t>
            </a:r>
          </a:p>
          <a:p>
            <a:pPr marL="285750" indent="-285750" defTabSz="449263" eaLnBrk="0" hangingPunct="0"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bg1"/>
                </a:solidFill>
                <a:cs typeface="Tahoma" pitchFamily="34" charset="0"/>
              </a:rPr>
              <a:t>Inclusive, innovative and reflective societies</a:t>
            </a:r>
          </a:p>
          <a:p>
            <a:pPr marL="285750" indent="-285750" defTabSz="449263" eaLnBrk="0" hangingPunct="0"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bg1"/>
                </a:solidFill>
                <a:cs typeface="Tahoma" pitchFamily="34" charset="0"/>
              </a:rPr>
              <a:t>Secure societies</a:t>
            </a:r>
            <a:endParaRPr lang="fr-BE" sz="1600" dirty="0">
              <a:solidFill>
                <a:schemeClr val="bg1"/>
              </a:solidFill>
              <a:cs typeface="Tahoma" pitchFamily="34" charset="0"/>
            </a:endParaRPr>
          </a:p>
          <a:p>
            <a:pPr marL="285750" indent="-285750" defTabSz="449263" eaLnBrk="0" hangingPunct="0"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fr-BE" sz="1600" dirty="0">
                <a:solidFill>
                  <a:schemeClr val="bg1"/>
                </a:solidFill>
                <a:cs typeface="Tahoma" pitchFamily="34" charset="0"/>
              </a:rPr>
              <a:t>Spreading excellence &amp; widening Participation</a:t>
            </a:r>
          </a:p>
          <a:p>
            <a:pPr marL="285750" indent="-285750" defTabSz="449263" eaLnBrk="0" hangingPunct="0"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fr-BE" sz="1600" dirty="0">
                <a:solidFill>
                  <a:schemeClr val="bg1"/>
                </a:solidFill>
                <a:cs typeface="Tahoma" pitchFamily="34" charset="0"/>
              </a:rPr>
              <a:t>Science with and For Society</a:t>
            </a:r>
          </a:p>
          <a:p>
            <a:pPr marL="285750" indent="-285750" defTabSz="449263" eaLnBrk="0" hangingPunct="0">
              <a:lnSpc>
                <a:spcPct val="85000"/>
              </a:lnSpc>
              <a:buClr>
                <a:srgbClr val="0F5494"/>
              </a:buClr>
              <a:buSzPct val="115000"/>
              <a:buFontTx/>
              <a:buChar char="-"/>
              <a:defRPr/>
            </a:pPr>
            <a:endParaRPr lang="fr-BE" sz="160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176" name="Rectangle 10"/>
          <p:cNvSpPr>
            <a:spLocks noChangeArrowheads="1"/>
          </p:cNvSpPr>
          <p:nvPr/>
        </p:nvSpPr>
        <p:spPr bwMode="auto">
          <a:xfrm>
            <a:off x="652909" y="2276872"/>
            <a:ext cx="8383587" cy="1024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>
            <a:lvl1pPr marL="285750" indent="-28575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</a:pPr>
            <a:r>
              <a:rPr lang="en-GB" altLang="en-US" sz="1800" dirty="0">
                <a:solidFill>
                  <a:schemeClr val="bg1"/>
                </a:solidFill>
                <a:latin typeface="+mn-lt"/>
                <a:cs typeface="Tahoma" pitchFamily="34" charset="0"/>
              </a:rPr>
              <a:t>European Research Council</a:t>
            </a:r>
          </a:p>
          <a:p>
            <a:pPr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</a:pPr>
            <a:r>
              <a:rPr lang="en-GB" altLang="en-US" sz="1800" dirty="0">
                <a:solidFill>
                  <a:schemeClr val="bg1"/>
                </a:solidFill>
                <a:latin typeface="+mn-lt"/>
                <a:cs typeface="Tahoma" pitchFamily="34" charset="0"/>
              </a:rPr>
              <a:t>Future and Emerging Technologies</a:t>
            </a:r>
          </a:p>
          <a:p>
            <a:pPr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</a:pPr>
            <a:r>
              <a:rPr lang="en-GB" altLang="en-US" sz="1800" dirty="0">
                <a:solidFill>
                  <a:schemeClr val="bg1"/>
                </a:solidFill>
                <a:latin typeface="+mn-lt"/>
                <a:cs typeface="Tahoma" pitchFamily="34" charset="0"/>
              </a:rPr>
              <a:t>Marie Curie actions </a:t>
            </a:r>
          </a:p>
          <a:p>
            <a:pPr>
              <a:lnSpc>
                <a:spcPct val="85000"/>
              </a:lnSpc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</a:pPr>
            <a:r>
              <a:rPr lang="en-GB" altLang="en-US" sz="1800" b="1" dirty="0">
                <a:solidFill>
                  <a:srgbClr val="FFFF00"/>
                </a:solidFill>
                <a:latin typeface="+mn-lt"/>
                <a:cs typeface="Tahoma" pitchFamily="34" charset="0"/>
              </a:rPr>
              <a:t>European Research Infrastructures (including e-infrastructures) </a:t>
            </a:r>
            <a:r>
              <a:rPr lang="en-GB" altLang="en-US" sz="1800" b="1" dirty="0">
                <a:solidFill>
                  <a:schemeClr val="bg1"/>
                </a:solidFill>
                <a:latin typeface="+mn-lt"/>
                <a:cs typeface="Tahoma" pitchFamily="34" charset="0"/>
              </a:rPr>
              <a:t>– 2.488 B€</a:t>
            </a:r>
          </a:p>
        </p:txBody>
      </p:sp>
      <p:sp>
        <p:nvSpPr>
          <p:cNvPr id="7177" name="Rectangle 11"/>
          <p:cNvSpPr>
            <a:spLocks noChangeArrowheads="1"/>
          </p:cNvSpPr>
          <p:nvPr/>
        </p:nvSpPr>
        <p:spPr bwMode="auto">
          <a:xfrm>
            <a:off x="5447159" y="4292600"/>
            <a:ext cx="3589337" cy="162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>
            <a:spAutoFit/>
          </a:bodyPr>
          <a:lstStyle>
            <a:lvl1pPr marL="285750" indent="-28575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49263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+mn-lt"/>
                <a:cs typeface="Tahoma" pitchFamily="34" charset="0"/>
              </a:rPr>
              <a:t>Leadership in enabling and industrial technologies </a:t>
            </a:r>
            <a:r>
              <a:rPr lang="en-GB" altLang="en-US" sz="1400" dirty="0">
                <a:solidFill>
                  <a:schemeClr val="bg1"/>
                </a:solidFill>
                <a:latin typeface="+mn-lt"/>
                <a:cs typeface="Tahoma" pitchFamily="34" charset="0"/>
              </a:rPr>
              <a:t>(ICT, space,  nanotechnologies, advanced materials and advanced manufacturing and processing, biotechnology)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+mn-lt"/>
                <a:cs typeface="Tahoma" pitchFamily="34" charset="0"/>
              </a:rPr>
              <a:t>Access to risk finance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15000"/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chemeClr val="bg1"/>
                </a:solidFill>
                <a:latin typeface="+mn-lt"/>
                <a:cs typeface="Tahoma" pitchFamily="34" charset="0"/>
              </a:rPr>
              <a:t>Innovation in SMEs</a:t>
            </a:r>
          </a:p>
        </p:txBody>
      </p:sp>
      <p:sp>
        <p:nvSpPr>
          <p:cNvPr id="18444" name="Text Box 13"/>
          <p:cNvSpPr txBox="1">
            <a:spLocks noChangeArrowheads="1"/>
          </p:cNvSpPr>
          <p:nvPr/>
        </p:nvSpPr>
        <p:spPr bwMode="auto">
          <a:xfrm>
            <a:off x="233363" y="1988840"/>
            <a:ext cx="8734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eaLnBrk="0" hangingPunct="0">
              <a:defRPr sz="20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r>
              <a:rPr lang="en-GB" sz="1800" dirty="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rPr>
              <a:t>Excellent  science</a:t>
            </a:r>
            <a:endParaRPr lang="en-GB" sz="1800" b="0" i="1" dirty="0">
              <a:solidFill>
                <a:schemeClr val="bg1"/>
              </a:solidFill>
              <a:latin typeface="+mn-lt"/>
              <a:ea typeface="+mn-ea"/>
              <a:cs typeface="Tahoma" pitchFamily="34" charset="0"/>
            </a:endParaRPr>
          </a:p>
        </p:txBody>
      </p:sp>
      <p:sp>
        <p:nvSpPr>
          <p:cNvPr id="7179" name="Rectangle 4"/>
          <p:cNvSpPr txBox="1">
            <a:spLocks noChangeArrowheads="1"/>
          </p:cNvSpPr>
          <p:nvPr/>
        </p:nvSpPr>
        <p:spPr bwMode="auto">
          <a:xfrm>
            <a:off x="0" y="769963"/>
            <a:ext cx="9144000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8775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3200" dirty="0">
                <a:solidFill>
                  <a:srgbClr val="FFC000"/>
                </a:solidFill>
                <a:latin typeface="+mn-lt"/>
              </a:rPr>
              <a:t>Horizon 2020– Framework Programme </a:t>
            </a:r>
            <a:br>
              <a:rPr lang="en-GB" altLang="en-US" sz="3200" dirty="0">
                <a:solidFill>
                  <a:srgbClr val="FFC000"/>
                </a:solidFill>
                <a:latin typeface="+mn-lt"/>
              </a:rPr>
            </a:br>
            <a:r>
              <a:rPr lang="en-GB" altLang="en-US" sz="3200" dirty="0">
                <a:solidFill>
                  <a:srgbClr val="FFC000"/>
                </a:solidFill>
                <a:latin typeface="+mn-lt"/>
              </a:rPr>
              <a:t>for Research and Innovation (2014-2020)</a:t>
            </a:r>
          </a:p>
        </p:txBody>
      </p:sp>
    </p:spTree>
    <p:extLst>
      <p:ext uri="{BB962C8B-B14F-4D97-AF65-F5344CB8AC3E}">
        <p14:creationId xmlns:p14="http://schemas.microsoft.com/office/powerpoint/2010/main" val="41439260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170" grpId="0" animBg="1"/>
      <p:bldP spid="7171" grpId="0" animBg="1"/>
      <p:bldP spid="18437" grpId="0"/>
      <p:bldP spid="18438" grpId="0"/>
      <p:bldP spid="8199" grpId="0"/>
      <p:bldP spid="7176" grpId="0"/>
      <p:bldP spid="7177" grpId="0"/>
      <p:bldP spid="184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908720"/>
            <a:ext cx="2813991" cy="576585"/>
          </a:xfrm>
        </p:spPr>
        <p:txBody>
          <a:bodyPr/>
          <a:lstStyle/>
          <a:p>
            <a:pPr indent="0" algn="l" eaLnBrk="1" hangingPunct="1"/>
            <a:r>
              <a:rPr lang="en-GB" altLang="en-US" sz="2800" dirty="0">
                <a:solidFill>
                  <a:schemeClr val="bg1"/>
                </a:solidFill>
              </a:rPr>
              <a:t>Principal aims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772816"/>
            <a:ext cx="9144000" cy="4896543"/>
          </a:xfrm>
        </p:spPr>
        <p:txBody>
          <a:bodyPr>
            <a:normAutofit/>
          </a:bodyPr>
          <a:lstStyle/>
          <a:p>
            <a:pPr marL="361950" indent="-361950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GB" altLang="en-US" sz="2000" i="0" dirty="0">
                <a:solidFill>
                  <a:schemeClr val="bg1"/>
                </a:solidFill>
                <a:cs typeface="Arial" pitchFamily="34" charset="0"/>
              </a:rPr>
              <a:t>1. Developing the European RIs for 2020 and beyond</a:t>
            </a:r>
          </a:p>
          <a:p>
            <a:pPr marL="762000" lvl="1" indent="-361950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altLang="en-US" sz="2000" b="0" dirty="0">
                <a:solidFill>
                  <a:schemeClr val="bg1"/>
                </a:solidFill>
                <a:cs typeface="Arial" pitchFamily="34" charset="0"/>
              </a:rPr>
              <a:t>Developing</a:t>
            </a:r>
            <a:r>
              <a:rPr lang="en-GB" altLang="en-US" sz="2000" b="0" dirty="0">
                <a:cs typeface="Arial" pitchFamily="34" charset="0"/>
              </a:rPr>
              <a:t> </a:t>
            </a:r>
            <a:r>
              <a:rPr lang="en-GB" altLang="en-US" sz="2000" b="0" dirty="0">
                <a:solidFill>
                  <a:srgbClr val="FF0000"/>
                </a:solidFill>
                <a:cs typeface="Arial" pitchFamily="34" charset="0"/>
              </a:rPr>
              <a:t>new world-class RIs</a:t>
            </a:r>
          </a:p>
          <a:p>
            <a:pPr marL="762000" lvl="1" indent="-361950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altLang="en-US" sz="2000" b="0" dirty="0">
                <a:solidFill>
                  <a:srgbClr val="FF0000"/>
                </a:solidFill>
                <a:cs typeface="Arial" pitchFamily="34" charset="0"/>
              </a:rPr>
              <a:t>Integrating</a:t>
            </a:r>
            <a:r>
              <a:rPr lang="en-GB" altLang="en-US" sz="2000" b="0" dirty="0">
                <a:cs typeface="Arial" pitchFamily="34" charset="0"/>
              </a:rPr>
              <a:t> </a:t>
            </a:r>
            <a:r>
              <a:rPr lang="en-GB" altLang="en-US" sz="2000" b="0" dirty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en-GB" altLang="en-US" sz="2000" b="0" dirty="0">
                <a:cs typeface="Arial" pitchFamily="34" charset="0"/>
              </a:rPr>
              <a:t> </a:t>
            </a:r>
            <a:r>
              <a:rPr lang="en-GB" altLang="en-US" sz="2000" b="0" dirty="0">
                <a:solidFill>
                  <a:srgbClr val="FF0000"/>
                </a:solidFill>
                <a:cs typeface="Arial" pitchFamily="34" charset="0"/>
              </a:rPr>
              <a:t>opening </a:t>
            </a:r>
            <a:r>
              <a:rPr lang="en-GB" altLang="en-US" sz="2000" b="0" dirty="0">
                <a:solidFill>
                  <a:schemeClr val="bg1"/>
                </a:solidFill>
                <a:cs typeface="Arial" pitchFamily="34" charset="0"/>
              </a:rPr>
              <a:t>national and regional RIs of</a:t>
            </a:r>
            <a:r>
              <a:rPr lang="en-GB" altLang="en-US" sz="2000" b="0" dirty="0">
                <a:cs typeface="Arial" pitchFamily="34" charset="0"/>
              </a:rPr>
              <a:t> </a:t>
            </a:r>
            <a:r>
              <a:rPr lang="en-GB" altLang="en-US" sz="2000" b="0" dirty="0">
                <a:solidFill>
                  <a:srgbClr val="FF0000"/>
                </a:solidFill>
                <a:cs typeface="Arial" pitchFamily="34" charset="0"/>
              </a:rPr>
              <a:t>European interest</a:t>
            </a:r>
          </a:p>
          <a:p>
            <a:pPr marL="762000" lvl="1" indent="-361950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altLang="en-US" sz="2000" b="0" dirty="0">
                <a:solidFill>
                  <a:schemeClr val="bg1"/>
                </a:solidFill>
                <a:cs typeface="Arial" pitchFamily="34" charset="0"/>
              </a:rPr>
              <a:t>Development, deployment and operation of ICT based</a:t>
            </a:r>
            <a:r>
              <a:rPr lang="en-GB" altLang="en-US" sz="2000" b="0" dirty="0">
                <a:cs typeface="Arial" pitchFamily="34" charset="0"/>
              </a:rPr>
              <a:t> </a:t>
            </a:r>
            <a:r>
              <a:rPr lang="en-GB" altLang="en-US" sz="2000" b="0" dirty="0">
                <a:solidFill>
                  <a:srgbClr val="FF0000"/>
                </a:solidFill>
                <a:cs typeface="Arial" pitchFamily="34" charset="0"/>
              </a:rPr>
              <a:t>e-Infrastructures</a:t>
            </a:r>
            <a:br>
              <a:rPr lang="en-GB" altLang="en-US" sz="2000" b="0" dirty="0">
                <a:cs typeface="Arial" pitchFamily="34" charset="0"/>
              </a:rPr>
            </a:br>
            <a:endParaRPr lang="en-GB" altLang="en-US" sz="2000" b="0" dirty="0">
              <a:cs typeface="Arial" pitchFamily="34" charset="0"/>
            </a:endParaRPr>
          </a:p>
          <a:p>
            <a:pPr marL="361950" indent="-361950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GB" altLang="en-US" sz="2000" i="0" dirty="0">
                <a:solidFill>
                  <a:schemeClr val="bg1"/>
                </a:solidFill>
                <a:cs typeface="Arial" pitchFamily="34" charset="0"/>
              </a:rPr>
              <a:t>2. Fostering the </a:t>
            </a:r>
            <a:r>
              <a:rPr lang="en-GB" altLang="en-US" sz="2000" i="0" dirty="0">
                <a:solidFill>
                  <a:srgbClr val="FF0000"/>
                </a:solidFill>
                <a:cs typeface="Arial" pitchFamily="34" charset="0"/>
              </a:rPr>
              <a:t>innovation</a:t>
            </a:r>
            <a:r>
              <a:rPr lang="en-GB" altLang="en-US" sz="2000" i="0" dirty="0">
                <a:cs typeface="Arial" pitchFamily="34" charset="0"/>
              </a:rPr>
              <a:t> </a:t>
            </a:r>
            <a:r>
              <a:rPr lang="en-GB" altLang="en-US" sz="2000" i="0" dirty="0">
                <a:solidFill>
                  <a:schemeClr val="bg1"/>
                </a:solidFill>
                <a:cs typeface="Arial" pitchFamily="34" charset="0"/>
              </a:rPr>
              <a:t>potential of RIs and their </a:t>
            </a:r>
            <a:r>
              <a:rPr lang="en-GB" altLang="en-US" sz="2000" i="0" dirty="0">
                <a:solidFill>
                  <a:srgbClr val="FF0000"/>
                </a:solidFill>
                <a:cs typeface="Arial" pitchFamily="34" charset="0"/>
              </a:rPr>
              <a:t>human resources</a:t>
            </a:r>
            <a:br>
              <a:rPr lang="en-GB" altLang="en-US" sz="2000" i="0" dirty="0">
                <a:cs typeface="Arial" pitchFamily="34" charset="0"/>
              </a:rPr>
            </a:br>
            <a:endParaRPr lang="en-GB" altLang="en-US" sz="2000" i="0" dirty="0">
              <a:cs typeface="Arial" pitchFamily="34" charset="0"/>
            </a:endParaRPr>
          </a:p>
          <a:p>
            <a:pPr marL="361950" indent="-361950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GB" altLang="en-US" sz="2000" i="0" dirty="0">
                <a:solidFill>
                  <a:schemeClr val="bg1"/>
                </a:solidFill>
                <a:cs typeface="Arial" pitchFamily="34" charset="0"/>
              </a:rPr>
              <a:t>3. Reinforcing European RI </a:t>
            </a:r>
            <a:r>
              <a:rPr lang="en-GB" altLang="en-US" sz="2000" i="0" dirty="0">
                <a:solidFill>
                  <a:srgbClr val="FF0000"/>
                </a:solidFill>
                <a:cs typeface="Arial" pitchFamily="34" charset="0"/>
              </a:rPr>
              <a:t>policy</a:t>
            </a:r>
            <a:r>
              <a:rPr lang="en-GB" altLang="en-US" sz="2000" i="0" dirty="0">
                <a:cs typeface="Arial" pitchFamily="34" charset="0"/>
              </a:rPr>
              <a:t> </a:t>
            </a:r>
            <a:r>
              <a:rPr lang="en-GB" altLang="en-US" sz="2000" i="0" dirty="0">
                <a:solidFill>
                  <a:schemeClr val="bg1"/>
                </a:solidFill>
                <a:cs typeface="Arial" pitchFamily="34" charset="0"/>
              </a:rPr>
              <a:t>and</a:t>
            </a:r>
            <a:r>
              <a:rPr lang="en-GB" altLang="en-US" sz="2000" i="0" dirty="0">
                <a:cs typeface="Arial" pitchFamily="34" charset="0"/>
              </a:rPr>
              <a:t> </a:t>
            </a:r>
            <a:r>
              <a:rPr lang="en-GB" altLang="en-US" sz="2000" i="0" dirty="0">
                <a:solidFill>
                  <a:srgbClr val="FF0000"/>
                </a:solidFill>
                <a:cs typeface="Arial" pitchFamily="34" charset="0"/>
              </a:rPr>
              <a:t>international cooperation</a:t>
            </a:r>
          </a:p>
        </p:txBody>
      </p:sp>
    </p:spTree>
    <p:extLst>
      <p:ext uri="{BB962C8B-B14F-4D97-AF65-F5344CB8AC3E}">
        <p14:creationId xmlns:p14="http://schemas.microsoft.com/office/powerpoint/2010/main" val="7481962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idx="4294967295"/>
          </p:nvPr>
        </p:nvSpPr>
        <p:spPr>
          <a:xfrm>
            <a:off x="395536" y="764704"/>
            <a:ext cx="8229600" cy="720725"/>
          </a:xfrm>
        </p:spPr>
        <p:txBody>
          <a:bodyPr>
            <a:normAutofit/>
          </a:bodyPr>
          <a:lstStyle/>
          <a:p>
            <a:pPr indent="0" algn="ctr" eaLnBrk="1" hangingPunct="1"/>
            <a:r>
              <a:rPr lang="en-GB" altLang="en-US" sz="2800" dirty="0">
                <a:solidFill>
                  <a:srgbClr val="FFC000"/>
                </a:solidFill>
              </a:rPr>
              <a:t>Research Infrastructures – Calls 2016/17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</p:nvPr>
        </p:nvSpPr>
        <p:spPr>
          <a:xfrm>
            <a:off x="215008" y="2222958"/>
            <a:ext cx="8173416" cy="2880320"/>
          </a:xfrm>
        </p:spPr>
        <p:txBody>
          <a:bodyPr>
            <a:normAutofit lnSpcReduction="10000"/>
          </a:bodyPr>
          <a:lstStyle/>
          <a:p>
            <a:pPr marL="457200" lvl="1" indent="0" eaLnBrk="1" hangingPunct="1">
              <a:lnSpc>
                <a:spcPts val="26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lang="en-GB" sz="2000" dirty="0">
              <a:solidFill>
                <a:schemeClr val="bg1"/>
              </a:solidFill>
              <a:cs typeface="Arial" pitchFamily="34" charset="0"/>
            </a:endParaRPr>
          </a:p>
          <a:p>
            <a:pPr marL="914400" lvl="1" indent="-457200" eaLnBrk="1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Developing Long-term Sustainability of New Pan-European RI</a:t>
            </a:r>
          </a:p>
          <a:p>
            <a:pPr marL="914400" lvl="1" indent="-457200" eaLnBrk="1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Integrating and Opening RI of European Interest</a:t>
            </a:r>
          </a:p>
          <a:p>
            <a:pPr marL="914400" lvl="1" indent="-457200" eaLnBrk="1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e-Infrastructures</a:t>
            </a:r>
          </a:p>
          <a:p>
            <a:pPr marL="914400" lvl="1" indent="-457200" eaLnBrk="1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Fostering the Innovation Potential of RI</a:t>
            </a:r>
          </a:p>
          <a:p>
            <a:pPr marL="914400" lvl="1" indent="-457200" eaLnBrk="1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Support to Policy and International cooperation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5517232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u="sng" dirty="0">
                <a:solidFill>
                  <a:srgbClr val="FF0000"/>
                </a:solidFill>
              </a:rPr>
              <a:t>Work 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FF0000"/>
                </a:solidFill>
              </a:rPr>
              <a:t>70-page 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FF0000"/>
                </a:solidFill>
              </a:rPr>
              <a:t>2016 and 2017 only. (2 year blocks after that)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FF0000"/>
                </a:solidFill>
              </a:rPr>
              <a:t>This webinar provides a brief overview (with some extra supplementary info)</a:t>
            </a:r>
          </a:p>
        </p:txBody>
      </p:sp>
      <p:sp>
        <p:nvSpPr>
          <p:cNvPr id="5" name="Rectangle 4"/>
          <p:cNvSpPr/>
          <p:nvPr/>
        </p:nvSpPr>
        <p:spPr>
          <a:xfrm>
            <a:off x="821335" y="1485429"/>
            <a:ext cx="3236592" cy="425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ts val="2600"/>
              </a:lnSpc>
              <a:spcBef>
                <a:spcPts val="300"/>
              </a:spcBef>
              <a:defRPr/>
            </a:pPr>
            <a:r>
              <a:rPr lang="en-GB" sz="2000" i="1" u="sng" dirty="0">
                <a:solidFill>
                  <a:schemeClr val="bg1"/>
                </a:solidFill>
                <a:cs typeface="Arial" pitchFamily="34" charset="0"/>
              </a:rPr>
              <a:t>5 Calls - 15 topics in total</a:t>
            </a:r>
          </a:p>
        </p:txBody>
      </p:sp>
    </p:spTree>
    <p:extLst>
      <p:ext uri="{BB962C8B-B14F-4D97-AF65-F5344CB8AC3E}">
        <p14:creationId xmlns:p14="http://schemas.microsoft.com/office/powerpoint/2010/main" val="255183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5616" y="44624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dirty="0">
                <a:solidFill>
                  <a:schemeClr val="accent4">
                    <a:lumMod val="75000"/>
                  </a:schemeClr>
                </a:solidFill>
              </a:rPr>
              <a:t>Call 1 - Developing new world-class research infrastructures “</a:t>
            </a:r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INFRADEV</a:t>
            </a:r>
            <a:r>
              <a:rPr lang="en-IE" sz="2000" b="1" dirty="0">
                <a:solidFill>
                  <a:schemeClr val="accent4">
                    <a:lumMod val="75000"/>
                  </a:schemeClr>
                </a:solidFill>
              </a:rPr>
              <a:t>”</a:t>
            </a:r>
          </a:p>
        </p:txBody>
      </p:sp>
      <p:sp>
        <p:nvSpPr>
          <p:cNvPr id="8" name="Rectangle 7"/>
          <p:cNvSpPr/>
          <p:nvPr/>
        </p:nvSpPr>
        <p:spPr>
          <a:xfrm>
            <a:off x="143508" y="1844824"/>
            <a:ext cx="89821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chemeClr val="bg1"/>
                </a:solidFill>
              </a:rPr>
              <a:t>INFRADEV-01-2017</a:t>
            </a:r>
            <a:r>
              <a:rPr lang="en-IE" sz="1400" i="1" dirty="0">
                <a:solidFill>
                  <a:schemeClr val="bg1"/>
                </a:solidFill>
              </a:rPr>
              <a:t> </a:t>
            </a:r>
            <a:r>
              <a:rPr lang="en-IE" sz="1400" dirty="0">
                <a:solidFill>
                  <a:schemeClr val="bg1"/>
                </a:solidFill>
              </a:rPr>
              <a:t>(RIA) </a:t>
            </a:r>
            <a:r>
              <a:rPr lang="en-IE" sz="1400" i="1" dirty="0">
                <a:solidFill>
                  <a:schemeClr val="bg1"/>
                </a:solidFill>
              </a:rPr>
              <a:t>- </a:t>
            </a:r>
            <a:r>
              <a:rPr lang="en-IE" sz="1400" dirty="0">
                <a:solidFill>
                  <a:schemeClr val="bg1"/>
                </a:solidFill>
              </a:rPr>
              <a:t>Design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Support the conceptual and technical </a:t>
            </a:r>
            <a:r>
              <a:rPr lang="en-IE" sz="1400" b="1" u="sng" dirty="0">
                <a:solidFill>
                  <a:schemeClr val="bg1"/>
                </a:solidFill>
              </a:rPr>
              <a:t>design of new research infrastructures </a:t>
            </a:r>
            <a:r>
              <a:rPr lang="en-IE" sz="1400" dirty="0">
                <a:solidFill>
                  <a:schemeClr val="bg1"/>
                </a:solidFill>
              </a:rPr>
              <a:t>with clear European dimension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Support major </a:t>
            </a:r>
            <a:r>
              <a:rPr lang="en-IE" sz="1400" b="1" u="sng" dirty="0">
                <a:solidFill>
                  <a:schemeClr val="bg1"/>
                </a:solidFill>
              </a:rPr>
              <a:t>upgrades</a:t>
            </a:r>
            <a:r>
              <a:rPr lang="en-IE" sz="1400" dirty="0">
                <a:solidFill>
                  <a:schemeClr val="bg1"/>
                </a:solidFill>
              </a:rPr>
              <a:t> of existing infrastructures also possible</a:t>
            </a:r>
          </a:p>
          <a:p>
            <a:r>
              <a:rPr lang="en-IE" sz="1400" dirty="0">
                <a:solidFill>
                  <a:srgbClr val="FF0000"/>
                </a:solidFill>
              </a:rPr>
              <a:t>BUDGET: €20M	DEADLINE: 29 March 2017</a:t>
            </a:r>
          </a:p>
        </p:txBody>
      </p:sp>
      <p:sp>
        <p:nvSpPr>
          <p:cNvPr id="9" name="Rectangle 8"/>
          <p:cNvSpPr/>
          <p:nvPr/>
        </p:nvSpPr>
        <p:spPr>
          <a:xfrm>
            <a:off x="111754" y="908720"/>
            <a:ext cx="9013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u="sng" dirty="0">
                <a:solidFill>
                  <a:schemeClr val="bg1"/>
                </a:solidFill>
                <a:latin typeface="+mj-lt"/>
              </a:rPr>
              <a:t>To facilitate and support: Implementation; Long-term sustainability; Efficient operation of research infrastructures</a:t>
            </a:r>
          </a:p>
          <a:p>
            <a:pPr algn="ctr"/>
            <a:r>
              <a:rPr lang="en-IE" sz="2000" b="1" dirty="0">
                <a:solidFill>
                  <a:srgbClr val="FFFF00"/>
                </a:solidFill>
                <a:latin typeface="+mj-lt"/>
              </a:rPr>
              <a:t>4 Calls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6142" y="2996952"/>
            <a:ext cx="87263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INFRADEV-02-2016</a:t>
            </a:r>
            <a:r>
              <a:rPr lang="en-IE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(CSA) </a:t>
            </a:r>
            <a:r>
              <a:rPr lang="en-IE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</a:t>
            </a: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Preparatory Phase of ESFRI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Support to bring projects identified on the ESFRI roadmap to a sufficiently </a:t>
            </a:r>
            <a:r>
              <a:rPr lang="en-IE" sz="14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legal, financial and/or technical level </a:t>
            </a:r>
            <a:r>
              <a:rPr lang="en-IE" sz="1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required to implement the project</a:t>
            </a:r>
          </a:p>
          <a:p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BUDGET: €40M	DEADLINE: 22 June 2016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6142" y="4149080"/>
            <a:ext cx="88703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INFRADEV-03-2016-2017</a:t>
            </a: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(CSA) – Individual Support to ESFRI and Other World-class Research Infrastructures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Target long-term sustainability of new RIs, ESFRI and other world-class RIs in Europe</a:t>
            </a:r>
          </a:p>
          <a:p>
            <a:pPr marL="742950" lvl="1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Special attention given to the interaction with industry and SMEs</a:t>
            </a:r>
          </a:p>
          <a:p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BUDGET: €30M (+ €40M)	DEADLINE: 30 March 2016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0150" y="5301789"/>
            <a:ext cx="8803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chemeClr val="bg1"/>
                </a:solidFill>
              </a:rPr>
              <a:t>INFRADEV-4-2016</a:t>
            </a:r>
            <a:r>
              <a:rPr lang="en-IE" sz="1400" dirty="0">
                <a:solidFill>
                  <a:schemeClr val="bg1"/>
                </a:solidFill>
              </a:rPr>
              <a:t>  (RIA)- European Open Science Cloud for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Support for the launch of a pilot action in </a:t>
            </a:r>
            <a:r>
              <a:rPr lang="en-IE" sz="1400" b="1" dirty="0">
                <a:solidFill>
                  <a:schemeClr val="bg1"/>
                </a:solidFill>
              </a:rPr>
              <a:t>availability of scientific data and data-analysis</a:t>
            </a:r>
            <a:r>
              <a:rPr lang="en-IE" sz="1400" b="1" u="sng" dirty="0">
                <a:solidFill>
                  <a:schemeClr val="bg1"/>
                </a:solidFill>
              </a:rPr>
              <a:t> via cloud infrastructure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Proposals should address federation, networking, co-ordination of </a:t>
            </a:r>
            <a:r>
              <a:rPr lang="en-IE" sz="1400" b="1" u="sng" dirty="0">
                <a:solidFill>
                  <a:schemeClr val="bg1"/>
                </a:solidFill>
              </a:rPr>
              <a:t>existing</a:t>
            </a:r>
            <a:r>
              <a:rPr lang="en-IE" sz="1400" b="1" dirty="0">
                <a:solidFill>
                  <a:schemeClr val="bg1"/>
                </a:solidFill>
              </a:rPr>
              <a:t> research infrastructures</a:t>
            </a:r>
          </a:p>
          <a:p>
            <a:r>
              <a:rPr lang="en-IE" sz="1400" dirty="0">
                <a:solidFill>
                  <a:srgbClr val="FF0000"/>
                </a:solidFill>
              </a:rPr>
              <a:t>BUDGET: €10	DEADLINE: 22 June 2016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608" y="6528827"/>
            <a:ext cx="6785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- For details on each: see pages 6 to 13 of the work programme</a:t>
            </a:r>
          </a:p>
        </p:txBody>
      </p:sp>
    </p:spTree>
    <p:extLst>
      <p:ext uri="{BB962C8B-B14F-4D97-AF65-F5344CB8AC3E}">
        <p14:creationId xmlns:p14="http://schemas.microsoft.com/office/powerpoint/2010/main" val="301363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-331" y="764705"/>
            <a:ext cx="9144000" cy="504056"/>
          </a:xfrm>
        </p:spPr>
        <p:txBody>
          <a:bodyPr/>
          <a:lstStyle/>
          <a:p>
            <a:pPr marL="0" indent="0" algn="l" eaLnBrk="1" hangingPunct="1"/>
            <a:r>
              <a:rPr lang="en-GB" altLang="en-US" sz="2400" i="1" dirty="0">
                <a:solidFill>
                  <a:srgbClr val="FFFF00"/>
                </a:solidFill>
              </a:rPr>
              <a:t>Design studies (InfraDev-01) – Specific features</a:t>
            </a:r>
            <a:endParaRPr lang="en-GB" altLang="en-US" sz="20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1196752"/>
            <a:ext cx="8856984" cy="4680520"/>
          </a:xfrm>
        </p:spPr>
        <p:txBody>
          <a:bodyPr>
            <a:noAutofit/>
          </a:bodyPr>
          <a:lstStyle/>
          <a:p>
            <a:pPr marL="0" indent="0">
              <a:buClr>
                <a:srgbClr val="002060"/>
              </a:buClr>
              <a:buFontTx/>
              <a:buNone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Technical, legal and financial feasibility of new or upgraded facilities, leading to a </a:t>
            </a:r>
            <a:r>
              <a:rPr lang="en-GB" sz="2000" b="1" dirty="0">
                <a:solidFill>
                  <a:schemeClr val="bg1"/>
                </a:solidFill>
                <a:cs typeface="Arial" pitchFamily="34" charset="0"/>
              </a:rPr>
              <a:t>conceptual or technical design report</a:t>
            </a: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 marL="0" indent="0">
              <a:buClr>
                <a:srgbClr val="002060"/>
              </a:buClr>
              <a:buNone/>
              <a:defRPr/>
            </a:pPr>
            <a:endParaRPr lang="en-GB" sz="2000" b="1" i="0" dirty="0">
              <a:solidFill>
                <a:schemeClr val="bg1"/>
              </a:solidFill>
              <a:cs typeface="Arial" pitchFamily="34" charset="0"/>
            </a:endParaRPr>
          </a:p>
          <a:p>
            <a:pPr marL="0" indent="0">
              <a:buClr>
                <a:schemeClr val="bg1"/>
              </a:buClr>
              <a:buNone/>
              <a:defRPr/>
            </a:pPr>
            <a:r>
              <a:rPr lang="en-GB" sz="2000" b="1" i="0" dirty="0">
                <a:solidFill>
                  <a:schemeClr val="bg1"/>
                </a:solidFill>
                <a:cs typeface="Arial" pitchFamily="34" charset="0"/>
              </a:rPr>
              <a:t>Scientific and technical work</a:t>
            </a:r>
            <a:endParaRPr lang="en-GB" sz="2000" i="0" dirty="0">
              <a:solidFill>
                <a:schemeClr val="bg1"/>
              </a:solidFill>
              <a:cs typeface="Arial" pitchFamily="34" charset="0"/>
            </a:endParaRP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drafting of concepts, architecture and engineering plans for the construction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taking into account resource efficiency and environmental impacts during creation of prototypes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implementation plans to ensure uptake of new facility by science community at a high efficiency</a:t>
            </a:r>
          </a:p>
          <a:p>
            <a:pPr>
              <a:buClr>
                <a:schemeClr val="bg1"/>
              </a:buClr>
              <a:defRPr/>
            </a:pPr>
            <a:endParaRPr lang="en-GB" sz="2000" b="1" i="0" dirty="0">
              <a:solidFill>
                <a:schemeClr val="bg1"/>
              </a:solidFill>
              <a:cs typeface="Arial" pitchFamily="34" charset="0"/>
            </a:endParaRPr>
          </a:p>
          <a:p>
            <a:pPr marL="0" indent="0">
              <a:buClr>
                <a:schemeClr val="bg1"/>
              </a:buClr>
              <a:buNone/>
              <a:defRPr/>
            </a:pPr>
            <a:r>
              <a:rPr lang="en-GB" sz="2000" b="1" i="0" dirty="0">
                <a:solidFill>
                  <a:schemeClr val="bg1"/>
                </a:solidFill>
                <a:cs typeface="Arial" pitchFamily="34" charset="0"/>
              </a:rPr>
              <a:t>Conceptual work</a:t>
            </a:r>
            <a:endParaRPr lang="en-GB" sz="2000" i="0" dirty="0">
              <a:solidFill>
                <a:schemeClr val="bg1"/>
              </a:solidFill>
              <a:cs typeface="Arial" pitchFamily="34" charset="0"/>
            </a:endParaRP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integration of the new RI into the European RI landscape 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identification of the best possible site(s) 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design of a workable legal (e.g. an ERIC) and governance structure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planning of research services to be provided at international level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estimation of budget for construction and operation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5616" y="44624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dirty="0">
                <a:solidFill>
                  <a:schemeClr val="accent4">
                    <a:lumMod val="75000"/>
                  </a:schemeClr>
                </a:solidFill>
              </a:rPr>
              <a:t>Call 1 - Developing new world-class research infrastructures “</a:t>
            </a:r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INFRADEV</a:t>
            </a:r>
            <a:r>
              <a:rPr lang="en-IE" sz="2000" b="1" dirty="0">
                <a:solidFill>
                  <a:schemeClr val="accent4">
                    <a:lumMod val="75000"/>
                  </a:scheme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30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251520" y="799282"/>
            <a:ext cx="8316416" cy="685502"/>
          </a:xfrm>
        </p:spPr>
        <p:txBody>
          <a:bodyPr>
            <a:normAutofit fontScale="90000"/>
          </a:bodyPr>
          <a:lstStyle/>
          <a:p>
            <a:pPr algn="l"/>
            <a:r>
              <a:rPr lang="en-GB" altLang="en-US" sz="2400" i="1" dirty="0">
                <a:solidFill>
                  <a:srgbClr val="FFFF00"/>
                </a:solidFill>
              </a:rPr>
              <a:t>EU Open Science Cloud for Research (InfraDev-04) – Specific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7504" y="1484784"/>
            <a:ext cx="8856984" cy="525658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Pilot action to demonstrate how availability of data &amp; services for EU researchers can be ensured through a cloud infrastructure </a:t>
            </a: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Aim is to: </a:t>
            </a:r>
          </a:p>
          <a:p>
            <a:pPr lvl="1">
              <a:lnSpc>
                <a:spcPct val="16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1900" dirty="0">
                <a:solidFill>
                  <a:schemeClr val="bg1"/>
                </a:solidFill>
                <a:cs typeface="Arial" pitchFamily="34" charset="0"/>
              </a:rPr>
              <a:t>help deal with the significant data being generated by WCRI/ESFRIs</a:t>
            </a:r>
          </a:p>
          <a:p>
            <a:pPr lvl="1">
              <a:lnSpc>
                <a:spcPct val="16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1900" dirty="0">
                <a:solidFill>
                  <a:schemeClr val="bg1"/>
                </a:solidFill>
                <a:cs typeface="Arial" pitchFamily="34" charset="0"/>
              </a:rPr>
              <a:t>address the federation, networking, and coordination of existing RIs</a:t>
            </a:r>
          </a:p>
          <a:p>
            <a:pPr lvl="1">
              <a:lnSpc>
                <a:spcPct val="16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1900" dirty="0">
                <a:solidFill>
                  <a:schemeClr val="bg1"/>
                </a:solidFill>
                <a:cs typeface="Arial" pitchFamily="34" charset="0"/>
              </a:rPr>
              <a:t>Build on existing RIs &amp; design a governance framework with appropriate stakeholders to ensure sustainability</a:t>
            </a: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Attention to be paid to storage, access, and reuse needs for data accruing from H2020 projects</a:t>
            </a: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Establish links with initiatives (national and EU) and with projects selected under </a:t>
            </a:r>
            <a:r>
              <a:rPr lang="en-GB" sz="2000" u="sng" dirty="0">
                <a:solidFill>
                  <a:schemeClr val="bg1"/>
                </a:solidFill>
                <a:cs typeface="Arial" pitchFamily="34" charset="0"/>
              </a:rPr>
              <a:t>EINFRA-12-2017</a:t>
            </a: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Likelihood – 1 proposal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5616" y="44624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dirty="0">
                <a:solidFill>
                  <a:schemeClr val="accent4">
                    <a:lumMod val="75000"/>
                  </a:schemeClr>
                </a:solidFill>
              </a:rPr>
              <a:t>Call 1 - Developing new world-class research infrastructures “</a:t>
            </a:r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INFRADEV</a:t>
            </a:r>
            <a:r>
              <a:rPr lang="en-IE" sz="2000" b="1" dirty="0">
                <a:solidFill>
                  <a:schemeClr val="accent4">
                    <a:lumMod val="75000"/>
                  </a:scheme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928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754" y="1988840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chemeClr val="bg1"/>
                </a:solidFill>
              </a:rPr>
              <a:t>INFRAIA-01-2016/2017 </a:t>
            </a:r>
            <a:r>
              <a:rPr lang="en-IE" sz="1400" dirty="0">
                <a:solidFill>
                  <a:schemeClr val="bg1"/>
                </a:solidFill>
              </a:rPr>
              <a:t>(RIA) - Integrating Activities for </a:t>
            </a:r>
            <a:r>
              <a:rPr lang="en-IE" sz="1400" b="1" dirty="0">
                <a:solidFill>
                  <a:schemeClr val="bg1"/>
                </a:solidFill>
              </a:rPr>
              <a:t>Advance Communities </a:t>
            </a:r>
            <a:r>
              <a:rPr lang="en-IE" sz="1400" dirty="0">
                <a:solidFill>
                  <a:schemeClr val="bg1"/>
                </a:solidFill>
              </a:rPr>
              <a:t>– </a:t>
            </a:r>
            <a:r>
              <a:rPr lang="en-IE" sz="1400" b="1" u="sng" dirty="0">
                <a:solidFill>
                  <a:schemeClr val="bg1"/>
                </a:solidFill>
              </a:rPr>
              <a:t>Targeted, Themed Call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support effective and convenient access to research infrastructures/facilities.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</a:t>
            </a:r>
            <a:r>
              <a:rPr lang="en-IE" sz="1400" b="1" u="sng" dirty="0">
                <a:solidFill>
                  <a:schemeClr val="bg1"/>
                </a:solidFill>
              </a:rPr>
              <a:t>bring together/open up key national and regional research infrastructures</a:t>
            </a:r>
            <a:r>
              <a:rPr lang="en-IE" sz="1400" u="sng" dirty="0">
                <a:solidFill>
                  <a:schemeClr val="bg1"/>
                </a:solidFill>
              </a:rPr>
              <a:t> </a:t>
            </a:r>
            <a:r>
              <a:rPr lang="en-IE" sz="1400" dirty="0">
                <a:solidFill>
                  <a:schemeClr val="bg1"/>
                </a:solidFill>
              </a:rPr>
              <a:t>to all European researchers, from both academia and industry, ensuring their optimal use and joint development.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rgbClr val="FF0000"/>
                </a:solidFill>
              </a:rPr>
              <a:t>BUDGET: €88M (+€72M)	DEADLINE: 30 March 2016</a:t>
            </a:r>
          </a:p>
          <a:p>
            <a:endParaRPr lang="en-IE" sz="1400" dirty="0">
              <a:solidFill>
                <a:srgbClr val="FF0000"/>
              </a:solidFill>
            </a:endParaRPr>
          </a:p>
          <a:p>
            <a:r>
              <a:rPr lang="en-IE" sz="1400" i="1" u="sng" dirty="0">
                <a:solidFill>
                  <a:schemeClr val="bg1"/>
                </a:solidFill>
              </a:rPr>
              <a:t>INFRAIA-0202017 </a:t>
            </a:r>
            <a:r>
              <a:rPr lang="en-IE" sz="1400" i="1" dirty="0">
                <a:solidFill>
                  <a:schemeClr val="bg1"/>
                </a:solidFill>
              </a:rPr>
              <a:t> </a:t>
            </a:r>
            <a:r>
              <a:rPr lang="en-IE" sz="1400" dirty="0">
                <a:solidFill>
                  <a:schemeClr val="bg1"/>
                </a:solidFill>
              </a:rPr>
              <a:t>(RIA)– Integrating Activities for </a:t>
            </a:r>
            <a:r>
              <a:rPr lang="en-IE" sz="1400" b="1" dirty="0">
                <a:solidFill>
                  <a:schemeClr val="bg1"/>
                </a:solidFill>
              </a:rPr>
              <a:t>Starting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support the trans-national and virtual access provided to European researchers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</a:t>
            </a:r>
            <a:r>
              <a:rPr lang="en-IE" sz="1400" b="1" u="sng" dirty="0">
                <a:solidFill>
                  <a:schemeClr val="bg1"/>
                </a:solidFill>
              </a:rPr>
              <a:t>improve infrastructure services</a:t>
            </a:r>
            <a:r>
              <a:rPr lang="en-IE" sz="1400" dirty="0">
                <a:solidFill>
                  <a:schemeClr val="bg1"/>
                </a:solidFill>
              </a:rPr>
              <a:t>;  support co-operation between RI and the scientific community, industries and stakeholders</a:t>
            </a:r>
          </a:p>
          <a:p>
            <a:endParaRPr lang="en-IE" sz="1400" i="1" u="sng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 </a:t>
            </a:r>
            <a:r>
              <a:rPr lang="en-IE" sz="1400" dirty="0">
                <a:solidFill>
                  <a:srgbClr val="FF0000"/>
                </a:solidFill>
              </a:rPr>
              <a:t>BUDGET: €40M	DEADLINE: 30 March 2016 (First stage)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u="sng" dirty="0">
                <a:solidFill>
                  <a:schemeClr val="bg1"/>
                </a:solidFill>
              </a:rPr>
              <a:t>Note</a:t>
            </a:r>
            <a:r>
              <a:rPr lang="en-IE" sz="1400" dirty="0">
                <a:solidFill>
                  <a:schemeClr val="bg1"/>
                </a:solidFill>
              </a:rPr>
              <a:t>:</a:t>
            </a:r>
            <a:r>
              <a:rPr lang="en-IE" sz="1400" i="1" dirty="0">
                <a:solidFill>
                  <a:schemeClr val="bg1"/>
                </a:solidFill>
              </a:rPr>
              <a:t> 	Advanced Communities</a:t>
            </a:r>
            <a:r>
              <a:rPr lang="en-IE" sz="1400" dirty="0">
                <a:solidFill>
                  <a:schemeClr val="bg1"/>
                </a:solidFill>
              </a:rPr>
              <a:t> = whose RIs currently show an advanced degree of coordination/networking 	(in particular awarded via a previous Framework programme)</a:t>
            </a:r>
          </a:p>
          <a:p>
            <a:r>
              <a:rPr lang="en-IE" sz="1400" dirty="0">
                <a:solidFill>
                  <a:schemeClr val="bg1"/>
                </a:solidFill>
              </a:rPr>
              <a:t>	</a:t>
            </a:r>
          </a:p>
          <a:p>
            <a:r>
              <a:rPr lang="en-IE" sz="1400" i="1" dirty="0">
                <a:solidFill>
                  <a:schemeClr val="bg1"/>
                </a:solidFill>
              </a:rPr>
              <a:t>	Starting Communities </a:t>
            </a:r>
            <a:r>
              <a:rPr lang="en-IE" sz="1400" dirty="0">
                <a:solidFill>
                  <a:schemeClr val="bg1"/>
                </a:solidFill>
              </a:rPr>
              <a:t>= whose RIs currently show a limited degree of coordination/networking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5616" y="-27384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2 - Integrating and opening research infrastructures of European interest “INFRAIA” </a:t>
            </a:r>
          </a:p>
        </p:txBody>
      </p:sp>
      <p:sp>
        <p:nvSpPr>
          <p:cNvPr id="6" name="Rectangle 5"/>
          <p:cNvSpPr/>
          <p:nvPr/>
        </p:nvSpPr>
        <p:spPr>
          <a:xfrm>
            <a:off x="111754" y="766445"/>
            <a:ext cx="9013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u="sng" dirty="0">
                <a:solidFill>
                  <a:schemeClr val="bg1"/>
                </a:solidFill>
              </a:rPr>
              <a:t>An integrating activity to bring together several RIs to support: network activities </a:t>
            </a:r>
            <a:r>
              <a:rPr lang="en-IE" sz="2000" b="1" u="sng" dirty="0">
                <a:solidFill>
                  <a:schemeClr val="bg1"/>
                </a:solidFill>
              </a:rPr>
              <a:t>+</a:t>
            </a:r>
            <a:r>
              <a:rPr lang="en-IE" sz="2000" u="sng" dirty="0">
                <a:solidFill>
                  <a:schemeClr val="bg1"/>
                </a:solidFill>
              </a:rPr>
              <a:t> transnational and virtual access activities </a:t>
            </a:r>
            <a:r>
              <a:rPr lang="en-IE" sz="2000" b="1" u="sng" dirty="0">
                <a:solidFill>
                  <a:schemeClr val="bg1"/>
                </a:solidFill>
              </a:rPr>
              <a:t>+</a:t>
            </a:r>
            <a:r>
              <a:rPr lang="en-IE" sz="2000" u="sng" dirty="0">
                <a:solidFill>
                  <a:schemeClr val="bg1"/>
                </a:solidFill>
              </a:rPr>
              <a:t> joint research activities.</a:t>
            </a:r>
          </a:p>
          <a:p>
            <a:pPr algn="ctr"/>
            <a:r>
              <a:rPr lang="en-IE" sz="2000" b="1" dirty="0">
                <a:solidFill>
                  <a:srgbClr val="FFFF00"/>
                </a:solidFill>
              </a:rPr>
              <a:t>2 Calls </a:t>
            </a:r>
          </a:p>
        </p:txBody>
      </p:sp>
      <p:sp>
        <p:nvSpPr>
          <p:cNvPr id="2" name="Rectangle 1"/>
          <p:cNvSpPr/>
          <p:nvPr/>
        </p:nvSpPr>
        <p:spPr>
          <a:xfrm>
            <a:off x="1035039" y="6488668"/>
            <a:ext cx="6785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- For details on each: see pages 14 to 28 of the work programme</a:t>
            </a:r>
          </a:p>
        </p:txBody>
      </p:sp>
    </p:spTree>
    <p:extLst>
      <p:ext uri="{BB962C8B-B14F-4D97-AF65-F5344CB8AC3E}">
        <p14:creationId xmlns:p14="http://schemas.microsoft.com/office/powerpoint/2010/main" val="31364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5616" y="-27384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2 - Integrating and opening research infrastructures of European interest “INFRAIA” </a:t>
            </a:r>
          </a:p>
        </p:txBody>
      </p:sp>
      <p:sp>
        <p:nvSpPr>
          <p:cNvPr id="8" name="Rectangle 7"/>
          <p:cNvSpPr/>
          <p:nvPr/>
        </p:nvSpPr>
        <p:spPr>
          <a:xfrm>
            <a:off x="395536" y="1869212"/>
            <a:ext cx="79079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u="sng" dirty="0">
                <a:solidFill>
                  <a:schemeClr val="bg1"/>
                </a:solidFill>
              </a:rPr>
              <a:t>Areas addressed for both calls – see work programme for specifics -</a:t>
            </a:r>
            <a:endParaRPr lang="en-IE" dirty="0">
              <a:solidFill>
                <a:schemeClr val="bg1"/>
              </a:solidFill>
            </a:endParaRPr>
          </a:p>
          <a:p>
            <a:endParaRPr lang="en-IE" u="sng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E" dirty="0">
                <a:solidFill>
                  <a:schemeClr val="bg1"/>
                </a:solidFill>
              </a:rPr>
              <a:t>Biological &amp; Medical Sciences</a:t>
            </a:r>
          </a:p>
          <a:p>
            <a:pPr marL="342900" indent="-342900">
              <a:buFont typeface="+mj-lt"/>
              <a:buAutoNum type="arabicPeriod"/>
            </a:pPr>
            <a:r>
              <a:rPr lang="en-IE" dirty="0">
                <a:solidFill>
                  <a:schemeClr val="bg1"/>
                </a:solidFill>
              </a:rPr>
              <a:t>Energy</a:t>
            </a:r>
          </a:p>
          <a:p>
            <a:pPr marL="342900" indent="-342900">
              <a:buFont typeface="+mj-lt"/>
              <a:buAutoNum type="arabicPeriod"/>
            </a:pPr>
            <a:r>
              <a:rPr lang="en-IE" dirty="0">
                <a:solidFill>
                  <a:schemeClr val="bg1"/>
                </a:solidFill>
              </a:rPr>
              <a:t>Environmental and Earth Sciences</a:t>
            </a:r>
          </a:p>
          <a:p>
            <a:pPr marL="342900" indent="-342900">
              <a:buFont typeface="+mj-lt"/>
              <a:buAutoNum type="arabicPeriod"/>
            </a:pPr>
            <a:r>
              <a:rPr lang="en-IE" dirty="0">
                <a:solidFill>
                  <a:schemeClr val="bg1"/>
                </a:solidFill>
              </a:rPr>
              <a:t>Mathematics &amp; ICT</a:t>
            </a:r>
          </a:p>
          <a:p>
            <a:pPr marL="342900" indent="-342900">
              <a:buFont typeface="+mj-lt"/>
              <a:buAutoNum type="arabicPeriod"/>
            </a:pPr>
            <a:r>
              <a:rPr lang="en-IE" dirty="0">
                <a:solidFill>
                  <a:schemeClr val="bg1"/>
                </a:solidFill>
              </a:rPr>
              <a:t>Material Sciences and Analytical facilities</a:t>
            </a:r>
          </a:p>
          <a:p>
            <a:pPr marL="342900" indent="-342900">
              <a:buFont typeface="+mj-lt"/>
              <a:buAutoNum type="arabicPeriod"/>
            </a:pPr>
            <a:r>
              <a:rPr lang="en-IE" dirty="0">
                <a:solidFill>
                  <a:schemeClr val="bg1"/>
                </a:solidFill>
              </a:rPr>
              <a:t>Physical Sciences</a:t>
            </a:r>
          </a:p>
          <a:p>
            <a:pPr marL="342900" indent="-342900">
              <a:buFont typeface="+mj-lt"/>
              <a:buAutoNum type="arabicPeriod"/>
            </a:pPr>
            <a:r>
              <a:rPr lang="en-IE" dirty="0">
                <a:solidFill>
                  <a:schemeClr val="bg1"/>
                </a:solidFill>
              </a:rPr>
              <a:t>Social Sciences &amp; Humanities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251063" y="6488668"/>
            <a:ext cx="6785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- For details on each: see pages 14 to 28 of the work programme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5071491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dirty="0">
                <a:solidFill>
                  <a:srgbClr val="FFC000"/>
                </a:solidFill>
              </a:rPr>
              <a:t>Advanced Community – SFI Research Infrastructures Call, late 2015</a:t>
            </a:r>
          </a:p>
        </p:txBody>
      </p:sp>
    </p:spTree>
    <p:extLst>
      <p:ext uri="{BB962C8B-B14F-4D97-AF65-F5344CB8AC3E}">
        <p14:creationId xmlns:p14="http://schemas.microsoft.com/office/powerpoint/2010/main" val="139178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251520" y="728502"/>
            <a:ext cx="8316416" cy="685502"/>
          </a:xfrm>
        </p:spPr>
        <p:txBody>
          <a:bodyPr>
            <a:normAutofit/>
          </a:bodyPr>
          <a:lstStyle/>
          <a:p>
            <a:pPr algn="l"/>
            <a:r>
              <a:rPr lang="en-GB" altLang="en-US" sz="2400" i="1" dirty="0">
                <a:solidFill>
                  <a:srgbClr val="FFFF00"/>
                </a:solidFill>
              </a:rPr>
              <a:t>Some notes on Starting Communities…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7504" y="1340768"/>
            <a:ext cx="8856984" cy="54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Need for a data management plan: integrating activities (IAs) should also organise the efficient curation, preservation and provision of access to the data collected/produced under the project</a:t>
            </a:r>
          </a:p>
          <a:p>
            <a:pPr lvl="1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IE" sz="1600" dirty="0">
                <a:solidFill>
                  <a:schemeClr val="bg1"/>
                </a:solidFill>
                <a:cs typeface="Arial" pitchFamily="34" charset="0"/>
              </a:rPr>
              <a:t>Opting out of the </a:t>
            </a:r>
            <a:r>
              <a:rPr lang="en-IE" sz="1600" i="1" dirty="0">
                <a:solidFill>
                  <a:schemeClr val="bg1"/>
                </a:solidFill>
                <a:cs typeface="Arial" pitchFamily="34" charset="0"/>
              </a:rPr>
              <a:t>pilot on open research data</a:t>
            </a:r>
            <a:r>
              <a:rPr lang="en-IE" sz="1600" dirty="0">
                <a:solidFill>
                  <a:schemeClr val="bg1"/>
                </a:solidFill>
                <a:cs typeface="Arial" pitchFamily="34" charset="0"/>
              </a:rPr>
              <a:t> is optional but note that it will likely be mandatory in future FPs (FP9)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IE" sz="2000" dirty="0">
                <a:solidFill>
                  <a:schemeClr val="bg1"/>
                </a:solidFill>
                <a:cs typeface="Arial" pitchFamily="34" charset="0"/>
              </a:rPr>
              <a:t>IAs should contribute to fostering the potential for innovation (including social innovation) of research infrastructures by reinforcing the partnership with industry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IE" sz="2000" dirty="0">
                <a:solidFill>
                  <a:schemeClr val="bg1"/>
                </a:solidFill>
                <a:cs typeface="Arial" pitchFamily="34" charset="0"/>
              </a:rPr>
              <a:t>IAs are expected to take into account relevant ESFRI and other world-class research infrastructures to exploit synergies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IE" sz="2000" dirty="0">
                <a:solidFill>
                  <a:schemeClr val="bg1"/>
                </a:solidFill>
                <a:cs typeface="Arial" pitchFamily="34" charset="0"/>
              </a:rPr>
              <a:t>2-stage Call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IE" sz="2000" dirty="0">
                <a:solidFill>
                  <a:schemeClr val="bg1"/>
                </a:solidFill>
                <a:cs typeface="Arial" pitchFamily="34" charset="0"/>
              </a:rPr>
              <a:t>Awards will be up to €5M per successful proposal</a:t>
            </a:r>
          </a:p>
          <a:p>
            <a:pPr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IE" sz="2000" dirty="0">
                <a:solidFill>
                  <a:schemeClr val="bg1"/>
                </a:solidFill>
                <a:cs typeface="Arial" pitchFamily="34" charset="0"/>
              </a:rPr>
              <a:t>With both Adv &amp; Str communities Ireland has a number of examples. So contact me if you want to discuss specifics or get advice regarding either.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5616" y="44624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dirty="0">
                <a:solidFill>
                  <a:schemeClr val="accent4">
                    <a:lumMod val="75000"/>
                  </a:schemeClr>
                </a:solidFill>
              </a:rPr>
              <a:t>Call 1 - Developing new world-class research infrastructures “</a:t>
            </a:r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INFRADEV</a:t>
            </a:r>
            <a:r>
              <a:rPr lang="en-IE" sz="2000" b="1" dirty="0">
                <a:solidFill>
                  <a:schemeClr val="accent4">
                    <a:lumMod val="75000"/>
                  </a:scheme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038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3" y="83671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u="sng" dirty="0">
                <a:solidFill>
                  <a:schemeClr val="bg1"/>
                </a:solidFill>
              </a:rPr>
              <a:t>Integrating e-infrastructure resources and services across  networking, computing, data, software, user interfaces.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1547664" y="0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3 – e-Infrastructures</a:t>
            </a:r>
          </a:p>
          <a:p>
            <a:pPr algn="ctr"/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“EINFRA”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7504" y="1628800"/>
            <a:ext cx="8856984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E-infrastructure calls will support EU policies on</a:t>
            </a:r>
          </a:p>
          <a:p>
            <a:pPr lvl="1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/>
            </a:pPr>
            <a:r>
              <a:rPr lang="en-GB" sz="1800" dirty="0">
                <a:solidFill>
                  <a:schemeClr val="bg1"/>
                </a:solidFill>
                <a:cs typeface="Arial" pitchFamily="34" charset="0"/>
              </a:rPr>
              <a:t>Open research data; data &amp; computing intensive science; research &amp; education networking; HPC; and big data innovation.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None/>
              <a:defRPr/>
            </a:pPr>
            <a:endParaRPr lang="en-GB" sz="2000" dirty="0">
              <a:solidFill>
                <a:schemeClr val="bg1"/>
              </a:solidFill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None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It will be implemented through:</a:t>
            </a:r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1800" dirty="0">
                <a:solidFill>
                  <a:schemeClr val="bg1"/>
                </a:solidFill>
                <a:cs typeface="Arial" pitchFamily="34" charset="0"/>
              </a:rPr>
              <a:t>Service orientation – all projects will contribute to a high quality catalogue of services</a:t>
            </a:r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1800" dirty="0">
                <a:solidFill>
                  <a:schemeClr val="bg1"/>
                </a:solidFill>
                <a:cs typeface="Arial" pitchFamily="34" charset="0"/>
              </a:rPr>
              <a:t>Maximising impact – proposal to define KPIs against operational, technical &amp; socio-economic impact</a:t>
            </a:r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1800" dirty="0">
                <a:solidFill>
                  <a:schemeClr val="bg1"/>
                </a:solidFill>
                <a:cs typeface="Arial" pitchFamily="34" charset="0"/>
              </a:rPr>
              <a:t>Co-design – consortia are balanced/complementary set of partners</a:t>
            </a:r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1800" dirty="0">
                <a:solidFill>
                  <a:schemeClr val="bg1"/>
                </a:solidFill>
                <a:cs typeface="Arial" pitchFamily="34" charset="0"/>
              </a:rPr>
              <a:t>Open research data – data producers and users will be able to benefit from access and depositing of data to make data discoverable, accessible, intelligible and useable</a:t>
            </a:r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1800" dirty="0">
                <a:solidFill>
                  <a:schemeClr val="bg1"/>
                </a:solidFill>
                <a:cs typeface="Arial" pitchFamily="34" charset="0"/>
              </a:rPr>
              <a:t>H2020 as a catalyst for job growth – e-infra call will promote, where feasible, the combined/cumulative use of other funding sources as a means to support growth (ref. </a:t>
            </a:r>
            <a:r>
              <a:rPr lang="en-GB" sz="1800" i="1" dirty="0">
                <a:solidFill>
                  <a:schemeClr val="bg1"/>
                </a:solidFill>
                <a:cs typeface="Arial" pitchFamily="34" charset="0"/>
              </a:rPr>
              <a:t>“digital game changer” on European high performance data networks</a:t>
            </a:r>
            <a:r>
              <a:rPr lang="en-GB" sz="1800" dirty="0">
                <a:solidFill>
                  <a:schemeClr val="bg1"/>
                </a:solidFill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6246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7664" y="0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3 – e-Infrastructures</a:t>
            </a:r>
          </a:p>
          <a:p>
            <a:pPr algn="ctr"/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“EINFRA” 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79512" y="764704"/>
            <a:ext cx="8856984" cy="58326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None/>
              <a:defRPr/>
            </a:pP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The Call is structured along 2 themes.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None/>
              <a:defRPr/>
            </a:pPr>
            <a:r>
              <a:rPr lang="en-GB" sz="2000" b="1" u="sng" dirty="0">
                <a:solidFill>
                  <a:srgbClr val="FFFF00"/>
                </a:solidFill>
                <a:cs typeface="Arial" pitchFamily="34" charset="0"/>
              </a:rPr>
              <a:t>Theme 1</a:t>
            </a: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 – integration and consolidation of e-infra platforms supporting EU policies and research &amp; education communities, and covers:</a:t>
            </a:r>
          </a:p>
          <a:p>
            <a:pPr marL="857250" lvl="1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1600" dirty="0">
                <a:solidFill>
                  <a:schemeClr val="bg1"/>
                </a:solidFill>
                <a:cs typeface="Arial" pitchFamily="34" charset="0"/>
              </a:rPr>
              <a:t>Coordination of regional, national, and European operations and funding</a:t>
            </a:r>
          </a:p>
          <a:p>
            <a:pPr marL="857250" lvl="1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1600" dirty="0">
                <a:solidFill>
                  <a:schemeClr val="bg1"/>
                </a:solidFill>
                <a:cs typeface="Arial" pitchFamily="34" charset="0"/>
              </a:rPr>
              <a:t>Synergies between operational e-infrastructures</a:t>
            </a:r>
          </a:p>
          <a:p>
            <a:pPr marL="857250" lvl="1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GB" sz="1600" dirty="0">
                <a:solidFill>
                  <a:schemeClr val="bg1"/>
                </a:solidFill>
                <a:cs typeface="Arial" pitchFamily="34" charset="0"/>
              </a:rPr>
              <a:t>Continuous upgrades of infrastructure without service disruption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None/>
              <a:defRPr/>
            </a:pPr>
            <a:r>
              <a:rPr lang="en-GB" sz="1800" b="1" dirty="0">
                <a:solidFill>
                  <a:srgbClr val="FFC000"/>
                </a:solidFill>
                <a:cs typeface="Arial" pitchFamily="34" charset="0"/>
              </a:rPr>
              <a:t>Main focus of support is on servicing activities &amp; networking activities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None/>
              <a:defRPr/>
            </a:pPr>
            <a:r>
              <a:rPr lang="en-GB" sz="2000" b="1" u="sng" dirty="0">
                <a:solidFill>
                  <a:srgbClr val="FFFF00"/>
                </a:solidFill>
                <a:cs typeface="Arial" pitchFamily="34" charset="0"/>
              </a:rPr>
              <a:t>Theme 2</a:t>
            </a:r>
            <a:r>
              <a:rPr lang="en-GB" sz="2000" dirty="0">
                <a:solidFill>
                  <a:schemeClr val="bg1"/>
                </a:solidFill>
                <a:cs typeface="Arial" pitchFamily="34" charset="0"/>
              </a:rPr>
              <a:t> – prototyping innovative e-infrastructure platforms and services for research and education communities, industry and citizens. 2 types of activities:</a:t>
            </a:r>
          </a:p>
          <a:p>
            <a:pPr marL="857250" lvl="1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IE" sz="1600" dirty="0">
                <a:solidFill>
                  <a:schemeClr val="bg1"/>
                </a:solidFill>
                <a:cs typeface="Arial" pitchFamily="34" charset="0"/>
              </a:rPr>
              <a:t>Platform-driven e-infrastructure innovation (technology push, driven by the supply-side)</a:t>
            </a:r>
          </a:p>
          <a:p>
            <a:pPr marL="857250" lvl="1" indent="-4572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+mj-lt"/>
              <a:buAutoNum type="arabicPeriod"/>
              <a:defRPr/>
            </a:pPr>
            <a:r>
              <a:rPr lang="en-IE" sz="1600" dirty="0">
                <a:solidFill>
                  <a:schemeClr val="bg1"/>
                </a:solidFill>
                <a:cs typeface="Arial" pitchFamily="34" charset="0"/>
              </a:rPr>
              <a:t>User-driven e-infrastructure innovation (user pull, driven by the demand-side)</a:t>
            </a:r>
            <a:endParaRPr lang="en-GB" sz="2000" dirty="0">
              <a:solidFill>
                <a:schemeClr val="bg1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None/>
              <a:defRPr/>
            </a:pPr>
            <a:r>
              <a:rPr lang="en-GB" sz="1800" b="1" dirty="0">
                <a:solidFill>
                  <a:srgbClr val="FFC000"/>
                </a:solidFill>
                <a:cs typeface="Arial" pitchFamily="34" charset="0"/>
              </a:rPr>
              <a:t>Main focus of support is on servicing activities, networking activities &amp; joint research activities</a:t>
            </a:r>
          </a:p>
        </p:txBody>
      </p:sp>
    </p:spTree>
    <p:extLst>
      <p:ext uri="{BB962C8B-B14F-4D97-AF65-F5344CB8AC3E}">
        <p14:creationId xmlns:p14="http://schemas.microsoft.com/office/powerpoint/2010/main" val="224370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47664" y="0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3 – e-Infrastructures</a:t>
            </a:r>
          </a:p>
          <a:p>
            <a:pPr algn="ctr"/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“EINFRA” </a:t>
            </a:r>
          </a:p>
        </p:txBody>
      </p:sp>
      <p:sp>
        <p:nvSpPr>
          <p:cNvPr id="2" name="Rectangle 1"/>
          <p:cNvSpPr/>
          <p:nvPr/>
        </p:nvSpPr>
        <p:spPr>
          <a:xfrm>
            <a:off x="107503" y="836712"/>
            <a:ext cx="885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u="sng" dirty="0">
                <a:solidFill>
                  <a:schemeClr val="bg1"/>
                </a:solidFill>
              </a:rPr>
              <a:t>Integrating e-infrastructure resources and services across  networking, computing, data, software, user interfaces.</a:t>
            </a:r>
          </a:p>
          <a:p>
            <a:pPr algn="ctr"/>
            <a:r>
              <a:rPr lang="en-IE" sz="2000" b="1" dirty="0">
                <a:solidFill>
                  <a:srgbClr val="FFFF00"/>
                </a:solidFill>
              </a:rPr>
              <a:t>Theme 1 calls</a:t>
            </a:r>
          </a:p>
        </p:txBody>
      </p:sp>
      <p:sp>
        <p:nvSpPr>
          <p:cNvPr id="3" name="Rectangle 2"/>
          <p:cNvSpPr/>
          <p:nvPr/>
        </p:nvSpPr>
        <p:spPr>
          <a:xfrm>
            <a:off x="111166" y="2219734"/>
            <a:ext cx="88617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EINFRA-11-2016</a:t>
            </a: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(RIA)– Support to the Next Implementation Phase of Pan-European High Performance Computing Infrastructure and Services (PRACE)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 provide specialised computing services to promote research excellence and innovation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 advance national HPC capabilities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 ensure openness to ‘new user’ communities and promote industrial take-up of HPC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 work in synergy with the European Technology Platform (ETP) for HPC (ETP4HPC)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770" y="4701384"/>
            <a:ext cx="888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rgbClr val="FFC000"/>
                </a:solidFill>
              </a:rPr>
              <a:t>EINFRA-12-2017</a:t>
            </a:r>
            <a:r>
              <a:rPr lang="en-IE" sz="1400" dirty="0">
                <a:solidFill>
                  <a:srgbClr val="FFC000"/>
                </a:solidFill>
              </a:rPr>
              <a:t> (RIA)</a:t>
            </a:r>
            <a:r>
              <a:rPr lang="en-IE" sz="1400" dirty="0">
                <a:solidFill>
                  <a:schemeClr val="bg1"/>
                </a:solidFill>
              </a:rPr>
              <a:t> – Data and Distributed Computing e-Infrastructures for Open Science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Covers two closely related topics within e-Infrastructures:</a:t>
            </a:r>
          </a:p>
          <a:p>
            <a:endParaRPr lang="en-IE" sz="14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1166" y="3769295"/>
            <a:ext cx="8244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BUDGET: €15M	DEADLINE: 30 March 2016</a:t>
            </a:r>
          </a:p>
        </p:txBody>
      </p:sp>
    </p:spTree>
    <p:extLst>
      <p:ext uri="{BB962C8B-B14F-4D97-AF65-F5344CB8AC3E}">
        <p14:creationId xmlns:p14="http://schemas.microsoft.com/office/powerpoint/2010/main" val="349746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3917955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2"/>
            </a:pPr>
            <a:r>
              <a:rPr lang="en-IE" sz="1400" i="1" dirty="0">
                <a:solidFill>
                  <a:schemeClr val="bg1"/>
                </a:solidFill>
              </a:rPr>
              <a:t>Access and preservation platforms for scientific information. </a:t>
            </a:r>
          </a:p>
          <a:p>
            <a:r>
              <a:rPr lang="en-IE" sz="1400" i="1" dirty="0">
                <a:solidFill>
                  <a:schemeClr val="bg1"/>
                </a:solidFill>
              </a:rPr>
              <a:t>Aim is to support reliable and permanent open access to digital scientific records from existing “initiatives” across Europe.</a:t>
            </a:r>
          </a:p>
          <a:p>
            <a:endParaRPr lang="en-IE" sz="1400" i="1" dirty="0">
              <a:solidFill>
                <a:schemeClr val="bg1"/>
              </a:solidFill>
            </a:endParaRPr>
          </a:p>
          <a:p>
            <a:r>
              <a:rPr lang="en-IE" sz="1400" i="1" dirty="0">
                <a:solidFill>
                  <a:schemeClr val="bg1"/>
                </a:solidFill>
              </a:rPr>
              <a:t>Proposals need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deploy and maintain service driven knowledge e-infrastructure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support global interoperability of open access data e-infrastructures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promote a limited set of bibliometric and webometric data that reflect open access policies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052736"/>
            <a:ext cx="86680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E" sz="1400" i="1" dirty="0">
                <a:solidFill>
                  <a:schemeClr val="bg1"/>
                </a:solidFill>
              </a:rPr>
              <a:t>Secure and agile data and distributed computing e-infrastructures. </a:t>
            </a:r>
          </a:p>
          <a:p>
            <a:r>
              <a:rPr lang="en-IE" sz="1400" dirty="0">
                <a:solidFill>
                  <a:schemeClr val="bg1"/>
                </a:solidFill>
              </a:rPr>
              <a:t>Aim is to enable the integration of a secure, permanent, on-demand service-driven, privacy-compliant and sustainable e-infrastructure incorporating distributed databases, computing resources and software.</a:t>
            </a:r>
          </a:p>
          <a:p>
            <a:endParaRPr lang="en-IE" sz="1400" i="1" dirty="0">
              <a:solidFill>
                <a:schemeClr val="bg1"/>
              </a:solidFill>
            </a:endParaRPr>
          </a:p>
          <a:p>
            <a:r>
              <a:rPr lang="en-IE" sz="1400" i="1" dirty="0">
                <a:solidFill>
                  <a:schemeClr val="bg1"/>
                </a:solidFill>
              </a:rPr>
              <a:t>Proposals need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address privacy, cybersecurity, and information assurance supporting data protection public, private or industrial entities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adopt standards-based common interfaces, open source components and processing of underlying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support the preservation and curation of data and associated software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3132040"/>
            <a:ext cx="8244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dirty="0">
                <a:solidFill>
                  <a:srgbClr val="FF0000"/>
                </a:solidFill>
              </a:rPr>
              <a:t>BUDGET: €10-15M/proposal (1-2 proposals)	DEADLINE: 29 March 2017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6025572"/>
            <a:ext cx="8244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dirty="0">
                <a:solidFill>
                  <a:srgbClr val="FF0000"/>
                </a:solidFill>
              </a:rPr>
              <a:t>BUDGET: €8-10M/proposal (1-2 proposals)	DEADLINE: 29 March 2017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6470" y="6538835"/>
            <a:ext cx="6785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- For details on each: see pages 29 to 45 of the work programme</a:t>
            </a:r>
          </a:p>
        </p:txBody>
      </p:sp>
    </p:spTree>
    <p:extLst>
      <p:ext uri="{BB962C8B-B14F-4D97-AF65-F5344CB8AC3E}">
        <p14:creationId xmlns:p14="http://schemas.microsoft.com/office/powerpoint/2010/main" val="327874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47664" y="0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3 – e-Infrastructures</a:t>
            </a:r>
          </a:p>
          <a:p>
            <a:pPr algn="ctr"/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“EINFRA” </a:t>
            </a:r>
          </a:p>
        </p:txBody>
      </p:sp>
      <p:sp>
        <p:nvSpPr>
          <p:cNvPr id="2" name="Rectangle 1"/>
          <p:cNvSpPr/>
          <p:nvPr/>
        </p:nvSpPr>
        <p:spPr>
          <a:xfrm>
            <a:off x="107504" y="844840"/>
            <a:ext cx="885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u="sng" dirty="0">
                <a:solidFill>
                  <a:schemeClr val="bg1"/>
                </a:solidFill>
              </a:rPr>
              <a:t>Integrating e-infrastructure resources and services across  networking, computing, data, software, user interfaces.</a:t>
            </a:r>
          </a:p>
          <a:p>
            <a:pPr algn="ctr"/>
            <a:r>
              <a:rPr lang="en-IE" sz="2000" b="1" dirty="0">
                <a:solidFill>
                  <a:srgbClr val="FFFF00"/>
                </a:solidFill>
              </a:rPr>
              <a:t>Theme 2 calls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9409" y="4070283"/>
            <a:ext cx="886171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dirty="0">
                <a:solidFill>
                  <a:srgbClr val="FFC000"/>
                </a:solidFill>
              </a:rPr>
              <a:t>1.</a:t>
            </a:r>
            <a:r>
              <a:rPr lang="en-IE" sz="1400" i="1" dirty="0">
                <a:solidFill>
                  <a:schemeClr val="bg1"/>
                </a:solidFill>
              </a:rPr>
              <a:t> </a:t>
            </a:r>
            <a:r>
              <a:rPr lang="en-IE" sz="1400" i="1" u="sng" dirty="0">
                <a:solidFill>
                  <a:srgbClr val="FFC000"/>
                </a:solidFill>
              </a:rPr>
              <a:t>EINFRA-21-2017</a:t>
            </a:r>
            <a:r>
              <a:rPr lang="en-IE" sz="1400" dirty="0">
                <a:solidFill>
                  <a:srgbClr val="FFC000"/>
                </a:solidFill>
              </a:rPr>
              <a:t> (PPI) </a:t>
            </a:r>
            <a:r>
              <a:rPr lang="en-IE" sz="1400" dirty="0">
                <a:solidFill>
                  <a:schemeClr val="bg1"/>
                </a:solidFill>
              </a:rPr>
              <a:t>- Platform-driven e-Infrastructure Innovation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</a:t>
            </a:r>
            <a:r>
              <a:rPr lang="en-IE" sz="1400" b="1" u="sng" dirty="0">
                <a:solidFill>
                  <a:schemeClr val="bg1"/>
                </a:solidFill>
              </a:rPr>
              <a:t>procure innovative HPC solutions</a:t>
            </a:r>
            <a:r>
              <a:rPr lang="en-IE" sz="1400" dirty="0">
                <a:solidFill>
                  <a:schemeClr val="bg1"/>
                </a:solidFill>
              </a:rPr>
              <a:t> and support EU deployment of world-class HPC infrastructure capability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With the aim of reinforcing EU access to EU leading-edge supercomputing Tier-0 infrastructures and services i.e. associated with PRACE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rgbClr val="FF0000"/>
                </a:solidFill>
              </a:rPr>
              <a:t>BUDGET: €26M	DEADLINE: 20 September 2016</a:t>
            </a:r>
          </a:p>
          <a:p>
            <a:endParaRPr lang="en-IE" sz="1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43608" y="6528827"/>
            <a:ext cx="6785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- For details on each: see pages 29 to 45 of the work programme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201184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i="1" dirty="0">
                <a:solidFill>
                  <a:srgbClr val="FFC000"/>
                </a:solidFill>
              </a:rPr>
              <a:t>EINFRA-21-2017</a:t>
            </a:r>
            <a:r>
              <a:rPr lang="en-IE" i="1" dirty="0">
                <a:solidFill>
                  <a:schemeClr val="bg1"/>
                </a:solidFill>
              </a:rPr>
              <a:t> is in two parts</a:t>
            </a:r>
          </a:p>
          <a:p>
            <a:endParaRPr lang="en-IE" i="1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E" dirty="0">
                <a:solidFill>
                  <a:schemeClr val="bg1"/>
                </a:solidFill>
              </a:rPr>
              <a:t>To support public procurement of innovative HPC systems</a:t>
            </a:r>
          </a:p>
          <a:p>
            <a:pPr marL="342900" indent="-342900">
              <a:buFont typeface="+mj-lt"/>
              <a:buAutoNum type="arabicPeriod"/>
            </a:pPr>
            <a:r>
              <a:rPr lang="en-IE" dirty="0">
                <a:solidFill>
                  <a:schemeClr val="bg1"/>
                </a:solidFill>
              </a:rPr>
              <a:t>To support RIA for e-infrastructure prototypes</a:t>
            </a:r>
          </a:p>
        </p:txBody>
      </p:sp>
    </p:spTree>
    <p:extLst>
      <p:ext uri="{BB962C8B-B14F-4D97-AF65-F5344CB8AC3E}">
        <p14:creationId xmlns:p14="http://schemas.microsoft.com/office/powerpoint/2010/main" val="316722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268760"/>
            <a:ext cx="871296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dirty="0">
                <a:solidFill>
                  <a:srgbClr val="FFC000"/>
                </a:solidFill>
              </a:rPr>
              <a:t>2. </a:t>
            </a:r>
            <a:r>
              <a:rPr lang="en-IE" sz="1400" i="1" u="sng" dirty="0">
                <a:solidFill>
                  <a:srgbClr val="FFC000"/>
                </a:solidFill>
              </a:rPr>
              <a:t>EINFRA-21-2017</a:t>
            </a:r>
            <a:r>
              <a:rPr lang="en-IE" sz="1400" dirty="0">
                <a:solidFill>
                  <a:schemeClr val="bg1"/>
                </a:solidFill>
              </a:rPr>
              <a:t> - </a:t>
            </a:r>
            <a:r>
              <a:rPr lang="en-IE" sz="1400" i="1" dirty="0">
                <a:solidFill>
                  <a:schemeClr val="bg1"/>
                </a:solidFill>
              </a:rPr>
              <a:t>Research and Innovation Actions for e-Infrastructures Prototypes</a:t>
            </a:r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Covers 2 areas (proposals to address one):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pPr marL="342900" indent="-342900">
              <a:buAutoNum type="arabicParenR"/>
            </a:pPr>
            <a:r>
              <a:rPr lang="en-IE" sz="1400" dirty="0">
                <a:solidFill>
                  <a:schemeClr val="bg1"/>
                </a:solidFill>
              </a:rPr>
              <a:t>“Universal discoverability of data objects and provenance”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Prototyping an e-infrastructure service, based on standards and best-practices, for the uptake of a Digital Identifier e-infrastructure for digital objects (articles, datasets, collections, software, nomenclature, etc.).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Linked with the Research Data Alliance (RDA)</a:t>
            </a:r>
          </a:p>
          <a:p>
            <a:pPr lvl="1"/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rgbClr val="FF0000"/>
                </a:solidFill>
              </a:rPr>
              <a:t>BUDGET: €4-5M, one proposal	DEADLINE: 29 March 2017</a:t>
            </a:r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2) “Computing e-infrastructure with extreme large datasets”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Develop service prototypes to cope with very large data resources. It should include the basis software layers supporting applications such as modelling, simulation, pattern recognition, visualisation, etc.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Prototypes to follow an open source approach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rgbClr val="FF0000"/>
                </a:solidFill>
              </a:rPr>
              <a:t>BUDGET: €2.2-3M, 4-5 proposals	DEADLINE: 29 March 2017</a:t>
            </a:r>
            <a:endParaRPr lang="en-I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0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963" y="1124744"/>
            <a:ext cx="8881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rgbClr val="FFC000"/>
                </a:solidFill>
              </a:rPr>
              <a:t>EINFRA-22-2016</a:t>
            </a:r>
            <a:r>
              <a:rPr lang="en-IE" sz="1400" dirty="0">
                <a:solidFill>
                  <a:schemeClr val="bg1"/>
                </a:solidFill>
              </a:rPr>
              <a:t> – User-driven e-Infrastructure Innovation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To support user-driven design and prototyping of innovative e-infrastructure services and applications.</a:t>
            </a:r>
          </a:p>
          <a:p>
            <a:r>
              <a:rPr lang="en-IE" sz="1400" dirty="0">
                <a:solidFill>
                  <a:schemeClr val="bg1"/>
                </a:solidFill>
              </a:rPr>
              <a:t>Proposals to address </a:t>
            </a:r>
            <a:r>
              <a:rPr lang="en-IE" sz="1400" u="sng" dirty="0">
                <a:solidFill>
                  <a:schemeClr val="bg1"/>
                </a:solidFill>
              </a:rPr>
              <a:t>one</a:t>
            </a:r>
            <a:r>
              <a:rPr lang="en-IE" sz="1400" dirty="0">
                <a:solidFill>
                  <a:schemeClr val="bg1"/>
                </a:solidFill>
              </a:rPr>
              <a:t> of the following areas: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1) to support, through open e-infrastructure resources, specific requirements of European initiatives </a:t>
            </a:r>
            <a:r>
              <a:rPr lang="en-IE" sz="1400" u="sng" dirty="0">
                <a:solidFill>
                  <a:schemeClr val="bg1"/>
                </a:solidFill>
              </a:rPr>
              <a:t>addressing societal challenges</a:t>
            </a:r>
            <a:r>
              <a:rPr lang="en-IE" sz="1400" dirty="0">
                <a:solidFill>
                  <a:schemeClr val="bg1"/>
                </a:solidFill>
              </a:rPr>
              <a:t> (e.g. on environment and marine sustainability, agriculture and biodiversity, health and human brain etc.).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0000"/>
                </a:solidFill>
              </a:rPr>
              <a:t>BUDGET: €2-3M/proposal	DEADLINE: 30 March 2016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2) to stimulate the innovation potential of innovative actors, </a:t>
            </a:r>
            <a:r>
              <a:rPr lang="en-IE" sz="1400" u="sng" dirty="0">
                <a:solidFill>
                  <a:schemeClr val="bg1"/>
                </a:solidFill>
              </a:rPr>
              <a:t>SMEs in particular</a:t>
            </a:r>
            <a:r>
              <a:rPr lang="en-IE" sz="1400" dirty="0">
                <a:solidFill>
                  <a:schemeClr val="bg1"/>
                </a:solidFill>
              </a:rPr>
              <a:t>, either as suppliers of technologies and services for e-infrastructures or as users of e-infrastructures to improve their own product and service offering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Successful applicants will launch “mini-calls” to provide support to SMEs (for ca. €60,000)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0000"/>
                </a:solidFill>
              </a:rPr>
              <a:t>BUDGET: €5-6M. One proposal	DEADLINE: 30 March 2016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3) To development a pan-European identity federation of services for researchers, educators and students, in compliance with existing identity inter-federation efforts (including Eduroam and Edugain)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0000"/>
                </a:solidFill>
              </a:rPr>
              <a:t>BUDGET: €2.5-3M. One proposal	DEADLINE: 30 March 2016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4) Reuse and improve (performance, quality, reputation, </a:t>
            </a:r>
            <a:r>
              <a:rPr lang="en-IE" sz="1400" dirty="0" err="1">
                <a:solidFill>
                  <a:schemeClr val="bg1"/>
                </a:solidFill>
              </a:rPr>
              <a:t>etc</a:t>
            </a:r>
            <a:r>
              <a:rPr lang="en-IE" sz="1400" dirty="0">
                <a:solidFill>
                  <a:schemeClr val="bg1"/>
                </a:solidFill>
              </a:rPr>
              <a:t>) the open access repository and publishing platform infrastructure for prototyping new infrastructure services in support of open science (e.g. new forms of publishing, machine-assisted knowledge extraction services from heterogeneous data resources and strengthening of machine readability and other discovery services)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0000"/>
                </a:solidFill>
              </a:rPr>
              <a:t>BUDGET: €1-2M/proposal	DEADLINE: 30 March 2016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62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1" name="Rectangle 3"/>
          <p:cNvSpPr>
            <a:spLocks noChangeArrowheads="1"/>
          </p:cNvSpPr>
          <p:nvPr/>
        </p:nvSpPr>
        <p:spPr bwMode="auto">
          <a:xfrm>
            <a:off x="176213" y="1309688"/>
            <a:ext cx="8820150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algn="l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Font typeface="Arial" charset="0"/>
              <a:buChar char="•"/>
            </a:pPr>
            <a:endParaRPr lang="en-GB" sz="18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2250" y="3860800"/>
            <a:ext cx="8820150" cy="2736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defRPr/>
            </a:pPr>
            <a:endParaRPr lang="en-GB" sz="1800" dirty="0"/>
          </a:p>
        </p:txBody>
      </p:sp>
      <p:sp>
        <p:nvSpPr>
          <p:cNvPr id="2" name="Rectangle 1"/>
          <p:cNvSpPr/>
          <p:nvPr/>
        </p:nvSpPr>
        <p:spPr>
          <a:xfrm>
            <a:off x="1165860" y="1309688"/>
            <a:ext cx="63855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83820" y="836712"/>
            <a:ext cx="8958580" cy="5215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e-Infrastructures – points to remember</a:t>
            </a:r>
            <a:endParaRPr lang="en-GB" sz="2000" dirty="0">
              <a:solidFill>
                <a:srgbClr val="FFFF00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Proposals should be structured around</a:t>
            </a:r>
            <a:r>
              <a:rPr lang="en-GB" sz="2000" b="1" dirty="0">
                <a:solidFill>
                  <a:schemeClr val="bg1"/>
                </a:solidFill>
              </a:rPr>
              <a:t> Networking Activities, Service Activities and Joint Research Activities</a:t>
            </a:r>
            <a:endParaRPr lang="en-GB" sz="200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The </a:t>
            </a:r>
            <a:r>
              <a:rPr lang="en-GB" sz="2000" b="1" dirty="0">
                <a:solidFill>
                  <a:schemeClr val="bg1"/>
                </a:solidFill>
              </a:rPr>
              <a:t>Software </a:t>
            </a:r>
            <a:r>
              <a:rPr lang="en-GB" sz="2000" dirty="0">
                <a:solidFill>
                  <a:schemeClr val="bg1"/>
                </a:solidFill>
              </a:rPr>
              <a:t>to be developed needs to be </a:t>
            </a:r>
            <a:r>
              <a:rPr lang="en-GB" sz="2000" b="1" dirty="0">
                <a:solidFill>
                  <a:schemeClr val="bg1"/>
                </a:solidFill>
              </a:rPr>
              <a:t>open source</a:t>
            </a:r>
            <a:endParaRPr lang="en-GB" sz="200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A </a:t>
            </a:r>
            <a:r>
              <a:rPr lang="en-GB" sz="2000" b="1" dirty="0">
                <a:solidFill>
                  <a:schemeClr val="bg1"/>
                </a:solidFill>
              </a:rPr>
              <a:t>Data Management Plan </a:t>
            </a:r>
            <a:r>
              <a:rPr lang="en-GB" sz="2000" dirty="0">
                <a:solidFill>
                  <a:schemeClr val="bg1"/>
                </a:solidFill>
              </a:rPr>
              <a:t>to be developed enabling data preservation, on-line discoverability, authorisation and re-use of data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Clear </a:t>
            </a:r>
            <a:r>
              <a:rPr lang="en-GB" sz="2000" b="1" dirty="0">
                <a:solidFill>
                  <a:schemeClr val="bg1"/>
                </a:solidFill>
              </a:rPr>
              <a:t>Metrics (KPIs) </a:t>
            </a:r>
            <a:r>
              <a:rPr lang="en-GB" sz="2000" dirty="0">
                <a:solidFill>
                  <a:schemeClr val="bg1"/>
                </a:solidFill>
              </a:rPr>
              <a:t>to be proposed and used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Open Access to Publications </a:t>
            </a:r>
            <a:r>
              <a:rPr lang="en-GB" sz="2000" dirty="0">
                <a:solidFill>
                  <a:schemeClr val="bg1"/>
                </a:solidFill>
              </a:rPr>
              <a:t>resulting from the project (where appropriate)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Usefulness of services to the end user community and financial </a:t>
            </a:r>
            <a:r>
              <a:rPr lang="en-GB" sz="2000" b="1" dirty="0">
                <a:solidFill>
                  <a:schemeClr val="bg1"/>
                </a:solidFill>
              </a:rPr>
              <a:t>sustainability</a:t>
            </a:r>
            <a:r>
              <a:rPr lang="en-GB" sz="2000" dirty="0">
                <a:solidFill>
                  <a:schemeClr val="bg1"/>
                </a:solidFill>
              </a:rPr>
              <a:t> to be ensured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47664" y="0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3 – e-Infrastructures</a:t>
            </a:r>
          </a:p>
          <a:p>
            <a:pPr algn="ctr"/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“EINFRA” </a:t>
            </a:r>
          </a:p>
        </p:txBody>
      </p:sp>
    </p:spTree>
    <p:extLst>
      <p:ext uri="{BB962C8B-B14F-4D97-AF65-F5344CB8AC3E}">
        <p14:creationId xmlns:p14="http://schemas.microsoft.com/office/powerpoint/2010/main" val="378539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0"/>
            <a:ext cx="65623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4 – Fostering the Innovation Potential of Research Infrastructures. “INFRAINNOV”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17277" y="737409"/>
            <a:ext cx="90364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u="sng" dirty="0">
                <a:solidFill>
                  <a:schemeClr val="bg1"/>
                </a:solidFill>
              </a:rPr>
              <a:t>To develop the innovation potential of research infrastructures. To better exploit component instruments, services and knowledge for the implementation and upgrade of research infrastructures</a:t>
            </a:r>
          </a:p>
          <a:p>
            <a:pPr algn="ctr"/>
            <a:r>
              <a:rPr lang="en-IE" sz="2000" b="1" dirty="0">
                <a:solidFill>
                  <a:srgbClr val="FFFF00"/>
                </a:solidFill>
              </a:rPr>
              <a:t>2 Calls </a:t>
            </a:r>
          </a:p>
        </p:txBody>
      </p:sp>
      <p:sp>
        <p:nvSpPr>
          <p:cNvPr id="2" name="Rectangle 1"/>
          <p:cNvSpPr/>
          <p:nvPr/>
        </p:nvSpPr>
        <p:spPr>
          <a:xfrm>
            <a:off x="17276" y="2237382"/>
            <a:ext cx="912672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rgbClr val="FFC000"/>
                </a:solidFill>
              </a:rPr>
              <a:t>INFRAINNOV-01-2017</a:t>
            </a:r>
            <a:r>
              <a:rPr lang="en-IE" sz="1400" dirty="0">
                <a:solidFill>
                  <a:srgbClr val="FFC000"/>
                </a:solidFill>
              </a:rPr>
              <a:t> (RIA) </a:t>
            </a:r>
            <a:r>
              <a:rPr lang="en-IE" sz="1400" dirty="0">
                <a:solidFill>
                  <a:schemeClr val="bg1"/>
                </a:solidFill>
              </a:rPr>
              <a:t>– Fostering Co-innovation for Future Detection and Imaging Technologies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u="sng" dirty="0">
                <a:solidFill>
                  <a:schemeClr val="bg1"/>
                </a:solidFill>
              </a:rPr>
              <a:t>A pilot initiative</a:t>
            </a:r>
            <a:r>
              <a:rPr lang="en-IE" sz="1400" dirty="0">
                <a:solidFill>
                  <a:schemeClr val="bg1"/>
                </a:solidFill>
              </a:rPr>
              <a:t>: to address the development of future detection and imaging technologies, which have applications in the fields of medicine, manufacturing industry, aerospace, ICT, engineering, environmental sciences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be a driver enabling the transfer of fundamental research towards industrial application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3467" y="3461518"/>
            <a:ext cx="8244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dirty="0">
                <a:solidFill>
                  <a:srgbClr val="FF0000"/>
                </a:solidFill>
              </a:rPr>
              <a:t>BUDGET: €20M/proposal	. One proposal.	DEADLINE: 29 March 2017</a:t>
            </a:r>
          </a:p>
        </p:txBody>
      </p:sp>
      <p:sp>
        <p:nvSpPr>
          <p:cNvPr id="3" name="Rectangle 2"/>
          <p:cNvSpPr/>
          <p:nvPr/>
        </p:nvSpPr>
        <p:spPr>
          <a:xfrm>
            <a:off x="41563" y="4057327"/>
            <a:ext cx="906694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rgbClr val="FFC000"/>
                </a:solidFill>
              </a:rPr>
              <a:t>INFRAINNOV- 02-2016</a:t>
            </a:r>
            <a:r>
              <a:rPr lang="en-IE" sz="1400" i="1" dirty="0">
                <a:solidFill>
                  <a:srgbClr val="FFC000"/>
                </a:solidFill>
              </a:rPr>
              <a:t> </a:t>
            </a:r>
            <a:r>
              <a:rPr lang="en-IE" sz="1400" dirty="0">
                <a:solidFill>
                  <a:srgbClr val="FFC000"/>
                </a:solidFill>
              </a:rPr>
              <a:t>(CSA)</a:t>
            </a:r>
            <a:r>
              <a:rPr lang="en-IE" sz="1400" i="1" dirty="0">
                <a:solidFill>
                  <a:srgbClr val="FFC000"/>
                </a:solidFill>
              </a:rPr>
              <a:t> </a:t>
            </a:r>
            <a:r>
              <a:rPr lang="en-IE" sz="1400" dirty="0">
                <a:solidFill>
                  <a:schemeClr val="bg1"/>
                </a:solidFill>
              </a:rPr>
              <a:t>– Support to Technological Infrastructures </a:t>
            </a:r>
          </a:p>
          <a:p>
            <a:r>
              <a:rPr lang="en-IE" sz="1400" dirty="0">
                <a:solidFill>
                  <a:schemeClr val="bg1"/>
                </a:solidFill>
              </a:rPr>
              <a:t>T-infrastructures provide RIs with advanced key technologies and integration services.</a:t>
            </a:r>
          </a:p>
          <a:p>
            <a:r>
              <a:rPr lang="en-IE" sz="1400" dirty="0">
                <a:solidFill>
                  <a:schemeClr val="bg1"/>
                </a:solidFill>
              </a:rPr>
              <a:t>Proposals need: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define key techniques and trends which are crucial for the development of RIs, in close partnership with industrial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identify domains of societal applications and potential markets beyond 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facilitate the creation of both large and viable markets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support the integration of RIs into local, regional and global innovation systems </a:t>
            </a:r>
          </a:p>
        </p:txBody>
      </p:sp>
      <p:sp>
        <p:nvSpPr>
          <p:cNvPr id="9" name="Rectangle 8"/>
          <p:cNvSpPr/>
          <p:nvPr/>
        </p:nvSpPr>
        <p:spPr>
          <a:xfrm>
            <a:off x="144218" y="5938827"/>
            <a:ext cx="8244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dirty="0">
                <a:solidFill>
                  <a:srgbClr val="FF0000"/>
                </a:solidFill>
              </a:rPr>
              <a:t>BUDGET: €10M (€2M/proposal)	DEADLINE: 30 March 2016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608" y="6528827"/>
            <a:ext cx="6785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- For details on each: see pages 46 to 51 of the work programme</a:t>
            </a:r>
          </a:p>
        </p:txBody>
      </p:sp>
    </p:spTree>
    <p:extLst>
      <p:ext uri="{BB962C8B-B14F-4D97-AF65-F5344CB8AC3E}">
        <p14:creationId xmlns:p14="http://schemas.microsoft.com/office/powerpoint/2010/main" val="306717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6" grpId="0"/>
      <p:bldP spid="3" grpId="0"/>
      <p:bldP spid="9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-27384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5 - </a:t>
            </a:r>
            <a:r>
              <a:rPr lang="en-IE" sz="1900" b="1" i="1" dirty="0">
                <a:solidFill>
                  <a:schemeClr val="accent4">
                    <a:lumMod val="75000"/>
                  </a:schemeClr>
                </a:solidFill>
              </a:rPr>
              <a:t>Support to policy and International Co-operation.	</a:t>
            </a:r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“INFRASUPP” </a:t>
            </a:r>
          </a:p>
        </p:txBody>
      </p:sp>
      <p:sp>
        <p:nvSpPr>
          <p:cNvPr id="7" name="Rectangle 6"/>
          <p:cNvSpPr/>
          <p:nvPr/>
        </p:nvSpPr>
        <p:spPr>
          <a:xfrm>
            <a:off x="17277" y="846470"/>
            <a:ext cx="90364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u="sng" dirty="0">
                <a:solidFill>
                  <a:schemeClr val="bg1"/>
                </a:solidFill>
              </a:rPr>
              <a:t>To develop the human resources of RIs especially in areas that suffer from shortages in supply or where new skills and professions are required.</a:t>
            </a:r>
          </a:p>
          <a:p>
            <a:pPr algn="ctr"/>
            <a:endParaRPr lang="en-IE" sz="2000" b="1" dirty="0">
              <a:solidFill>
                <a:srgbClr val="FFFF00"/>
              </a:solidFill>
            </a:endParaRPr>
          </a:p>
          <a:p>
            <a:pPr algn="ctr"/>
            <a:r>
              <a:rPr lang="en-IE" sz="2000" b="1" dirty="0">
                <a:solidFill>
                  <a:srgbClr val="FFFF00"/>
                </a:solidFill>
              </a:rPr>
              <a:t>3 Calls </a:t>
            </a:r>
          </a:p>
        </p:txBody>
      </p:sp>
      <p:sp>
        <p:nvSpPr>
          <p:cNvPr id="2" name="Rectangle 1"/>
          <p:cNvSpPr/>
          <p:nvPr/>
        </p:nvSpPr>
        <p:spPr>
          <a:xfrm>
            <a:off x="17276" y="2188602"/>
            <a:ext cx="912672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rgbClr val="FFC000"/>
                </a:solidFill>
              </a:rPr>
              <a:t>INFRASUPP-1-2016</a:t>
            </a:r>
            <a:r>
              <a:rPr lang="en-IE" sz="1400" dirty="0">
                <a:solidFill>
                  <a:srgbClr val="FFC000"/>
                </a:solidFill>
              </a:rPr>
              <a:t> (CSA) </a:t>
            </a:r>
            <a:r>
              <a:rPr lang="en-IE" sz="1400" dirty="0">
                <a:solidFill>
                  <a:schemeClr val="bg1"/>
                </a:solidFill>
              </a:rPr>
              <a:t>– Policy and International Co-operation Measures for Research Infrastructures. 4 separate topics: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E" sz="1400" dirty="0">
                <a:solidFill>
                  <a:schemeClr val="bg1"/>
                </a:solidFill>
              </a:rPr>
              <a:t>Support development of RI research policy that facilitates Roadmap drafting and evaluation procedures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1400" dirty="0">
                <a:solidFill>
                  <a:schemeClr val="bg1"/>
                </a:solidFill>
              </a:rPr>
              <a:t>Develop the role of the Union in international organisations and multilateral fora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1400" dirty="0">
                <a:solidFill>
                  <a:schemeClr val="bg1"/>
                </a:solidFill>
              </a:rPr>
              <a:t>Aid bilateral co-operation on RIs with Africa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1400" dirty="0">
                <a:solidFill>
                  <a:schemeClr val="bg1"/>
                </a:solidFill>
              </a:rPr>
              <a:t>Support training needs of the Synchrotron light for Experimental Science and Applications (SESAME) facility located in Jordan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4731" y="3717032"/>
            <a:ext cx="8244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dirty="0">
                <a:solidFill>
                  <a:srgbClr val="FF0000"/>
                </a:solidFill>
              </a:rPr>
              <a:t>BUDGET: €2M/topic	DEADLINE: 30 March 2016</a:t>
            </a:r>
          </a:p>
        </p:txBody>
      </p:sp>
      <p:sp>
        <p:nvSpPr>
          <p:cNvPr id="3" name="Rectangle 2"/>
          <p:cNvSpPr/>
          <p:nvPr/>
        </p:nvSpPr>
        <p:spPr>
          <a:xfrm>
            <a:off x="41563" y="4277995"/>
            <a:ext cx="906694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rgbClr val="FFC000"/>
                </a:solidFill>
              </a:rPr>
              <a:t>INFRASUPP-02-2017</a:t>
            </a:r>
            <a:r>
              <a:rPr lang="en-IE" sz="1400" dirty="0">
                <a:solidFill>
                  <a:srgbClr val="FFC000"/>
                </a:solidFill>
              </a:rPr>
              <a:t> (CSA) </a:t>
            </a:r>
            <a:r>
              <a:rPr lang="en-IE" sz="1400" dirty="0">
                <a:solidFill>
                  <a:schemeClr val="bg1"/>
                </a:solidFill>
              </a:rPr>
              <a:t>– Policy and International Co-operation Measures for Research Infrastructures </a:t>
            </a:r>
          </a:p>
          <a:p>
            <a:r>
              <a:rPr lang="en-IE" sz="1400" dirty="0">
                <a:solidFill>
                  <a:schemeClr val="bg1"/>
                </a:solidFill>
              </a:rPr>
              <a:t>Support co-operation between the EU and international strategic partners. 3 separate topics: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IE" sz="1400" dirty="0">
                <a:solidFill>
                  <a:schemeClr val="bg1"/>
                </a:solidFill>
              </a:rPr>
              <a:t>Develop a model describing the socio-economic leverage of RIs in terms of impact of the financial investment for the different types of Infrastructures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1400" dirty="0">
                <a:solidFill>
                  <a:schemeClr val="bg1"/>
                </a:solidFill>
              </a:rPr>
              <a:t>Support the cooperation between the EU and international strategic partners for the development of global RIs or an enhancement of the current interaction among RIs in the global arena</a:t>
            </a:r>
          </a:p>
          <a:p>
            <a:pPr marL="342900" indent="-342900">
              <a:buFont typeface="+mj-lt"/>
              <a:buAutoNum type="arabicPeriod"/>
            </a:pPr>
            <a:r>
              <a:rPr lang="en-IE" sz="1400" dirty="0">
                <a:solidFill>
                  <a:schemeClr val="bg1"/>
                </a:solidFill>
              </a:rPr>
              <a:t>Aid the Research Data Alliance (RDA) through supporting development of global interoperable research data infrastructures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9294" y="6217567"/>
            <a:ext cx="8244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dirty="0">
                <a:solidFill>
                  <a:srgbClr val="FF0000"/>
                </a:solidFill>
              </a:rPr>
              <a:t>BUDGET: €1.5M/topics 1 &amp; 2; €3.5M/topic 3	DEADLINE: 29 March 2017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608" y="6528827"/>
            <a:ext cx="6785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- For details on each: see pages 52 to 61 of the work programme</a:t>
            </a:r>
          </a:p>
        </p:txBody>
      </p:sp>
    </p:spTree>
    <p:extLst>
      <p:ext uri="{BB962C8B-B14F-4D97-AF65-F5344CB8AC3E}">
        <p14:creationId xmlns:p14="http://schemas.microsoft.com/office/powerpoint/2010/main" val="298748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6" grpId="0"/>
      <p:bldP spid="3" grpId="0"/>
      <p:bldP spid="9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504" y="1123883"/>
            <a:ext cx="885698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i="1" u="sng" dirty="0">
                <a:solidFill>
                  <a:srgbClr val="FFC000"/>
                </a:solidFill>
              </a:rPr>
              <a:t>INFRASUPP-03-2016</a:t>
            </a:r>
            <a:r>
              <a:rPr lang="en-IE" sz="1400" dirty="0">
                <a:solidFill>
                  <a:srgbClr val="FFC000"/>
                </a:solidFill>
              </a:rPr>
              <a:t> (RIA) </a:t>
            </a:r>
            <a:r>
              <a:rPr lang="en-IE" sz="1400" dirty="0">
                <a:solidFill>
                  <a:schemeClr val="bg1"/>
                </a:solidFill>
              </a:rPr>
              <a:t>– Support to Policies and International Co-operation Infrastructures</a:t>
            </a: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1) To define and test high-speed networking e-infrastructure architecture for the forthcoming SKA RI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0000"/>
                </a:solidFill>
              </a:rPr>
              <a:t>BUDGET: €3M		DEADLINE: 30 March 2016</a:t>
            </a:r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2) International Co-operation on e-Infrastructure Supporting Major Societal Challenges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Co-operation with third countries on interoperability of e-infrastructures for networking, computing and data in order to support joint-efforts on one or more major societal challenges (e.g.: health, agriculture, education/skills, etc.)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0000"/>
                </a:solidFill>
              </a:rPr>
              <a:t>BUDGET: €1M		DEADLINE: 30 March 2016</a:t>
            </a:r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3) Policy Support to e-Infrastructure Programme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Support of the e-IRG secretariat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0000"/>
                </a:solidFill>
              </a:rPr>
              <a:t>BUDGET: €1M		DEADLINE: 30 March 2016</a:t>
            </a:r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4) Support to dissemination for the e-infrastructure programme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0000"/>
                </a:solidFill>
              </a:rPr>
              <a:t>BUDGET: €1.5M	DEADLINE: 30 March 2016</a:t>
            </a:r>
            <a:endParaRPr lang="en-IE" sz="1400" dirty="0">
              <a:solidFill>
                <a:schemeClr val="bg1"/>
              </a:solidFill>
            </a:endParaRPr>
          </a:p>
          <a:p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5) Support to small-size foresight roadmaps for the e-infrastructure programme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chemeClr val="bg1"/>
                </a:solidFill>
              </a:rPr>
              <a:t>to define long-term requirements, community-building and identification of potential collaboration from stakeholders across different geographic areas and scientific domains.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0000"/>
                </a:solidFill>
              </a:rPr>
              <a:t>BUDGET: €400.000	DEADLINE: 30 March 2016</a:t>
            </a:r>
            <a:endParaRPr lang="en-IE" sz="1400" dirty="0">
              <a:solidFill>
                <a:schemeClr val="bg1"/>
              </a:solidFill>
            </a:endParaRPr>
          </a:p>
          <a:p>
            <a:r>
              <a:rPr lang="en-IE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87624" y="0"/>
            <a:ext cx="6274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b="1" i="1" dirty="0">
                <a:solidFill>
                  <a:schemeClr val="accent4">
                    <a:lumMod val="75000"/>
                  </a:schemeClr>
                </a:solidFill>
              </a:rPr>
              <a:t>Call 5 - Support to policy and International Co-operation. 	“INFRASUPP”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25022" y="6368546"/>
            <a:ext cx="6785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- For details on each: see pages 52 to 61 of the work programme</a:t>
            </a:r>
          </a:p>
        </p:txBody>
      </p:sp>
    </p:spTree>
    <p:extLst>
      <p:ext uri="{BB962C8B-B14F-4D97-AF65-F5344CB8AC3E}">
        <p14:creationId xmlns:p14="http://schemas.microsoft.com/office/powerpoint/2010/main" val="179503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2" y="1076543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The work programme, which details all of the Calls including the expected impact from funded projects, can be found here:</a:t>
            </a:r>
          </a:p>
          <a:p>
            <a:endParaRPr lang="en-IE" dirty="0">
              <a:solidFill>
                <a:schemeClr val="bg1"/>
              </a:solidFill>
            </a:endParaRPr>
          </a:p>
          <a:p>
            <a:r>
              <a:rPr lang="en-IE" dirty="0">
                <a:solidFill>
                  <a:srgbClr val="FFFF00"/>
                </a:solidFill>
              </a:rPr>
              <a:t>http://www.sfi.ie/international/research-infrastructures.html</a:t>
            </a:r>
          </a:p>
        </p:txBody>
      </p:sp>
      <p:pic>
        <p:nvPicPr>
          <p:cNvPr id="12" name="Picture 3" descr="H2020 BACKDRP 3610x176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" t="42220" r="31845" b="34363"/>
          <a:stretch/>
        </p:blipFill>
        <p:spPr bwMode="auto">
          <a:xfrm>
            <a:off x="0" y="5276463"/>
            <a:ext cx="9144000" cy="160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755576" y="0"/>
            <a:ext cx="7200801" cy="698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3600" b="1" dirty="0">
                <a:solidFill>
                  <a:srgbClr val="7030A0"/>
                </a:solidFill>
              </a:rPr>
              <a:t>Thank you for your Attention!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957" y="3328420"/>
            <a:ext cx="87155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u="sng" dirty="0">
                <a:solidFill>
                  <a:schemeClr val="bg1"/>
                </a:solidFill>
              </a:rPr>
              <a:t>Contact Details</a:t>
            </a:r>
          </a:p>
          <a:p>
            <a:r>
              <a:rPr lang="en-IE" sz="2000" dirty="0">
                <a:solidFill>
                  <a:schemeClr val="bg1"/>
                </a:solidFill>
              </a:rPr>
              <a:t>	Michael Ryan</a:t>
            </a:r>
          </a:p>
          <a:p>
            <a:r>
              <a:rPr lang="en-IE" sz="2000" dirty="0">
                <a:solidFill>
                  <a:schemeClr val="bg1"/>
                </a:solidFill>
              </a:rPr>
              <a:t>	National Delegate &amp; NCP Research Infrastructures</a:t>
            </a:r>
          </a:p>
          <a:p>
            <a:r>
              <a:rPr lang="en-IE" sz="2000" dirty="0">
                <a:solidFill>
                  <a:schemeClr val="bg1"/>
                </a:solidFill>
              </a:rPr>
              <a:t>	Head of EU Affairs SFI</a:t>
            </a:r>
          </a:p>
          <a:p>
            <a:pPr algn="ctr"/>
            <a:r>
              <a:rPr lang="en-IE" sz="2800" b="1" dirty="0">
                <a:solidFill>
                  <a:schemeClr val="bg1"/>
                </a:solidFill>
              </a:rPr>
              <a:t>eu-infrastructures@sfi.ie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59483" y="2471410"/>
            <a:ext cx="6180869" cy="504586"/>
            <a:chOff x="-36512" y="2038068"/>
            <a:chExt cx="6180869" cy="504586"/>
          </a:xfrm>
        </p:grpSpPr>
        <p:sp>
          <p:nvSpPr>
            <p:cNvPr id="2" name="Rectangle 1"/>
            <p:cNvSpPr/>
            <p:nvPr/>
          </p:nvSpPr>
          <p:spPr>
            <a:xfrm>
              <a:off x="-36512" y="2132856"/>
              <a:ext cx="132419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E" sz="1600" u="sng" dirty="0">
                  <a:solidFill>
                    <a:srgbClr val="FFFF00"/>
                  </a:solidFill>
                </a:rPr>
                <a:t>www.sfi.ie</a:t>
              </a:r>
              <a:endParaRPr lang="en-IE" sz="1600" u="sng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1589527" y="2118289"/>
              <a:ext cx="16010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E" sz="1600" u="sng" dirty="0">
                  <a:solidFill>
                    <a:srgbClr val="FFFF00"/>
                  </a:solidFill>
                </a:rPr>
                <a:t>Horizon 2020</a:t>
              </a:r>
              <a:endParaRPr lang="en-IE" sz="1600" u="sng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32040" y="2123879"/>
              <a:ext cx="26123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E" sz="1600" u="sng" dirty="0">
                  <a:solidFill>
                    <a:srgbClr val="FFFF00"/>
                  </a:solidFill>
                </a:rPr>
                <a:t>EU Research Infrastructures</a:t>
              </a:r>
              <a:endParaRPr lang="en-IE" sz="1600" u="sng" dirty="0"/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1063637" y="2038068"/>
              <a:ext cx="504056" cy="498996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2961835" y="2043658"/>
              <a:ext cx="504056" cy="498996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3656165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21876</TotalTime>
  <Words>2555</Words>
  <Application>Microsoft Office PowerPoint</Application>
  <PresentationFormat>On-screen Show (4:3)</PresentationFormat>
  <Paragraphs>317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ＭＳ Ｐゴシック</vt:lpstr>
      <vt:lpstr>Arial</vt:lpstr>
      <vt:lpstr>Calibri</vt:lpstr>
      <vt:lpstr>Tahoma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Principal aims</vt:lpstr>
      <vt:lpstr>Research Infrastructures – Calls 2016/17</vt:lpstr>
      <vt:lpstr>PowerPoint Presentation</vt:lpstr>
      <vt:lpstr>Design studies (InfraDev-01) – Specific features</vt:lpstr>
      <vt:lpstr>EU Open Science Cloud for Research (InfraDev-04) – Specific features</vt:lpstr>
      <vt:lpstr>PowerPoint Presentation</vt:lpstr>
      <vt:lpstr>PowerPoint Presentation</vt:lpstr>
      <vt:lpstr>Some notes on Starting Communities…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Science Foundation Ireland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 2020 European Research Infrastructures</dc:title>
  <dc:creator>Ryan, Michael;Stephen Hammel</dc:creator>
  <cp:lastModifiedBy>Stephen Hammel</cp:lastModifiedBy>
  <cp:revision>196</cp:revision>
  <cp:lastPrinted>2016-02-15T09:41:24Z</cp:lastPrinted>
  <dcterms:created xsi:type="dcterms:W3CDTF">2014-01-23T08:36:53Z</dcterms:created>
  <dcterms:modified xsi:type="dcterms:W3CDTF">2016-03-02T10:59:37Z</dcterms:modified>
</cp:coreProperties>
</file>