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49" r:id="rId2"/>
    <p:sldMasterId id="2147483745" r:id="rId3"/>
  </p:sldMasterIdLst>
  <p:notesMasterIdLst>
    <p:notesMasterId r:id="rId46"/>
  </p:notesMasterIdLst>
  <p:handoutMasterIdLst>
    <p:handoutMasterId r:id="rId47"/>
  </p:handoutMasterIdLst>
  <p:sldIdLst>
    <p:sldId id="856" r:id="rId4"/>
    <p:sldId id="1014" r:id="rId5"/>
    <p:sldId id="967" r:id="rId6"/>
    <p:sldId id="1009" r:id="rId7"/>
    <p:sldId id="1013" r:id="rId8"/>
    <p:sldId id="968" r:id="rId9"/>
    <p:sldId id="964" r:id="rId10"/>
    <p:sldId id="965" r:id="rId11"/>
    <p:sldId id="989" r:id="rId12"/>
    <p:sldId id="966" r:id="rId13"/>
    <p:sldId id="976" r:id="rId14"/>
    <p:sldId id="992" r:id="rId15"/>
    <p:sldId id="993" r:id="rId16"/>
    <p:sldId id="969" r:id="rId17"/>
    <p:sldId id="971" r:id="rId18"/>
    <p:sldId id="970" r:id="rId19"/>
    <p:sldId id="991" r:id="rId20"/>
    <p:sldId id="975" r:id="rId21"/>
    <p:sldId id="996" r:id="rId22"/>
    <p:sldId id="978" r:id="rId23"/>
    <p:sldId id="997" r:id="rId24"/>
    <p:sldId id="1000" r:id="rId25"/>
    <p:sldId id="1001" r:id="rId26"/>
    <p:sldId id="1003" r:id="rId27"/>
    <p:sldId id="1004" r:id="rId28"/>
    <p:sldId id="1005" r:id="rId29"/>
    <p:sldId id="1006" r:id="rId30"/>
    <p:sldId id="998" r:id="rId31"/>
    <p:sldId id="999" r:id="rId32"/>
    <p:sldId id="973" r:id="rId33"/>
    <p:sldId id="980" r:id="rId34"/>
    <p:sldId id="981" r:id="rId35"/>
    <p:sldId id="1011" r:id="rId36"/>
    <p:sldId id="1012" r:id="rId37"/>
    <p:sldId id="982" r:id="rId38"/>
    <p:sldId id="983" r:id="rId39"/>
    <p:sldId id="985" r:id="rId40"/>
    <p:sldId id="986" r:id="rId41"/>
    <p:sldId id="1007" r:id="rId42"/>
    <p:sldId id="1008" r:id="rId43"/>
    <p:sldId id="987" r:id="rId44"/>
    <p:sldId id="1016" r:id="rId45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>
          <p15:clr>
            <a:srgbClr val="A4A3A4"/>
          </p15:clr>
        </p15:guide>
        <p15:guide id="2" pos="29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il Hemmingway" initials="PH" lastIdx="1" clrIdx="0">
    <p:extLst>
      <p:ext uri="{19B8F6BF-5375-455C-9EA6-DF929625EA0E}">
        <p15:presenceInfo xmlns:p15="http://schemas.microsoft.com/office/powerpoint/2012/main" userId="S-1-5-21-1716639232-2080994809-3362711836-2862" providerId="AD"/>
      </p:ext>
    </p:extLst>
  </p:cmAuthor>
  <p:cmAuthor id="2" name="Roche, Siobhan" initials="RS" lastIdx="9" clrIdx="1">
    <p:extLst>
      <p:ext uri="{19B8F6BF-5375-455C-9EA6-DF929625EA0E}">
        <p15:presenceInfo xmlns:p15="http://schemas.microsoft.com/office/powerpoint/2012/main" userId="S-1-5-21-1716639232-2080994809-3362711836-16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ABA4"/>
    <a:srgbClr val="F57D23"/>
    <a:srgbClr val="ECF2FA"/>
    <a:srgbClr val="E9FDFD"/>
    <a:srgbClr val="EAEAEA"/>
    <a:srgbClr val="C9E4FF"/>
    <a:srgbClr val="FFFFDD"/>
    <a:srgbClr val="E0F4F4"/>
    <a:srgbClr val="DDDDDD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83070" autoAdjust="0"/>
  </p:normalViewPr>
  <p:slideViewPr>
    <p:cSldViewPr>
      <p:cViewPr varScale="1">
        <p:scale>
          <a:sx n="116" d="100"/>
          <a:sy n="116" d="100"/>
        </p:scale>
        <p:origin x="1386" y="108"/>
      </p:cViewPr>
      <p:guideLst>
        <p:guide orient="horz" pos="754"/>
        <p:guide pos="295"/>
      </p:guideLst>
    </p:cSldViewPr>
  </p:slideViewPr>
  <p:outlineViewPr>
    <p:cViewPr>
      <p:scale>
        <a:sx n="33" d="100"/>
        <a:sy n="33" d="100"/>
      </p:scale>
      <p:origin x="0" y="181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1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commentAuthors" Target="commentAuthors.xml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l">
              <a:defRPr sz="12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r">
              <a:defRPr sz="1200"/>
            </a:lvl1pPr>
          </a:lstStyle>
          <a:p>
            <a:pPr>
              <a:defRPr/>
            </a:pPr>
            <a:fld id="{812EFACF-8885-4BD4-880C-23DCA66C3220}" type="datetimeFigureOut">
              <a:rPr lang="en-IE"/>
              <a:pPr>
                <a:defRPr/>
              </a:pPr>
              <a:t>28/01/2016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r">
              <a:defRPr sz="1200"/>
            </a:lvl1pPr>
          </a:lstStyle>
          <a:p>
            <a:pPr>
              <a:defRPr/>
            </a:pPr>
            <a:fld id="{45CDACFB-3765-4FCB-93AA-716B6F54BC73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56779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8" tIns="45708" rIns="91418" bIns="4570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8" tIns="45708" rIns="91418" bIns="4570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8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8" tIns="45708" rIns="91418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8" tIns="45708" rIns="91418" bIns="4570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8" tIns="45708" rIns="91418" bIns="4570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8AE77D2-FA05-44AA-AFFD-F64E30B455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64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Note that we</a:t>
            </a:r>
            <a:r>
              <a:rPr lang="en-GB" baseline="0" dirty="0" smtClean="0"/>
              <a:t> will run identical webinar next Friday at 2pm</a:t>
            </a:r>
          </a:p>
          <a:p>
            <a:endParaRPr lang="en-GB" baseline="0" smtClean="0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8EB23A-76DA-476F-A0E3-605ACC625CE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4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19159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5285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0089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3072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65871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9119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28517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9108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4990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4102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33024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58610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77534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69113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693459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510832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51013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84141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>
                <a:solidFill>
                  <a:srgbClr val="000000"/>
                </a:solidFill>
              </a:rPr>
              <a:pPr/>
              <a:t>21</a:t>
            </a:fld>
            <a:endParaRPr lang="en-I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7344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>
                <a:solidFill>
                  <a:srgbClr val="000000"/>
                </a:solidFill>
              </a:rPr>
              <a:pPr/>
              <a:t>22</a:t>
            </a:fld>
            <a:endParaRPr lang="en-I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3332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>
                <a:solidFill>
                  <a:srgbClr val="000000"/>
                </a:solidFill>
              </a:rPr>
              <a:pPr/>
              <a:t>23</a:t>
            </a:fld>
            <a:endParaRPr lang="en-I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7260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>
                <a:solidFill>
                  <a:srgbClr val="000000"/>
                </a:solidFill>
              </a:rPr>
              <a:pPr/>
              <a:t>24</a:t>
            </a:fld>
            <a:endParaRPr lang="en-I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7929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>
                <a:solidFill>
                  <a:srgbClr val="000000"/>
                </a:solidFill>
              </a:rPr>
              <a:pPr/>
              <a:t>25</a:t>
            </a:fld>
            <a:endParaRPr lang="en-I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6005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>
                <a:solidFill>
                  <a:srgbClr val="000000"/>
                </a:solidFill>
              </a:rPr>
              <a:pPr/>
              <a:t>26</a:t>
            </a:fld>
            <a:endParaRPr lang="en-I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0023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>
                <a:solidFill>
                  <a:srgbClr val="000000"/>
                </a:solidFill>
              </a:rPr>
              <a:pPr/>
              <a:t>27</a:t>
            </a:fld>
            <a:endParaRPr lang="en-I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7553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>
                <a:solidFill>
                  <a:srgbClr val="000000"/>
                </a:solidFill>
              </a:rPr>
              <a:pPr/>
              <a:t>28</a:t>
            </a:fld>
            <a:endParaRPr lang="en-I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809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>
                <a:solidFill>
                  <a:srgbClr val="000000"/>
                </a:solidFill>
              </a:rPr>
              <a:pPr/>
              <a:t>29</a:t>
            </a:fld>
            <a:endParaRPr lang="en-I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7916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30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440660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31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292444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32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057274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33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509267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34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630401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35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27320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36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02468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37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02340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38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95338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39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10938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40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446766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41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75804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would first like to present the</a:t>
            </a:r>
            <a:r>
              <a:rPr lang="en-GB" baseline="0" dirty="0" smtClean="0"/>
              <a:t> SFI team involved in managing the Research Centres programme.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Pre-award who will be running the call for proposals……….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Post-award, who manage oversight and evaluation of centres once funded…..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561BC-035F-45D9-955A-3D4EA285A0D1}" type="slidenum">
              <a:rPr lang="en-IE" smtClean="0"/>
              <a:t>42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21280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0323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5807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172200"/>
            <a:ext cx="1828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172200"/>
            <a:ext cx="3200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13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33600"/>
            <a:ext cx="3581400" cy="3276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2133600"/>
            <a:ext cx="3581400" cy="3276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0279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172200"/>
            <a:ext cx="1828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8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172200"/>
            <a:ext cx="3200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7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172200"/>
            <a:ext cx="1828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172200"/>
            <a:ext cx="3200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80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172200"/>
            <a:ext cx="1828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3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172200"/>
            <a:ext cx="3200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5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172200"/>
            <a:ext cx="1828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172200"/>
            <a:ext cx="3200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33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172200"/>
            <a:ext cx="1828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172200"/>
            <a:ext cx="3200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37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172200"/>
            <a:ext cx="1828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172200"/>
            <a:ext cx="3200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31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2200" y="762000"/>
            <a:ext cx="1828800" cy="464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0"/>
            <a:ext cx="5334000" cy="464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172200"/>
            <a:ext cx="1828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172200"/>
            <a:ext cx="3200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34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5943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133600"/>
            <a:ext cx="3581400" cy="3276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419600" y="2133600"/>
            <a:ext cx="3581400" cy="3276600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172200"/>
            <a:ext cx="1828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948488" y="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23B81-E11A-4AB8-96E6-E45CF78EB4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7501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D55B5-9378-423E-900C-5011A3C2FF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82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6341B-2E28-4C0F-B2D6-B104A83846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6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09C3E-58F2-4614-AFD2-3F94E6562B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81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DA94C-C6F2-419B-9257-48AAAE8E03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085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2296A-01AD-493D-8694-D7F1C26B8E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04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6A595-303E-4547-8ADE-D71FFA9778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65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206F3-A35F-4A30-AE0D-738F6EA7A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7078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9ED2B-3F48-410D-9375-63B49B4C93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9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15CF7-8021-4D30-955E-BF8CAED53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67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EA810-610B-4E87-AD67-AA9A19309F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452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04F07-C7E3-46EF-815E-562F1B738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81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C008-AFA0-45BC-9966-3AD2265CC4D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28/01/2016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24E2-F201-4A54-AAE7-55A373F1DDE5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365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132E7D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C008-AFA0-45BC-9966-3AD2265CC4D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28/01/2016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24E2-F201-4A54-AAE7-55A373F1DDE5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8509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3490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3490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C008-AFA0-45BC-9966-3AD2265CC4D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28/01/2016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24E2-F201-4A54-AAE7-55A373F1DDE5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0850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7744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7744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C008-AFA0-45BC-9966-3AD2265CC4D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28/01/2016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24E2-F201-4A54-AAE7-55A373F1DDE5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3812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C008-AFA0-45BC-9966-3AD2265CC4D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28/01/2016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24E2-F201-4A54-AAE7-55A373F1DDE5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3932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C008-AFA0-45BC-9966-3AD2265CC4D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28/01/2016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24E2-F201-4A54-AAE7-55A373F1DDE5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9541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6762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5141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C008-AFA0-45BC-9966-3AD2265CC4D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28/01/2016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24E2-F201-4A54-AAE7-55A373F1DDE5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8156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8194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C008-AFA0-45BC-9966-3AD2265CC4D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28/01/2016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24E2-F201-4A54-AAE7-55A373F1DDE5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046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C008-AFA0-45BC-9966-3AD2265CC4D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28/01/2016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24E2-F201-4A54-AAE7-55A373F1DDE5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9392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52120" y="274639"/>
            <a:ext cx="1656184" cy="567464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4978896" cy="567464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C008-AFA0-45BC-9966-3AD2265CC4D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28/01/2016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D24E2-F201-4A54-AAE7-55A373F1DDE5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466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0"/>
            <a:ext cx="5943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73152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pic>
        <p:nvPicPr>
          <p:cNvPr id="5" name="Picture 4" descr="SFI_logo_masterRGB.jp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60648"/>
            <a:ext cx="1730488" cy="996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757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DB7BB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DB7BB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DB7BB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DB7BB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DB7BB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DB7BB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DB7BB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DB7BB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DB7BB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027591"/>
        </a:buClr>
        <a:buFont typeface="Times" pitchFamily="18" charset="0"/>
        <a:buChar char="•"/>
        <a:defRPr sz="2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ct val="40000"/>
        </a:spcBef>
        <a:spcAft>
          <a:spcPct val="0"/>
        </a:spcAft>
        <a:buClr>
          <a:srgbClr val="7D8CAB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pitchFamily="18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pitchFamily="18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pitchFamily="18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pitchFamily="18" charset="0"/>
        <a:buChar char="•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pitchFamily="18" charset="0"/>
        <a:buChar char="•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pitchFamily="18" charset="0"/>
        <a:buChar char="•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pitchFamily="18" charset="0"/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6285"/>
            <a:ext cx="21336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n-US"/>
              <a:t> 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6285"/>
            <a:ext cx="28956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6285"/>
            <a:ext cx="21336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5BFA47B-0322-4680-9777-D722D8A29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57200" y="274638"/>
            <a:ext cx="57709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57200" y="1600201"/>
            <a:ext cx="8229600" cy="4277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457200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C0FC008-AFA0-45BC-9966-3AD2265CC4D2}" type="datetimeFigureOut">
              <a:rPr lang="en-IE" smtClean="0">
                <a:solidFill>
                  <a:prstClr val="black">
                    <a:tint val="75000"/>
                  </a:prstClr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28/01/2016</a:t>
            </a:fld>
            <a:endParaRPr lang="en-I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3124200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I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7020272" y="6309320"/>
            <a:ext cx="1341512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F1D24E2-F201-4A54-AAE7-55A373F1DDE5}" type="slidenum">
              <a:rPr lang="en-IE" smtClean="0">
                <a:solidFill>
                  <a:prstClr val="black">
                    <a:tint val="75000"/>
                  </a:prstClr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I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544235" y="67384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 descr="SFI_logo_masterRGB.jp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60648"/>
            <a:ext cx="1730488" cy="9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14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24ABA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://www.sfi.ie/investments-achievements/sfi-research-centres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Centres@sfi.ie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fi.ie/funding/grant-policies/intellectual-property-management-guidelines.html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fi.ie/funding/grant-policies/grant-policies-sfi-research-centres.html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mailto:Centres@sfi.ie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fi_PPT_Templates_V1A_Sue3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" t="28351"/>
          <a:stretch/>
        </p:blipFill>
        <p:spPr>
          <a:xfrm>
            <a:off x="0" y="1971693"/>
            <a:ext cx="9144000" cy="4913691"/>
          </a:xfrm>
          <a:prstGeom prst="rect">
            <a:avLst/>
          </a:prstGeom>
        </p:spPr>
      </p:pic>
      <p:sp>
        <p:nvSpPr>
          <p:cNvPr id="6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457200" y="6309320"/>
            <a:ext cx="2133600" cy="365125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027591"/>
              </a:buClr>
              <a:buFont typeface="Times" pitchFamily="18" charset="0"/>
              <a:buChar char="•"/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lnSpc>
                <a:spcPct val="120000"/>
              </a:lnSpc>
              <a:spcBef>
                <a:spcPct val="40000"/>
              </a:spcBef>
              <a:buClr>
                <a:srgbClr val="7D8CAB"/>
              </a:buClr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Font typeface="Times" pitchFamily="18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Font typeface="Times" pitchFamily="18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lnSpc>
                <a:spcPct val="120000"/>
              </a:lnSpc>
              <a:spcBef>
                <a:spcPct val="20000"/>
              </a:spcBef>
              <a:buFont typeface="Times" pitchFamily="18" charset="0"/>
              <a:buChar char="•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400" b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60" y="2132856"/>
            <a:ext cx="813690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alibri"/>
                <a:cs typeface="Calibri"/>
              </a:rPr>
              <a:t>Research Centres 2016 Call </a:t>
            </a:r>
            <a:r>
              <a:rPr lang="en-US" sz="3200" b="1" smtClean="0">
                <a:solidFill>
                  <a:schemeClr val="bg1"/>
                </a:solidFill>
                <a:latin typeface="Calibri"/>
                <a:cs typeface="Calibri"/>
              </a:rPr>
              <a:t>– </a:t>
            </a:r>
            <a:r>
              <a:rPr lang="en-US" sz="3200" b="1" smtClean="0">
                <a:solidFill>
                  <a:schemeClr val="bg1"/>
                </a:solidFill>
                <a:latin typeface="Calibri"/>
                <a:cs typeface="Calibri"/>
              </a:rPr>
              <a:t>Webinar</a:t>
            </a:r>
            <a:endParaRPr lang="en-US" sz="3200" b="1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alibri"/>
                <a:cs typeface="Calibri"/>
              </a:rPr>
              <a:t>January 2016</a:t>
            </a:r>
          </a:p>
          <a:p>
            <a:pPr algn="ctr"/>
            <a:endParaRPr lang="en-US" sz="2000" b="1" i="1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algn="ctr"/>
            <a:r>
              <a:rPr lang="en-US" sz="2000" b="1" i="1" dirty="0" smtClean="0">
                <a:solidFill>
                  <a:schemeClr val="bg1"/>
                </a:solidFill>
                <a:latin typeface="Calibri"/>
                <a:cs typeface="Calibri"/>
              </a:rPr>
              <a:t>Abstract Deadline: 04/03/16, 1pm</a:t>
            </a:r>
          </a:p>
          <a:p>
            <a:pPr algn="ctr"/>
            <a:r>
              <a:rPr lang="en-US" sz="2000" b="1" i="1" dirty="0" smtClean="0">
                <a:solidFill>
                  <a:schemeClr val="bg1"/>
                </a:solidFill>
                <a:latin typeface="Calibri"/>
                <a:cs typeface="Calibri"/>
              </a:rPr>
              <a:t>Pre-Proposal Deadline:  28/04/16, 1pm</a:t>
            </a:r>
            <a:endParaRPr lang="en-US" sz="2000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968946"/>
            <a:ext cx="8816295" cy="2340374"/>
          </a:xfrm>
          <a:prstGeom prst="rect">
            <a:avLst/>
          </a:prstGeom>
          <a:ln>
            <a:noFill/>
          </a:ln>
        </p:spPr>
      </p:pic>
      <p:sp>
        <p:nvSpPr>
          <p:cNvPr id="10" name="Isosceles Triangle 9"/>
          <p:cNvSpPr/>
          <p:nvPr/>
        </p:nvSpPr>
        <p:spPr>
          <a:xfrm>
            <a:off x="8316416" y="6093296"/>
            <a:ext cx="360040" cy="21602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FI_logo_masterRGB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980" y="260648"/>
            <a:ext cx="2234484" cy="128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4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GB" dirty="0" smtClean="0">
              <a:latin typeface="Times New Roman" pitchFamily="18" charset="0"/>
            </a:endParaRPr>
          </a:p>
          <a:p>
            <a:endParaRPr lang="en-GB" dirty="0" smtClean="0">
              <a:latin typeface="Times New Roman" pitchFamily="18" charset="0"/>
            </a:endParaRPr>
          </a:p>
        </p:txBody>
      </p:sp>
      <p:grpSp>
        <p:nvGrpSpPr>
          <p:cNvPr id="455685" name="Group 5"/>
          <p:cNvGrpSpPr>
            <a:grpSpLocks/>
          </p:cNvGrpSpPr>
          <p:nvPr/>
        </p:nvGrpSpPr>
        <p:grpSpPr bwMode="auto">
          <a:xfrm>
            <a:off x="5003800" y="1412875"/>
            <a:ext cx="3887788" cy="5256213"/>
            <a:chOff x="1927" y="1026"/>
            <a:chExt cx="1950" cy="2631"/>
          </a:xfrm>
        </p:grpSpPr>
        <p:pic>
          <p:nvPicPr>
            <p:cNvPr id="28680" name="Picture 6" descr="image0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64" t="6879" r="27280" b="36024"/>
            <a:stretch>
              <a:fillRect/>
            </a:stretch>
          </p:blipFill>
          <p:spPr bwMode="auto">
            <a:xfrm>
              <a:off x="2018" y="1026"/>
              <a:ext cx="1859" cy="2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1" name="Rectangle 7"/>
            <p:cNvSpPr>
              <a:spLocks noChangeArrowheads="1"/>
            </p:cNvSpPr>
            <p:nvPr/>
          </p:nvSpPr>
          <p:spPr bwMode="auto">
            <a:xfrm>
              <a:off x="1927" y="2387"/>
              <a:ext cx="318" cy="1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E"/>
            </a:p>
          </p:txBody>
        </p:sp>
      </p:grpSp>
      <p:sp>
        <p:nvSpPr>
          <p:cNvPr id="455688" name="Oval 8"/>
          <p:cNvSpPr>
            <a:spLocks noChangeArrowheads="1"/>
          </p:cNvSpPr>
          <p:nvPr/>
        </p:nvSpPr>
        <p:spPr bwMode="auto">
          <a:xfrm>
            <a:off x="5292725" y="4581525"/>
            <a:ext cx="3851275" cy="863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E"/>
          </a:p>
        </p:txBody>
      </p:sp>
      <p:sp>
        <p:nvSpPr>
          <p:cNvPr id="9" name="Title 2"/>
          <p:cNvSpPr txBox="1">
            <a:spLocks/>
          </p:cNvSpPr>
          <p:nvPr/>
        </p:nvSpPr>
        <p:spPr bwMode="auto">
          <a:xfrm>
            <a:off x="457200" y="332656"/>
            <a:ext cx="577098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B7BB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B7BB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B7BB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B7BB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B7BB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B7BB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B7BB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B7BB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B7BB"/>
                </a:solidFill>
                <a:latin typeface="Arial" charset="0"/>
              </a:defRPr>
            </a:lvl9pPr>
          </a:lstStyle>
          <a:p>
            <a:r>
              <a:rPr lang="en-GB" altLang="en-US" kern="0" dirty="0" smtClean="0">
                <a:solidFill>
                  <a:srgbClr val="24ABA4"/>
                </a:solidFill>
                <a:latin typeface="Calibri" panose="020F0502020204030204" pitchFamily="34" charset="0"/>
              </a:rPr>
              <a:t>Webinar Instructions</a:t>
            </a:r>
            <a:endParaRPr lang="en-GB" altLang="en-US" kern="0" dirty="0">
              <a:solidFill>
                <a:srgbClr val="24ABA4"/>
              </a:solidFill>
              <a:latin typeface="Calibri" panose="020F0502020204030204" pitchFamily="34" charset="0"/>
              <a:cs typeface="Arial Black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28182" y="1419589"/>
            <a:ext cx="4475618" cy="5249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This </a:t>
            </a:r>
            <a:r>
              <a:rPr lang="en-IE" sz="2000" b="1" dirty="0">
                <a:solidFill>
                  <a:srgbClr val="000000"/>
                </a:solidFill>
                <a:latin typeface="Calibri"/>
              </a:rPr>
              <a:t>webinar consists of a short PowerPoint presentation with voiceover (1-way!)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>
              <a:solidFill>
                <a:srgbClr val="000000"/>
              </a:solidFill>
              <a:latin typeface="Calibri"/>
            </a:endParaRP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Calibri"/>
              </a:rPr>
              <a:t>We’ll walk you through the presentation and answer questions at the end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>
              <a:solidFill>
                <a:srgbClr val="000000"/>
              </a:solidFill>
              <a:latin typeface="Calibri"/>
            </a:endParaRP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Calibri"/>
              </a:rPr>
              <a:t>Submit questions by text on the GoToMeeting control panel – be concise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>
              <a:solidFill>
                <a:srgbClr val="000000"/>
              </a:solidFill>
              <a:latin typeface="Calibri"/>
            </a:endParaRP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Calibri"/>
              </a:rPr>
              <a:t>We will post link to recording of webinar on www.sfi.ie shortly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 smtClean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12427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Presentation Overview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3864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Background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Main Changes to 2016 Call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Definitions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Expectations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Centre Structure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Industry Partners &amp; Funding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Eligibility Criteria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Application Steps &amp; Review Criteria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Post-Award Reporting &amp; Monitoring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Other SFI Industry Collaborative Programmes</a:t>
            </a:r>
          </a:p>
        </p:txBody>
      </p:sp>
    </p:spTree>
    <p:extLst>
      <p:ext uri="{BB962C8B-B14F-4D97-AF65-F5344CB8AC3E}">
        <p14:creationId xmlns:p14="http://schemas.microsoft.com/office/powerpoint/2010/main" val="260107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Centres Programme Background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8064698" cy="409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Agenda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2020: develop a set of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Research Centres which: </a:t>
            </a:r>
          </a:p>
          <a:p>
            <a:pPr marL="700087" lvl="1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are recognised internationally;</a:t>
            </a:r>
          </a:p>
          <a:p>
            <a:pPr marL="700087" lvl="1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attract international research talent and capital; and </a:t>
            </a:r>
          </a:p>
          <a:p>
            <a:pPr marL="700087" lvl="1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attract, anchor and spin out related companies in Ireland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 smtClean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First launched in 2012 as an evolution of the previous CSET and SRC programmes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Programme aims to consolidate research activities across HEIs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Create a critical mass of internationally leading researchers in strategic areas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944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Centres Programme Background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4464298" cy="4326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2012 Call: 7 Research Centres funded 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2013 Call: 5 Research Centres funded 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€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350m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from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SFI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over 6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years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€190m co-investment by over 250 industry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partners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Funded consortia are typically made up of many (or all) of the leading researchers in the country in a particular discipline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2080" y="1556792"/>
            <a:ext cx="3672408" cy="3888432"/>
          </a:xfrm>
          <a:prstGeom prst="rect">
            <a:avLst/>
          </a:prstGeom>
        </p:spPr>
      </p:pic>
      <p:sp>
        <p:nvSpPr>
          <p:cNvPr id="3" name="Rectangle 2">
            <a:hlinkClick r:id="rId4"/>
          </p:cNvPr>
          <p:cNvSpPr/>
          <p:nvPr/>
        </p:nvSpPr>
        <p:spPr>
          <a:xfrm>
            <a:off x="1403648" y="6024546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800" dirty="0">
                <a:latin typeface="+mn-lt"/>
                <a:hlinkClick r:id="rId4"/>
              </a:rPr>
              <a:t>http://www.sfi.ie/investments-achievements/sfi-research-centres/</a:t>
            </a:r>
            <a:endParaRPr lang="en-IE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458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Main Changes to 2016 Call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508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Non thematic call -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open to all areas of SFI’s legal remit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 (previously thematic)*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No limit on </a:t>
            </a: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number of Co-PI’s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 (2013: limit of 9)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No restriction on max </a:t>
            </a: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platform activities budget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 (2013: max 30%)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Applicants encouraged to attract contributions from ‘</a:t>
            </a: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other non-exchequer sources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’ (see later)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Changes to submission documentation</a:t>
            </a:r>
          </a:p>
          <a:p>
            <a:pPr marL="700087" lvl="1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Changes in section lengths</a:t>
            </a:r>
          </a:p>
          <a:p>
            <a:pPr marL="700087" lvl="1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FI’s &amp; collaborators not required to submit CV’s</a:t>
            </a:r>
          </a:p>
          <a:p>
            <a:pPr marL="700087" lvl="1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Requesting a plan for how RC will transition to sustainability</a:t>
            </a:r>
          </a:p>
          <a:p>
            <a:pPr marL="700087" lvl="1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Requesting </a:t>
            </a:r>
            <a:r>
              <a:rPr lang="en-IE" sz="2000" dirty="0">
                <a:solidFill>
                  <a:srgbClr val="000000"/>
                </a:solidFill>
                <a:latin typeface="+mn-lt"/>
              </a:rPr>
              <a:t>additional details of EPE plans</a:t>
            </a:r>
          </a:p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tabLst/>
              <a:defRPr/>
            </a:pPr>
            <a:endParaRPr lang="en-IE" sz="500" b="1" dirty="0" smtClean="0">
              <a:solidFill>
                <a:srgbClr val="000000"/>
              </a:solidFill>
              <a:latin typeface="+mn-lt"/>
            </a:endParaRPr>
          </a:p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* Proposals must be clearly distinct from current Research Centres. Those in similar areas should be submitted to the Spokes Programme</a:t>
            </a:r>
          </a:p>
        </p:txBody>
      </p:sp>
    </p:spTree>
    <p:extLst>
      <p:ext uri="{BB962C8B-B14F-4D97-AF65-F5344CB8AC3E}">
        <p14:creationId xmlns:p14="http://schemas.microsoft.com/office/powerpoint/2010/main" val="371270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Centres Programme Objectives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78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Achieve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, maintain and enhance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research excellence and leadership</a:t>
            </a:r>
            <a:endParaRPr lang="en-IE" sz="2000" b="1" u="sng" dirty="0" smtClean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Deliver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significant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economic and societal impact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 </a:t>
            </a:r>
            <a:endParaRPr lang="en-IE" sz="2000" b="1" dirty="0" smtClean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Increase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the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level of industrial and commercial investment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 in R&amp;D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activities with existing Ireland-based companies, and help to attract FDI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Spin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out new, high-technology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start-up </a:t>
            </a: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companies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Transfer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technology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, through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licences to companies based in Ireland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Transfer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knowledge, expertise </a:t>
            </a: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&amp;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know-how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 to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companies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based in Ireland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Undertake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joint research projects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 with industry</a:t>
            </a:r>
            <a:endParaRPr lang="en-IE" sz="2000" b="1" dirty="0" smtClean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027591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Inspire, educate &amp; train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 future/current STEM students/researchers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027591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Attract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additional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non-Exchequer </a:t>
            </a: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funding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027591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Engage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the general public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and equip them to understand and debate STEM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069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Important Definitions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723504"/>
              </p:ext>
            </p:extLst>
          </p:nvPr>
        </p:nvGraphicFramePr>
        <p:xfrm>
          <a:off x="395536" y="1484784"/>
          <a:ext cx="8147248" cy="40843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26689"/>
                <a:gridCol w="6320559"/>
              </a:tblGrid>
              <a:tr h="370840">
                <a:tc>
                  <a:txBody>
                    <a:bodyPr/>
                    <a:lstStyle/>
                    <a:p>
                      <a:pPr marL="8890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Lead Applicant</a:t>
                      </a:r>
                      <a:endParaRPr lang="en-IE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Defined as Scientific &amp; Technical Lead</a:t>
                      </a:r>
                    </a:p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Nominated as Research Centre Director</a:t>
                      </a:r>
                    </a:p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 hold primary responsibility for the award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8890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Co-Applicant</a:t>
                      </a:r>
                      <a:endParaRPr lang="en-IE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Well-defined, critical &amp; continuing role</a:t>
                      </a:r>
                    </a:p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Expected to lead one or more targeted project(s)</a:t>
                      </a:r>
                      <a:endParaRPr kumimoji="0" lang="en-IE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Note: Receives </a:t>
                      </a:r>
                      <a:r>
                        <a:rPr kumimoji="0" lang="en-IE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equal evaluation to Lead Applicant</a:t>
                      </a:r>
                      <a:endParaRPr kumimoji="0" lang="en-IE" sz="2000" b="1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8890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Funded Investigator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Member of academic staff undertaking a management role in a research project in the RC</a:t>
                      </a:r>
                      <a:endParaRPr kumimoji="0" lang="en-IE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Should have budgetary responsibility for a project</a:t>
                      </a:r>
                    </a:p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 designation should be a reflection of the level of input of an individual to the research programme</a:t>
                      </a:r>
                      <a:endParaRPr kumimoji="0" lang="en-IE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25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Important Definitions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265515"/>
              </p:ext>
            </p:extLst>
          </p:nvPr>
        </p:nvGraphicFramePr>
        <p:xfrm>
          <a:off x="395536" y="1484784"/>
          <a:ext cx="8219256" cy="49377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10544"/>
                <a:gridCol w="6408712"/>
              </a:tblGrid>
              <a:tr h="370840">
                <a:tc>
                  <a:txBody>
                    <a:bodyPr/>
                    <a:lstStyle/>
                    <a:p>
                      <a:pPr marL="8890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 Collaborator</a:t>
                      </a:r>
                      <a:endParaRPr lang="en-IE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Academic staff member (based in Ireland or abroad) or member of relevant non-academic institution (e.g. Govt. Dept.)</a:t>
                      </a:r>
                    </a:p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Provide a focussed contribution to specific task(s)</a:t>
                      </a:r>
                    </a:p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not act as primary supervisor of team members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8890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Industry Partner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Company making a financial contribution to the Centre </a:t>
                      </a:r>
                      <a:r>
                        <a:rPr kumimoji="0" lang="en-IE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 well as</a:t>
                      </a: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 intellectual contribution to the research programme</a:t>
                      </a:r>
                      <a:endParaRPr lang="en-IE" sz="20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8890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Industry Collaborator</a:t>
                      </a:r>
                      <a:endParaRPr lang="en-IE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Lead contact(s) from an industry partner making cash or in-kind contributions</a:t>
                      </a:r>
                    </a:p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IE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eligible to receive funding</a:t>
                      </a:r>
                      <a:endParaRPr lang="en-IE" sz="20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8890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E" sz="2000" b="1" dirty="0" smtClean="0"/>
                        <a:t>Centre Budget</a:t>
                      </a:r>
                      <a:endParaRPr lang="en-IE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sz="2000" b="1" dirty="0" smtClean="0"/>
                        <a:t>3 components: SFI cash contribution; Industry cash</a:t>
                      </a:r>
                      <a:r>
                        <a:rPr lang="en-IE" sz="2000" b="1" baseline="0" dirty="0" smtClean="0"/>
                        <a:t> contribution; and Industry in-kind contribution</a:t>
                      </a:r>
                    </a:p>
                    <a:p>
                      <a:pPr marL="285750" marR="0" lvl="0" indent="-1968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24ABA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sz="2000" b="1" baseline="0" dirty="0" smtClean="0"/>
                        <a:t>Direct costs only (i.e. overheads not factored in)</a:t>
                      </a:r>
                      <a:endParaRPr lang="en-IE" sz="20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294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Centre Expectations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91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Have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an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‘</a:t>
            </a: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edge’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over competing research activities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 world-wide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– unique features, potential to be world leading in its domain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Clear demonstration of </a:t>
            </a: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‘added value’ of being funded as a Centre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 rather than as individual awards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Lead Applicant with record of internationally recognised research achievement and demonstrated ability to lead major academic-industry partnership initiatives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Carry out a </a:t>
            </a: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unifying research programme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 in areas covered by the remit of the proposed programme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Achieve the </a:t>
            </a: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strategic goals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 shared by the host and partnering institutions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Stimulate public understanding, interest &amp; engagement in STEM</a:t>
            </a:r>
          </a:p>
          <a:p>
            <a:pPr marL="285750" indent="-285750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dirty="0">
              <a:solidFill>
                <a:srgbClr val="000000"/>
              </a:solidFill>
              <a:latin typeface="+mn-lt"/>
            </a:endParaRPr>
          </a:p>
          <a:p>
            <a:pPr marL="0" indent="0" algn="r" defTabSz="914400">
              <a:spcBef>
                <a:spcPts val="0"/>
              </a:spcBef>
              <a:spcAft>
                <a:spcPct val="25000"/>
              </a:spcAft>
              <a:buClr>
                <a:srgbClr val="24ABA4"/>
              </a:buClr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See Section 4 of the Call Document for further details</a:t>
            </a:r>
            <a:endParaRPr lang="en-IE" sz="18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820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Research Centre Size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247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SFI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expects to fund a range of Centre sizes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We want to fund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Centres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that have ambition and growth potential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Small and </a:t>
            </a: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excellent is </a:t>
            </a:r>
            <a:r>
              <a:rPr lang="en-IE" sz="2000" b="1" u="sng" dirty="0">
                <a:solidFill>
                  <a:srgbClr val="000000"/>
                </a:solidFill>
                <a:latin typeface="+mn-lt"/>
              </a:rPr>
              <a:t>better than large and mediocre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 smtClean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It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may be more appropriate to be a spoke in a larger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centre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838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Research Centre Structure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251520" y="1124744"/>
            <a:ext cx="4824338" cy="42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Based on Hub &amp; Spoke Model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1412776"/>
            <a:ext cx="5402126" cy="500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6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707904" y="1412776"/>
            <a:ext cx="5402126" cy="5009143"/>
            <a:chOff x="3707904" y="1412776"/>
            <a:chExt cx="5402126" cy="500914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07904" y="1412776"/>
              <a:ext cx="5402126" cy="5009143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3707904" y="2780928"/>
              <a:ext cx="2160240" cy="3640991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Research Centre Structure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251520" y="1124744"/>
            <a:ext cx="4824338" cy="5511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Based on Hub &amp; Spoke Model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The Hub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 consists of: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Operations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: management, administration, business development, marketing &amp; communications, EPE &amp; IT technical support staff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Platform research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: core/platform research activities or technologies which are deemed necessary/ valuable to the RC mission and are common across a number of TPs or which underpin the development of future TPs</a:t>
            </a:r>
          </a:p>
        </p:txBody>
      </p:sp>
    </p:spTree>
    <p:extLst>
      <p:ext uri="{BB962C8B-B14F-4D97-AF65-F5344CB8AC3E}">
        <p14:creationId xmlns:p14="http://schemas.microsoft.com/office/powerpoint/2010/main" val="153326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707904" y="1412776"/>
            <a:ext cx="5402126" cy="5009143"/>
            <a:chOff x="3707904" y="1412776"/>
            <a:chExt cx="5402126" cy="500914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07904" y="1412776"/>
              <a:ext cx="5402126" cy="5009143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707904" y="2780928"/>
              <a:ext cx="2160240" cy="3640991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Research Centre Structure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251520" y="1124744"/>
            <a:ext cx="4536504" cy="366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Based on Hub &amp; Spoke Model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Spokes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 consist of thematically related targeted projects (TPs)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 spoke can have one or multiple TPs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Each TP must have at least one Industry Partner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500" b="1" dirty="0">
              <a:solidFill>
                <a:srgbClr val="000000"/>
              </a:solidFill>
              <a:latin typeface="+mn-lt"/>
            </a:endParaRP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Spokes can be added to Research Centres using the Spokes Programme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882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Industry Partners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049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Each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targeted project must involve at least 1 industry partner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Expectation of mix of large and small companies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Industry partners should provide both a financial contribution </a:t>
            </a: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and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 an intellectual input into the research programme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Non-Irish based companies can participate but direct benefit to Ireland must be clearly demonstrated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Commercial semi-state bodies are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eligible as industry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partners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Government agencies, charities or other not-for-profit entities not eligible as industry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partners (but could be collaborators)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15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Funding Available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35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SFI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contribution max 70%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€1-5M per annum (direct costs) over duration of six years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Can 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exceed upper </a:t>
            </a:r>
            <a:r>
              <a:rPr lang="en-IE" sz="2000" dirty="0">
                <a:solidFill>
                  <a:srgbClr val="000000"/>
                </a:solidFill>
                <a:latin typeface="+mn-lt"/>
              </a:rPr>
              <a:t>limit subject to matched 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funding</a:t>
            </a:r>
            <a:endParaRPr lang="en-IE" sz="2000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Min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10% industry cash*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Min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30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% total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industry contribution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(cash + in-kind)*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Must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maintain min. 30% cost-share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over the lifetime of the RC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tabLst/>
              <a:defRPr/>
            </a:pPr>
            <a:endParaRPr lang="en-IE" sz="2000" b="1" dirty="0" smtClean="0">
              <a:solidFill>
                <a:srgbClr val="000000"/>
              </a:solidFill>
              <a:latin typeface="+mn-lt"/>
            </a:endParaRPr>
          </a:p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*Note: Funding from ‘other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non-exchequer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sources’ does not count towards the minimum industry cost share requirements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857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Funding from ‘</a:t>
            </a:r>
            <a:r>
              <a:rPr lang="en-GB" altLang="en-US" sz="2800" b="1" dirty="0"/>
              <a:t>o</a:t>
            </a:r>
            <a:r>
              <a:rPr lang="en-GB" altLang="en-US" sz="2800" b="1" dirty="0" smtClean="0"/>
              <a:t>ther non-exchequer </a:t>
            </a:r>
            <a:r>
              <a:rPr lang="en-GB" altLang="en-US" sz="2800" b="1" dirty="0"/>
              <a:t>s</a:t>
            </a:r>
            <a:r>
              <a:rPr lang="en-GB" altLang="en-US" sz="2800" b="1" dirty="0" smtClean="0"/>
              <a:t>ources’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40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Applicants encouraged to consider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the inclusion of contributions from other national and international funding agencies, philanthropic organisations or other sources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(e.g. charity, not for profit organisations)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Potential benefits: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Increased level of funding for the Centre overall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Assist in developing the sustainability of the proposed Centre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Demonstration of the importance of the proposed Centre to 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key </a:t>
            </a:r>
            <a:r>
              <a:rPr lang="en-IE" sz="2000" dirty="0">
                <a:solidFill>
                  <a:srgbClr val="000000"/>
                </a:solidFill>
                <a:latin typeface="+mn-lt"/>
              </a:rPr>
              <a:t>stakeholders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Note: Will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not count towards industry cost share, nor will it leverage additional SFI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funds</a:t>
            </a:r>
          </a:p>
        </p:txBody>
      </p:sp>
    </p:spTree>
    <p:extLst>
      <p:ext uri="{BB962C8B-B14F-4D97-AF65-F5344CB8AC3E}">
        <p14:creationId xmlns:p14="http://schemas.microsoft.com/office/powerpoint/2010/main" val="30622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High Level Eligibility Criteria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349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Applicant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Group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Consists of Lead Applicant </a:t>
            </a:r>
            <a:r>
              <a:rPr lang="en-IE" sz="2000" dirty="0">
                <a:solidFill>
                  <a:srgbClr val="000000"/>
                </a:solidFill>
                <a:latin typeface="+mn-lt"/>
              </a:rPr>
              <a:t>(Director) and 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Co-Applicants</a:t>
            </a:r>
            <a:endParaRPr lang="en-IE" sz="2000" dirty="0">
              <a:solidFill>
                <a:srgbClr val="000000"/>
              </a:solidFill>
              <a:latin typeface="+mn-lt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Min of </a:t>
            </a:r>
            <a:r>
              <a:rPr lang="en-IE" sz="2000" u="sng" dirty="0">
                <a:solidFill>
                  <a:srgbClr val="000000"/>
                </a:solidFill>
                <a:latin typeface="+mn-lt"/>
              </a:rPr>
              <a:t>10 senior author publications</a:t>
            </a:r>
            <a:r>
              <a:rPr lang="en-IE" sz="2000" dirty="0">
                <a:solidFill>
                  <a:srgbClr val="000000"/>
                </a:solidFill>
                <a:latin typeface="+mn-lt"/>
              </a:rPr>
              <a:t> each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Hold at least </a:t>
            </a:r>
            <a:r>
              <a:rPr lang="en-IE" sz="2000" u="sng" dirty="0">
                <a:solidFill>
                  <a:srgbClr val="000000"/>
                </a:solidFill>
                <a:latin typeface="+mn-lt"/>
              </a:rPr>
              <a:t>1 independent research grant </a:t>
            </a:r>
            <a:r>
              <a:rPr lang="en-IE" sz="2000" dirty="0">
                <a:solidFill>
                  <a:srgbClr val="000000"/>
                </a:solidFill>
                <a:latin typeface="+mn-lt"/>
              </a:rPr>
              <a:t>each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Secured min. </a:t>
            </a:r>
            <a:r>
              <a:rPr lang="en-IE" sz="2000" u="sng" dirty="0">
                <a:solidFill>
                  <a:srgbClr val="000000"/>
                </a:solidFill>
                <a:latin typeface="+mn-lt"/>
              </a:rPr>
              <a:t>€10m combined </a:t>
            </a:r>
            <a:r>
              <a:rPr lang="en-IE" sz="2000" dirty="0">
                <a:solidFill>
                  <a:srgbClr val="000000"/>
                </a:solidFill>
                <a:latin typeface="+mn-lt"/>
              </a:rPr>
              <a:t>research funding 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2010-2016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Lead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Applicant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can only be named on 1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application only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Co-Applicant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can be named on up to 2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168133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Research Centre Network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557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Targeted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projects that connect with an existing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RC may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be supported either through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the Spokes Programme or the Centres Programme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Note: RC proposals which are not </a:t>
            </a:r>
            <a:r>
              <a:rPr lang="en-IE" sz="2000" dirty="0">
                <a:solidFill>
                  <a:srgbClr val="000000"/>
                </a:solidFill>
                <a:latin typeface="+mn-lt"/>
              </a:rPr>
              <a:t>clearly distinct 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from existing RCs are likely to be returned without review</a:t>
            </a:r>
            <a:endParaRPr lang="en-IE" sz="2000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Applications for funding a particular spoke may not be under review for the Spokes and Centres Programmes at the same time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Currently funded Research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Centres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Lead PI /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Directors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not eligible as Lead or Co-Applicants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Co-PI’s may apply as Co-Applicants or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FIs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845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Key Weaknesses of Unsuccessful Proposals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86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Not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all members of applicant group were internationally competitive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Case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for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Centre funding not clearly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made (e.g. lack of synergy)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Ability of Centre to compete internationally questioned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Scope too 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broad (small &amp; excellent better than big &amp; mediocre!)</a:t>
            </a:r>
            <a:endParaRPr lang="en-IE" sz="2000" dirty="0">
              <a:solidFill>
                <a:srgbClr val="000000"/>
              </a:solidFill>
              <a:latin typeface="+mn-lt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Lacking in critical 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mass of excellent researchers</a:t>
            </a:r>
            <a:endParaRPr lang="en-IE" sz="2000" dirty="0">
              <a:solidFill>
                <a:srgbClr val="000000"/>
              </a:solidFill>
              <a:latin typeface="+mn-lt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Unique aspects of proposed Centre 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unclear</a:t>
            </a:r>
            <a:endParaRPr lang="en-IE" sz="2000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Failure to demonstrate strong potential for delivery of economic impact to Ireland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Poorly developed business plan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Collaborative nature of partnership with industry 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unclear</a:t>
            </a:r>
            <a:endParaRPr lang="en-IE" sz="20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845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Application Steps &amp; Review Process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501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Abstract submission (not subject to review)</a:t>
            </a:r>
          </a:p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Pre-proposal submission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Calibri"/>
              </a:rPr>
              <a:t>Review by combined scientific and impact panel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latin typeface="Calibri"/>
              </a:rPr>
              <a:t>Scientific quality and </a:t>
            </a:r>
            <a:r>
              <a:rPr lang="en-IE" sz="2000" dirty="0" smtClean="0">
                <a:latin typeface="Calibri"/>
              </a:rPr>
              <a:t>impact equally </a:t>
            </a:r>
            <a:r>
              <a:rPr lang="en-IE" sz="2000" dirty="0">
                <a:latin typeface="Calibri"/>
              </a:rPr>
              <a:t>weighted</a:t>
            </a:r>
          </a:p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Full proposal submission (invitation only)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Calibri"/>
              </a:rPr>
              <a:t>Postal review (scientific evaluation only)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Calibri"/>
              </a:rPr>
              <a:t>Applicant response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Calibri"/>
              </a:rPr>
              <a:t>Proposals demonstrating scientific excellence will progress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Calibri"/>
              </a:rPr>
              <a:t>Impact panel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evaluation, includes a presentation from applicants</a:t>
            </a:r>
            <a:endParaRPr lang="en-IE" sz="2000" dirty="0">
              <a:solidFill>
                <a:srgbClr val="000000"/>
              </a:solidFill>
              <a:latin typeface="Calibri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Calibri"/>
              </a:rPr>
              <a:t>List of fundable proposals ranked in order of priority for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funding</a:t>
            </a:r>
            <a:endParaRPr lang="en-IE" sz="200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537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Application Steps &amp; Review Process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51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Abstract submission (not subject to review)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Title of proposal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Name of Host Institution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Name of Lead Applicant (Director)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Scientific Abstract (200 words max)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dirty="0">
              <a:solidFill>
                <a:srgbClr val="000000"/>
              </a:solidFill>
              <a:latin typeface="Calibri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Template on SFI Research Centres 2016 webpage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Email to </a:t>
            </a:r>
            <a:r>
              <a:rPr lang="en-IE" sz="2000" dirty="0" smtClean="0">
                <a:solidFill>
                  <a:srgbClr val="000000"/>
                </a:solidFill>
                <a:latin typeface="Calibri"/>
                <a:hlinkClick r:id="rId3"/>
              </a:rPr>
              <a:t>Centres@sfi.ie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 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Deadline: 4</a:t>
            </a:r>
            <a:r>
              <a:rPr lang="en-IE" sz="2000" b="1" baseline="30000" dirty="0" smtClean="0">
                <a:solidFill>
                  <a:srgbClr val="000000"/>
                </a:solidFill>
                <a:latin typeface="Calibri"/>
              </a:rPr>
              <a:t>th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 March 2016, 1pm</a:t>
            </a:r>
            <a:endParaRPr lang="en-IE" sz="2000" b="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203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Application Steps &amp; Review Process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516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 startAt="2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Pre-proposal submission (SESAME)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Proposal Summary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(Title, funding request, duration, research area(s), SFI remit alignment)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Lead &amp; Co-Applicant details*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(Location, % time commitment, CV, publications, supervisory experience)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List of Collaborators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 (Funded Investigators, Academic Collaborators and Industry Collaborators). </a:t>
            </a:r>
          </a:p>
          <a:p>
            <a:pPr marL="1100137" lvl="2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Note: CVs not required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Main Body of Proposal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(Keywords, scientific abstract, lay abstract)</a:t>
            </a:r>
          </a:p>
          <a:p>
            <a:pPr marL="414337" lvl="1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tabLst/>
              <a:defRPr/>
            </a:pPr>
            <a:endParaRPr lang="en-IE" sz="500" dirty="0">
              <a:solidFill>
                <a:srgbClr val="000000"/>
              </a:solidFill>
              <a:latin typeface="Calibri"/>
            </a:endParaRPr>
          </a:p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*Note: no restriction on the max. number of Co-Applicants BUT, each Co-Applicant will receive equal evaluation to the Lead-Applicant </a:t>
            </a:r>
            <a:endParaRPr lang="en-IE" sz="200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591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Application Steps &amp; Review Process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35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 startAt="2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Pre-proposal submission (SESAME)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Profile of Applicant Group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(max 3 pages)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Funding History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(min €10m in defined period)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Research Programme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(max 5 pages)</a:t>
            </a:r>
          </a:p>
          <a:p>
            <a:pPr marL="1100137" lvl="2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Overall vision of the proposed RC</a:t>
            </a:r>
          </a:p>
          <a:p>
            <a:pPr marL="1100137" lvl="2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Specific research questions to be addressed by the RC</a:t>
            </a:r>
          </a:p>
          <a:p>
            <a:pPr marL="1100137" lvl="2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Current state-of-the-art &amp; how the RC will advance it</a:t>
            </a:r>
          </a:p>
          <a:p>
            <a:pPr marL="1100137" lvl="2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Why is a RC required? What is the competitive advantage of the team to deliver in this area?</a:t>
            </a:r>
          </a:p>
        </p:txBody>
      </p:sp>
    </p:spTree>
    <p:extLst>
      <p:ext uri="{BB962C8B-B14F-4D97-AF65-F5344CB8AC3E}">
        <p14:creationId xmlns:p14="http://schemas.microsoft.com/office/powerpoint/2010/main" val="66255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Application Steps &amp; Review Process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247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 startAt="2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Pre-proposal submission (SESAME)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References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Impact Statement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(max 5 pages)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Membership Structure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(max 1 page, only if applicable)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Budget Justification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(max 1 page)</a:t>
            </a:r>
          </a:p>
        </p:txBody>
      </p:sp>
    </p:spTree>
    <p:extLst>
      <p:ext uri="{BB962C8B-B14F-4D97-AF65-F5344CB8AC3E}">
        <p14:creationId xmlns:p14="http://schemas.microsoft.com/office/powerpoint/2010/main" val="215496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Application Steps &amp; Review Process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501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 startAt="2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Pre-proposal submission (SESAME)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Summary Budget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(MS Excel budget template)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Letters of Support </a:t>
            </a: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(see templates)</a:t>
            </a:r>
          </a:p>
          <a:p>
            <a:pPr marL="1100137" lvl="2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Each proposed industry partner</a:t>
            </a:r>
          </a:p>
          <a:p>
            <a:pPr marL="1100137" lvl="2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Each organisation committing ‘other non-exchequer funding’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Prior research funding of the applicant group</a:t>
            </a:r>
          </a:p>
          <a:p>
            <a:pPr marL="1100137" lvl="2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Calibri"/>
              </a:rPr>
              <a:t>Description of any scientific overlap with RC proposal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dirty="0" smtClean="0">
              <a:solidFill>
                <a:srgbClr val="000000"/>
              </a:solidFill>
              <a:latin typeface="Calibri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Deadline: 28</a:t>
            </a:r>
            <a:r>
              <a:rPr lang="en-IE" sz="2000" b="1" baseline="30000" dirty="0" smtClean="0">
                <a:solidFill>
                  <a:srgbClr val="000000"/>
                </a:solidFill>
                <a:latin typeface="Calibri"/>
              </a:rPr>
              <a:t>th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 of April 2016, 1pm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Remember – your institution may have internal approval steps</a:t>
            </a:r>
          </a:p>
        </p:txBody>
      </p:sp>
    </p:spTree>
    <p:extLst>
      <p:ext uri="{BB962C8B-B14F-4D97-AF65-F5344CB8AC3E}">
        <p14:creationId xmlns:p14="http://schemas.microsoft.com/office/powerpoint/2010/main" val="81700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Application Steps &amp; Review Process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7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 startAt="3"/>
              <a:tabLst/>
              <a:defRPr/>
            </a:pPr>
            <a:r>
              <a:rPr lang="en-IE" sz="2000" b="1" u="sng" dirty="0">
                <a:solidFill>
                  <a:srgbClr val="000000"/>
                </a:solidFill>
                <a:latin typeface="Calibri"/>
              </a:rPr>
              <a:t>Full</a:t>
            </a:r>
            <a:r>
              <a:rPr lang="en-IE" sz="2000" b="1" dirty="0">
                <a:solidFill>
                  <a:srgbClr val="000000"/>
                </a:solidFill>
                <a:latin typeface="Calibri"/>
              </a:rPr>
              <a:t> proposal submission 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(SESAME)</a:t>
            </a:r>
            <a:endParaRPr lang="en-IE" sz="2000" dirty="0" smtClean="0">
              <a:solidFill>
                <a:srgbClr val="000000"/>
              </a:solidFill>
              <a:latin typeface="Calibri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By invitation only, following review of pre-proposals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Requirement for </a:t>
            </a:r>
            <a:r>
              <a:rPr lang="en-IE" sz="2000" b="1" u="sng" dirty="0" smtClean="0">
                <a:solidFill>
                  <a:srgbClr val="000000"/>
                </a:solidFill>
                <a:latin typeface="Calibri"/>
              </a:rPr>
              <a:t>both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 scientific excellence and strong potential for impact in order to progress to full proposal stage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 smtClean="0">
              <a:solidFill>
                <a:srgbClr val="000000"/>
              </a:solidFill>
              <a:latin typeface="Calibri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Anticipate inviting to submit full proposal in late July 2016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Deadline: 2</a:t>
            </a:r>
            <a:r>
              <a:rPr lang="en-IE" sz="2000" b="1" baseline="30000" dirty="0" smtClean="0">
                <a:solidFill>
                  <a:srgbClr val="000000"/>
                </a:solidFill>
                <a:latin typeface="Calibri"/>
              </a:rPr>
              <a:t>nd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 of November 2016, 1pm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>
              <a:solidFill>
                <a:srgbClr val="000000"/>
              </a:solidFill>
              <a:latin typeface="Calibri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Full proposals demonstrating a high level of scientific excellence will be invited to present to an impact panel in Feb/March 2017</a:t>
            </a:r>
          </a:p>
        </p:txBody>
      </p:sp>
    </p:spTree>
    <p:extLst>
      <p:ext uri="{BB962C8B-B14F-4D97-AF65-F5344CB8AC3E}">
        <p14:creationId xmlns:p14="http://schemas.microsoft.com/office/powerpoint/2010/main" val="48965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Evaluation Criteria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757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Team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Quality</a:t>
            </a:r>
            <a:r>
              <a:rPr lang="en-IE" sz="2000" b="1" dirty="0">
                <a:solidFill>
                  <a:srgbClr val="000000"/>
                </a:solidFill>
                <a:latin typeface="Calibri"/>
              </a:rPr>
              <a:t>, significance, and relevance of the recent research record of the lead and co-applicants 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and;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The </a:t>
            </a:r>
            <a:r>
              <a:rPr lang="en-IE" sz="2000" b="1" dirty="0">
                <a:solidFill>
                  <a:srgbClr val="000000"/>
                </a:solidFill>
                <a:latin typeface="Calibri"/>
              </a:rPr>
              <a:t>strength and cohesiveness of the applicant group, including likely synergy in delivering research and potential for international leadership</a:t>
            </a:r>
          </a:p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Research</a:t>
            </a:r>
            <a:endParaRPr lang="en-IE" sz="2000" b="1" dirty="0">
              <a:solidFill>
                <a:srgbClr val="000000"/>
              </a:solidFill>
              <a:latin typeface="Calibri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Quality</a:t>
            </a:r>
            <a:r>
              <a:rPr lang="en-IE" sz="2000" b="1" dirty="0">
                <a:solidFill>
                  <a:srgbClr val="000000"/>
                </a:solidFill>
                <a:latin typeface="Calibri"/>
              </a:rPr>
              <a:t>, significance, and relevance of the proposed research, including value for money 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and;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The </a:t>
            </a:r>
            <a:r>
              <a:rPr lang="en-IE" sz="2000" b="1" dirty="0">
                <a:solidFill>
                  <a:srgbClr val="000000"/>
                </a:solidFill>
                <a:latin typeface="Calibri"/>
              </a:rPr>
              <a:t>potential to advance knowledge and understanding within 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its </a:t>
            </a:r>
            <a:r>
              <a:rPr lang="en-IE" sz="2000" b="1" dirty="0">
                <a:solidFill>
                  <a:srgbClr val="000000"/>
                </a:solidFill>
                <a:latin typeface="Calibri"/>
              </a:rPr>
              <a:t>own field or across different 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fields</a:t>
            </a:r>
            <a:endParaRPr lang="en-IE" sz="2000" b="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714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Evaluation Criteria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338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 startAt="3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Potential </a:t>
            </a:r>
            <a:r>
              <a:rPr lang="en-IE" sz="2000" b="1" dirty="0">
                <a:solidFill>
                  <a:srgbClr val="000000"/>
                </a:solidFill>
                <a:latin typeface="Calibri"/>
              </a:rPr>
              <a:t>for impact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Quality</a:t>
            </a:r>
            <a:r>
              <a:rPr lang="en-IE" sz="2000" b="1" dirty="0">
                <a:solidFill>
                  <a:srgbClr val="000000"/>
                </a:solidFill>
                <a:latin typeface="Calibri"/>
              </a:rPr>
              <a:t>, significance, and relevance of the proposed research’s potential contribution to demonstrably support and underpin enterprise competitiveness 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and </a:t>
            </a:r>
            <a:r>
              <a:rPr lang="en-IE" sz="2000" b="1" dirty="0">
                <a:solidFill>
                  <a:srgbClr val="000000"/>
                </a:solidFill>
                <a:latin typeface="Calibri"/>
              </a:rPr>
              <a:t>societal development in Ireland</a:t>
            </a:r>
          </a:p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 startAt="3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Calibri"/>
              </a:rPr>
              <a:t>Execution &amp; 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Delivery (full proposal only)</a:t>
            </a:r>
            <a:endParaRPr lang="en-IE" sz="2000" b="1" dirty="0">
              <a:solidFill>
                <a:srgbClr val="000000"/>
              </a:solidFill>
              <a:latin typeface="Calibri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Quality </a:t>
            </a:r>
            <a:r>
              <a:rPr lang="en-IE" sz="2000" b="1" dirty="0">
                <a:solidFill>
                  <a:srgbClr val="000000"/>
                </a:solidFill>
                <a:latin typeface="Calibri"/>
              </a:rPr>
              <a:t>of plans for execution and delivery of the research programme and Centre goals, 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including </a:t>
            </a:r>
            <a:r>
              <a:rPr lang="en-IE" sz="2000" b="1" dirty="0">
                <a:solidFill>
                  <a:srgbClr val="000000"/>
                </a:solidFill>
                <a:latin typeface="Calibri"/>
              </a:rPr>
              <a:t>the appropriateness of the proposed milestones and </a:t>
            </a:r>
            <a:r>
              <a:rPr lang="en-IE" sz="2000" b="1" dirty="0" smtClean="0">
                <a:solidFill>
                  <a:srgbClr val="000000"/>
                </a:solidFill>
                <a:latin typeface="Calibri"/>
              </a:rPr>
              <a:t>deliverables</a:t>
            </a:r>
            <a:endParaRPr lang="en-IE" sz="2000" b="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328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Intellectual Property Management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757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Responsibility of the Research Body to ensure in accordance with national IP policy and compliant with State Aid law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Intellectual Property Rights should be assigned to Industry Partners in a manner which reflects their contributions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Contracts &amp; IP agreements should be executed within 90 days of the award start date 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TTO’s are empowered to pursue the most advantageous commercial route for the Research Bodies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See </a:t>
            </a:r>
            <a:r>
              <a:rPr lang="en-IE" sz="2000" b="1" dirty="0">
                <a:solidFill>
                  <a:srgbClr val="000000"/>
                </a:solidFill>
                <a:latin typeface="+mn-lt"/>
                <a:hlinkClick r:id="rId3"/>
              </a:rPr>
              <a:t>http://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  <a:hlinkClick r:id="rId3"/>
              </a:rPr>
              <a:t>www.sfi.ie/funding/grant-policies/intellectual-property-management-guidelines.html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01551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Post Award Reporting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78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SFI uses a number of evaluation instruments for Centres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ts val="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Monthly -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Industry contracts &amp; HR update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ts val="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Every six months -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KPI report (SESAME) and a governance report 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ts val="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Every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year -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Research outputs / census and annual </a:t>
            </a:r>
            <a:r>
              <a:rPr lang="en-IE" sz="2000" dirty="0">
                <a:solidFill>
                  <a:srgbClr val="000000"/>
                </a:solidFill>
                <a:latin typeface="+mn-lt"/>
              </a:rPr>
              <a:t>report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ts val="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Every two years - 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Site visit with external 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panel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Regular workshops with Centre Directors &amp; Centre Managers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017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Key Performance Indicators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20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At the full proposal stage, applicants will be asked to provide targets for 15 KPIs under four headings:</a:t>
            </a:r>
          </a:p>
          <a:p>
            <a:pPr marL="871537" lvl="1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Academic outputs</a:t>
            </a:r>
          </a:p>
          <a:p>
            <a:pPr marL="871537" lvl="1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Human capital outputs</a:t>
            </a:r>
          </a:p>
          <a:p>
            <a:pPr marL="871537" lvl="1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Funding diversification</a:t>
            </a:r>
          </a:p>
          <a:p>
            <a:pPr marL="871537" lvl="1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Commercialisation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dirty="0" smtClean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KPIs are aligned with the objectives of the Research Centres Programme, and overall SFI objectives (Agenda 2020)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14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Key Performance Indicators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349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Academic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# Journal publications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# Conference publications</a:t>
            </a:r>
          </a:p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Human Capital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# MSc/MEng graduates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# PhD graduates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% Trainee departures with industry as a first destination</a:t>
            </a:r>
          </a:p>
        </p:txBody>
      </p:sp>
    </p:spTree>
    <p:extLst>
      <p:ext uri="{BB962C8B-B14F-4D97-AF65-F5344CB8AC3E}">
        <p14:creationId xmlns:p14="http://schemas.microsoft.com/office/powerpoint/2010/main" val="281319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Key Performance Indicators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501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 startAt="3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Funding Diversification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# Participations in major EU initiative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# Co-ordinations of major EU initiatives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# ERC awards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Funding from non-exchequer sources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Cash in bank (3x: cash, % cash, % in-kind + cash)</a:t>
            </a:r>
          </a:p>
          <a:p>
            <a:pPr marL="457200" indent="-45720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+mj-lt"/>
              <a:buAutoNum type="arabicPeriod" startAt="3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Commercialisation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# Spin-out companies formed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# EI commercialisation awards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# Licence agreements</a:t>
            </a:r>
            <a:endParaRPr lang="en-IE" sz="20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332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Key Performance Indicators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3187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Targets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must be ambitious, but realistic and achievable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Targets should reflect strategic &amp; commercial positioning of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the Centre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Assessment of KPI targets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will form part of the evaluation of the proposal </a:t>
            </a:r>
            <a:endParaRPr lang="en-IE" sz="2000" b="1" dirty="0" smtClean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Additional information on setting KPIs will be supplied to those invited to submit a full proposal</a:t>
            </a:r>
          </a:p>
        </p:txBody>
      </p:sp>
    </p:spTree>
    <p:extLst>
      <p:ext uri="{BB962C8B-B14F-4D97-AF65-F5344CB8AC3E}">
        <p14:creationId xmlns:p14="http://schemas.microsoft.com/office/powerpoint/2010/main" val="352459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Management &amp; Governance Structures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20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All Research Centres will be required to establish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Executive Committee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Governance Committee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Scientific Advisory Committee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Industry Advisory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Committee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See </a:t>
            </a:r>
            <a:r>
              <a:rPr lang="en-IE" sz="2000" dirty="0">
                <a:solidFill>
                  <a:srgbClr val="000000"/>
                </a:solidFill>
                <a:latin typeface="+mn-lt"/>
                <a:hlinkClick r:id="rId3"/>
              </a:rPr>
              <a:t>http://</a:t>
            </a:r>
            <a:r>
              <a:rPr lang="en-IE" sz="2000" dirty="0" smtClean="0">
                <a:solidFill>
                  <a:srgbClr val="000000"/>
                </a:solidFill>
                <a:latin typeface="+mn-lt"/>
                <a:hlinkClick r:id="rId3"/>
              </a:rPr>
              <a:t>www.sfi.ie/funding/grant-policies/grant-policies-sfi-research-centres.html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 for </a:t>
            </a:r>
            <a:r>
              <a:rPr lang="en-IE" sz="2000" dirty="0">
                <a:solidFill>
                  <a:srgbClr val="000000"/>
                </a:solidFill>
                <a:latin typeface="+mn-lt"/>
              </a:rPr>
              <a:t>more 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guidance </a:t>
            </a:r>
            <a:r>
              <a:rPr lang="en-IE" sz="2000" dirty="0">
                <a:solidFill>
                  <a:srgbClr val="000000"/>
                </a:solidFill>
                <a:latin typeface="+mn-lt"/>
              </a:rPr>
              <a:t>on metrics, reporting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, intellectual property, </a:t>
            </a:r>
            <a:r>
              <a:rPr lang="en-IE" sz="2000" dirty="0">
                <a:solidFill>
                  <a:srgbClr val="000000"/>
                </a:solidFill>
                <a:latin typeface="+mn-lt"/>
              </a:rPr>
              <a:t>management &amp; governance of Research Centres</a:t>
            </a:r>
          </a:p>
        </p:txBody>
      </p:sp>
    </p:spTree>
    <p:extLst>
      <p:ext uri="{BB962C8B-B14F-4D97-AF65-F5344CB8AC3E}">
        <p14:creationId xmlns:p14="http://schemas.microsoft.com/office/powerpoint/2010/main" val="347135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Key Timelines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369331"/>
              </p:ext>
            </p:extLst>
          </p:nvPr>
        </p:nvGraphicFramePr>
        <p:xfrm>
          <a:off x="611560" y="2420888"/>
          <a:ext cx="7776864" cy="2286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64681"/>
                <a:gridCol w="3212183"/>
              </a:tblGrid>
              <a:tr h="150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10260" algn="l"/>
                          <a:tab pos="2362200" algn="l"/>
                        </a:tabLst>
                      </a:pPr>
                      <a:r>
                        <a:rPr lang="en-IE" sz="2000" b="1" dirty="0">
                          <a:effectLst/>
                        </a:rPr>
                        <a:t>Deadline for submission of abstracts</a:t>
                      </a:r>
                      <a:endParaRPr lang="en-IE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IE" sz="2000" b="1" dirty="0">
                          <a:effectLst/>
                        </a:rPr>
                        <a:t>4</a:t>
                      </a:r>
                      <a:r>
                        <a:rPr lang="en-IE" sz="2000" b="1" baseline="30000" dirty="0">
                          <a:effectLst/>
                        </a:rPr>
                        <a:t>th</a:t>
                      </a:r>
                      <a:r>
                        <a:rPr lang="en-IE" sz="2000" b="1" dirty="0">
                          <a:effectLst/>
                        </a:rPr>
                        <a:t> March 2016</a:t>
                      </a:r>
                      <a:r>
                        <a:rPr lang="en-IE" sz="2000" b="1" dirty="0" smtClean="0">
                          <a:effectLst/>
                        </a:rPr>
                        <a:t>, 13:00</a:t>
                      </a:r>
                      <a:endParaRPr lang="en-IE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0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10260" algn="l"/>
                          <a:tab pos="2362200" algn="l"/>
                        </a:tabLst>
                      </a:pPr>
                      <a:endParaRPr lang="en-IE" sz="1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endParaRPr lang="en-IE" sz="1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0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IE" sz="2000" b="1" dirty="0">
                          <a:effectLst/>
                        </a:rPr>
                        <a:t>Deadline for submission of pre-proposals</a:t>
                      </a:r>
                      <a:endParaRPr lang="en-IE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IE" sz="2000" b="1" dirty="0">
                          <a:effectLst/>
                        </a:rPr>
                        <a:t>28</a:t>
                      </a:r>
                      <a:r>
                        <a:rPr lang="en-IE" sz="2000" b="1" baseline="30000" dirty="0">
                          <a:effectLst/>
                        </a:rPr>
                        <a:t>th</a:t>
                      </a:r>
                      <a:r>
                        <a:rPr lang="en-IE" sz="2000" b="1" dirty="0">
                          <a:effectLst/>
                        </a:rPr>
                        <a:t> April 2016</a:t>
                      </a:r>
                      <a:r>
                        <a:rPr lang="en-IE" sz="2000" b="1" dirty="0" smtClean="0">
                          <a:effectLst/>
                        </a:rPr>
                        <a:t>, 13:00</a:t>
                      </a:r>
                      <a:endParaRPr lang="en-IE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0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endParaRPr lang="en-IE" sz="1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endParaRPr lang="en-IE" sz="1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0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IE" sz="2000" b="1" dirty="0">
                          <a:effectLst/>
                        </a:rPr>
                        <a:t>Invite to full proposals</a:t>
                      </a:r>
                      <a:endParaRPr lang="en-IE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IE" sz="2000" b="1" dirty="0">
                          <a:effectLst/>
                        </a:rPr>
                        <a:t>July 2016</a:t>
                      </a:r>
                      <a:endParaRPr lang="en-IE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0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IE" sz="2000" b="1" dirty="0">
                          <a:effectLst/>
                        </a:rPr>
                        <a:t>Deadline for submission of full proposals</a:t>
                      </a:r>
                      <a:endParaRPr lang="en-IE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IE" sz="2000" b="1" dirty="0">
                          <a:effectLst/>
                        </a:rPr>
                        <a:t>2</a:t>
                      </a:r>
                      <a:r>
                        <a:rPr lang="en-IE" sz="2000" b="1" baseline="30000" dirty="0">
                          <a:effectLst/>
                        </a:rPr>
                        <a:t>nd</a:t>
                      </a:r>
                      <a:r>
                        <a:rPr lang="en-IE" sz="2000" b="1" dirty="0">
                          <a:effectLst/>
                        </a:rPr>
                        <a:t> November 2016, 13:00</a:t>
                      </a:r>
                      <a:endParaRPr lang="en-IE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0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IE" sz="2000" b="1" dirty="0">
                          <a:effectLst/>
                        </a:rPr>
                        <a:t>Impact Panel meeting</a:t>
                      </a:r>
                      <a:endParaRPr lang="en-IE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IE" sz="2000" b="1" dirty="0" smtClean="0">
                          <a:effectLst/>
                        </a:rPr>
                        <a:t>February/March </a:t>
                      </a:r>
                      <a:r>
                        <a:rPr lang="en-IE" sz="2000" b="1" dirty="0">
                          <a:effectLst/>
                        </a:rPr>
                        <a:t>2017</a:t>
                      </a:r>
                      <a:endParaRPr lang="en-IE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0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endParaRPr lang="en-IE" sz="1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endParaRPr lang="en-IE" sz="1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00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IE" sz="2000" b="1" dirty="0">
                          <a:effectLst/>
                        </a:rPr>
                        <a:t>Funding Decision</a:t>
                      </a:r>
                      <a:endParaRPr lang="en-IE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IE" sz="2000" b="1" dirty="0">
                          <a:effectLst/>
                        </a:rPr>
                        <a:t>April 2017</a:t>
                      </a:r>
                      <a:endParaRPr lang="en-IE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275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Other SFI Industry Collaborative Programmes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48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tabLst/>
              <a:defRPr/>
            </a:pP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SFI Spokes Programme 2015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For addition of new projects to Existing Centres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Allows existing Centres to develop in line with new priorities and opportunities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No maximum or minimum budget – projects of scale expected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endParaRPr lang="en-IE" sz="500" b="1" dirty="0" smtClean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Rolling Call: 50% cash cost share, assessed based on own merit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Fixed Call: 30% cash cost share, competitive review 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Deadline: 10</a:t>
            </a:r>
            <a:r>
              <a:rPr lang="en-IE" sz="2000" baseline="30000" dirty="0" smtClean="0">
                <a:solidFill>
                  <a:srgbClr val="000000"/>
                </a:solidFill>
                <a:latin typeface="+mn-lt"/>
              </a:rPr>
              <a:t>th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 of March 2016, 1pm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Advanced Manufacturing: lower cost share, additional incentives</a:t>
            </a:r>
          </a:p>
        </p:txBody>
      </p:sp>
    </p:spTree>
    <p:extLst>
      <p:ext uri="{BB962C8B-B14F-4D97-AF65-F5344CB8AC3E}">
        <p14:creationId xmlns:p14="http://schemas.microsoft.com/office/powerpoint/2010/main" val="49259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Other SFI Industry Collaborative Programmes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51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tabLst/>
              <a:defRPr/>
            </a:pP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SFI Industry Fellowship Programme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Funds movement of researchers between Academia &amp; Industry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Salary, travel &amp; subsistence (if Academia to Industry)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Travel &amp; subsistence (if Industry to Academia)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Up to €120k per fellowship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Up to one year full time or two years part time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Open to Irish and international companies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Open to all levels from Postdoctoral Researcher up to Professor</a:t>
            </a:r>
          </a:p>
          <a:p>
            <a:pPr marL="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Deadlines in June and December</a:t>
            </a:r>
          </a:p>
        </p:txBody>
      </p:sp>
    </p:spTree>
    <p:extLst>
      <p:ext uri="{BB962C8B-B14F-4D97-AF65-F5344CB8AC3E}">
        <p14:creationId xmlns:p14="http://schemas.microsoft.com/office/powerpoint/2010/main" val="92564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Other SFI Industry Collaborative Programmes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486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0" indent="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027591"/>
              </a:buClr>
              <a:tabLst/>
              <a:defRPr/>
            </a:pPr>
            <a:r>
              <a:rPr lang="en-IE" sz="2000" b="1" u="sng" dirty="0" smtClean="0">
                <a:solidFill>
                  <a:srgbClr val="000000"/>
                </a:solidFill>
                <a:latin typeface="+mn-lt"/>
              </a:rPr>
              <a:t>SFI Strategic Partnerships Programme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Foster and develop strategic partnerships 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Initiatives of scale with strong potential for delivering economic impact to Ireland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Cash co-funding requirement of 50%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Flexible programme for projects not otherwise served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Rolling call – open now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2-stage review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Expression of interest</a:t>
            </a:r>
          </a:p>
          <a:p>
            <a:pPr marL="700087" lvl="1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dirty="0">
                <a:solidFill>
                  <a:srgbClr val="000000"/>
                </a:solidFill>
                <a:latin typeface="+mn-lt"/>
              </a:rPr>
              <a:t>Full proposal (by invitation only</a:t>
            </a:r>
            <a:r>
              <a:rPr lang="en-IE" sz="2000" dirty="0" smtClean="0">
                <a:solidFill>
                  <a:srgbClr val="000000"/>
                </a:solidFill>
                <a:latin typeface="+mn-lt"/>
              </a:rPr>
              <a:t>)</a:t>
            </a:r>
            <a:endParaRPr lang="en-IE" sz="2000" b="1" dirty="0" smtClean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808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If you have a question…..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7992690" cy="1971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Q&amp;A session now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Consult the Centres Programme Call Document &amp; FAQ’s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Contact your Research Office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Subsequently, email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  <a:hlinkClick r:id="rId3"/>
              </a:rPr>
              <a:t>Centres@sfi.ie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999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5770984" cy="936104"/>
          </a:xfrm>
        </p:spPr>
        <p:txBody>
          <a:bodyPr/>
          <a:lstStyle/>
          <a:p>
            <a:r>
              <a:rPr lang="en-GB" altLang="en-US" sz="2800" b="1" dirty="0" smtClean="0"/>
              <a:t>Q&amp;A Session</a:t>
            </a:r>
            <a:endParaRPr lang="en-GB" altLang="en-US" sz="2800" b="1" dirty="0">
              <a:latin typeface="Arial Black"/>
              <a:cs typeface="Arial Black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39750" y="1412776"/>
            <a:ext cx="4392290" cy="4249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28613" indent="-328613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1pPr>
            <a:lvl2pPr marL="742950" indent="-28575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2pPr>
            <a:lvl3pPr marL="11430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3pPr>
            <a:lvl4pPr marL="16002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4pPr>
            <a:lvl5pPr marL="2057400" indent="-228600" defTabSz="449263"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  <a:defRPr sz="2400">
                <a:solidFill>
                  <a:schemeClr val="tx1"/>
                </a:solidFill>
                <a:latin typeface="Times" pitchFamily="124" charset="0"/>
              </a:defRPr>
            </a:lvl9pPr>
          </a:lstStyle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Q&amp;A session now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>
                <a:solidFill>
                  <a:srgbClr val="000000"/>
                </a:solidFill>
                <a:latin typeface="+mn-lt"/>
              </a:rPr>
              <a:t>We may put voice on ‘mute’ for a few minutes while we gather questions – please be patient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Submit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your text-based questions via the GoToMeeting control panel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We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will deal with as many of these as we can, verbally </a:t>
            </a:r>
          </a:p>
          <a:p>
            <a:pPr marL="285750" indent="-285750" defTabSz="914400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Clr>
                <a:srgbClr val="24ABA4"/>
              </a:buClr>
              <a:buFont typeface="Arial" panose="020B0604020202020204" pitchFamily="34" charset="0"/>
              <a:buChar char="•"/>
              <a:tabLst/>
              <a:defRPr/>
            </a:pP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We </a:t>
            </a:r>
            <a:r>
              <a:rPr lang="en-IE" sz="2000" b="1" dirty="0">
                <a:solidFill>
                  <a:srgbClr val="000000"/>
                </a:solidFill>
                <a:latin typeface="+mn-lt"/>
              </a:rPr>
              <a:t>will </a:t>
            </a:r>
            <a:r>
              <a:rPr lang="en-IE" sz="2000" b="1" dirty="0" smtClean="0">
                <a:solidFill>
                  <a:srgbClr val="000000"/>
                </a:solidFill>
                <a:latin typeface="+mn-lt"/>
              </a:rPr>
              <a:t>post a recording of the webinar on the RC 2016 webpage</a:t>
            </a:r>
            <a:endParaRPr lang="en-IE" sz="2000" b="1" dirty="0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5003800" y="1412875"/>
            <a:ext cx="3887788" cy="5256213"/>
            <a:chOff x="1927" y="1026"/>
            <a:chExt cx="1950" cy="2631"/>
          </a:xfrm>
        </p:grpSpPr>
        <p:pic>
          <p:nvPicPr>
            <p:cNvPr id="5" name="Picture 5" descr="image0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64" t="6879" r="27280" b="36024"/>
            <a:stretch>
              <a:fillRect/>
            </a:stretch>
          </p:blipFill>
          <p:spPr bwMode="auto">
            <a:xfrm>
              <a:off x="2018" y="1026"/>
              <a:ext cx="1859" cy="2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927" y="2387"/>
              <a:ext cx="318" cy="1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E"/>
            </a:p>
          </p:txBody>
        </p:sp>
      </p:grp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5292725" y="4581525"/>
            <a:ext cx="3851275" cy="863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53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aster PowerPoint Template latest.pptx" id="{88CFCDC0-BAA3-4D4A-9BAE-5886DD5825B4}" vid="{330D54AD-55FD-496D-B7E8-06159FEA6978}"/>
    </a:ext>
  </a:ext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aster PowerPoint Template latest.pptx" id="{88CFCDC0-BAA3-4D4A-9BAE-5886DD5825B4}" vid="{7788FE00-5FBC-488E-986E-C4C2C2EBAAF1}"/>
    </a:ext>
  </a:extLst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 PowerPoint Template latest.pptx" id="{88CFCDC0-BAA3-4D4A-9BAE-5886DD5825B4}" vid="{772E988E-AFA5-4927-8F73-5F1493B56B06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 PowerPoint Template latest</Template>
  <TotalTime>2698</TotalTime>
  <Words>4315</Words>
  <Application>Microsoft Office PowerPoint</Application>
  <PresentationFormat>On-screen Show (4:3)</PresentationFormat>
  <Paragraphs>603</Paragraphs>
  <Slides>42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Arial Black</vt:lpstr>
      <vt:lpstr>Calibri</vt:lpstr>
      <vt:lpstr>Times</vt:lpstr>
      <vt:lpstr>Times New Roman</vt:lpstr>
      <vt:lpstr>Blank</vt:lpstr>
      <vt:lpstr>Custom Design</vt:lpstr>
      <vt:lpstr>6_Office Theme</vt:lpstr>
      <vt:lpstr>PowerPoint Presentation</vt:lpstr>
      <vt:lpstr>PowerPoint Presentation</vt:lpstr>
      <vt:lpstr>Presentation Overview</vt:lpstr>
      <vt:lpstr>Centres Programme Background</vt:lpstr>
      <vt:lpstr>Centres Programme Background</vt:lpstr>
      <vt:lpstr>Main Changes to 2016 Call</vt:lpstr>
      <vt:lpstr>Centres Programme Objectives</vt:lpstr>
      <vt:lpstr>Important Definitions</vt:lpstr>
      <vt:lpstr>Important Definitions</vt:lpstr>
      <vt:lpstr>Centre Expectations</vt:lpstr>
      <vt:lpstr>Research Centre Size</vt:lpstr>
      <vt:lpstr>Research Centre Structure</vt:lpstr>
      <vt:lpstr>Research Centre Structure</vt:lpstr>
      <vt:lpstr>Research Centre Structure</vt:lpstr>
      <vt:lpstr>Industry Partners</vt:lpstr>
      <vt:lpstr>Funding Available</vt:lpstr>
      <vt:lpstr>Funding from ‘other non-exchequer sources’</vt:lpstr>
      <vt:lpstr>High Level Eligibility Criteria</vt:lpstr>
      <vt:lpstr>Research Centre Network</vt:lpstr>
      <vt:lpstr>Key Weaknesses of Unsuccessful Proposals</vt:lpstr>
      <vt:lpstr>Application Steps &amp; Review Process</vt:lpstr>
      <vt:lpstr>Application Steps &amp; Review Process</vt:lpstr>
      <vt:lpstr>Application Steps &amp; Review Process</vt:lpstr>
      <vt:lpstr>Application Steps &amp; Review Process</vt:lpstr>
      <vt:lpstr>Application Steps &amp; Review Process</vt:lpstr>
      <vt:lpstr>Application Steps &amp; Review Process</vt:lpstr>
      <vt:lpstr>Application Steps &amp; Review Process</vt:lpstr>
      <vt:lpstr>Evaluation Criteria</vt:lpstr>
      <vt:lpstr>Evaluation Criteria</vt:lpstr>
      <vt:lpstr>Intellectual Property Management</vt:lpstr>
      <vt:lpstr>Post Award Reporting</vt:lpstr>
      <vt:lpstr>Key Performance Indicators</vt:lpstr>
      <vt:lpstr>Key Performance Indicators</vt:lpstr>
      <vt:lpstr>Key Performance Indicators</vt:lpstr>
      <vt:lpstr>Key Performance Indicators</vt:lpstr>
      <vt:lpstr>Management &amp; Governance Structures</vt:lpstr>
      <vt:lpstr>Key Timelines</vt:lpstr>
      <vt:lpstr>Other SFI Industry Collaborative Programmes</vt:lpstr>
      <vt:lpstr>Other SFI Industry Collaborative Programmes</vt:lpstr>
      <vt:lpstr>Other SFI Industry Collaborative Programmes</vt:lpstr>
      <vt:lpstr>If you have a question…..</vt:lpstr>
      <vt:lpstr>Q&amp;A Session</vt:lpstr>
    </vt:vector>
  </TitlesOfParts>
  <Company>Photographics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 Hemmingway</dc:creator>
  <cp:lastModifiedBy>Caroline Coleman</cp:lastModifiedBy>
  <cp:revision>144</cp:revision>
  <cp:lastPrinted>2016-01-14T09:58:40Z</cp:lastPrinted>
  <dcterms:created xsi:type="dcterms:W3CDTF">2016-01-05T15:35:48Z</dcterms:created>
  <dcterms:modified xsi:type="dcterms:W3CDTF">2016-01-28T13:24:26Z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FI Classification">
    <vt:lpwstr>Confidential</vt:lpwstr>
  </property>
</Properties>
</file>